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4" r:id="rId4"/>
    <p:sldId id="268" r:id="rId5"/>
    <p:sldId id="262" r:id="rId6"/>
    <p:sldId id="261" r:id="rId7"/>
    <p:sldId id="263" r:id="rId8"/>
    <p:sldId id="267" r:id="rId9"/>
    <p:sldId id="259" r:id="rId10"/>
    <p:sldId id="269"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415" autoAdjust="0"/>
  </p:normalViewPr>
  <p:slideViewPr>
    <p:cSldViewPr>
      <p:cViewPr>
        <p:scale>
          <a:sx n="100" d="100"/>
          <a:sy n="100" d="100"/>
        </p:scale>
        <p:origin x="-210" y="-330"/>
      </p:cViewPr>
      <p:guideLst>
        <p:guide orient="horz" pos="2160"/>
        <p:guide pos="2880"/>
      </p:guideLst>
    </p:cSldViewPr>
  </p:slid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Average Demographics for NW </a:t>
            </a:r>
            <a:r>
              <a:rPr lang="en-US" dirty="0" smtClean="0"/>
              <a:t>Utilities</a:t>
            </a:r>
            <a:endParaRPr lang="en-US"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Average Demographics for NW Utilties</c:v>
                </c:pt>
              </c:strCache>
            </c:strRef>
          </c:tx>
          <c:dPt>
            <c:idx val="4"/>
            <c:bubble3D val="0"/>
            <c:spPr>
              <a:solidFill>
                <a:schemeClr val="accent6"/>
              </a:solidFill>
            </c:spPr>
          </c:dPt>
          <c:cat>
            <c:strRef>
              <c:f>Sheet1!$A$2:$A$6</c:f>
              <c:strCache>
                <c:ptCount val="5"/>
                <c:pt idx="0">
                  <c:v>Matures (born before 1945)</c:v>
                </c:pt>
                <c:pt idx="1">
                  <c:v>Boomers (1946-1964)</c:v>
                </c:pt>
                <c:pt idx="2">
                  <c:v>Xers (1965-1979)</c:v>
                </c:pt>
                <c:pt idx="3">
                  <c:v>Yers (1980-1995)</c:v>
                </c:pt>
                <c:pt idx="4">
                  <c:v>Millenials 1996-2010</c:v>
                </c:pt>
              </c:strCache>
            </c:strRef>
          </c:cat>
          <c:val>
            <c:numRef>
              <c:f>Sheet1!$B$2:$B$6</c:f>
              <c:numCache>
                <c:formatCode>0%</c:formatCode>
                <c:ptCount val="5"/>
                <c:pt idx="0">
                  <c:v>1.0000000000000009E-2</c:v>
                </c:pt>
                <c:pt idx="1">
                  <c:v>0.52</c:v>
                </c:pt>
                <c:pt idx="2">
                  <c:v>0.33000000000000046</c:v>
                </c:pt>
                <c:pt idx="3">
                  <c:v>0.13</c:v>
                </c:pt>
                <c:pt idx="4">
                  <c:v>1.0000000000000009E-2</c:v>
                </c:pt>
              </c:numCache>
            </c:numRef>
          </c:val>
        </c:ser>
        <c:dLbls>
          <c:showLegendKey val="0"/>
          <c:showVal val="0"/>
          <c:showCatName val="0"/>
          <c:showSerName val="0"/>
          <c:showPercent val="0"/>
          <c:showBubbleSize val="0"/>
          <c:showLeaderLines val="1"/>
        </c:dLbls>
      </c:pie3DChart>
    </c:plotArea>
    <c:legend>
      <c:legendPos val="r"/>
      <c:layout/>
      <c:overlay val="0"/>
      <c:spPr>
        <a:ln>
          <a:solidFill>
            <a:schemeClr val="accent1"/>
          </a:solidFill>
        </a:ln>
      </c:sp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0.1625</cdr:x>
      <cdr:y>0.25625</cdr:y>
    </cdr:from>
    <cdr:to>
      <cdr:x>0.3125</cdr:x>
      <cdr:y>0.48125</cdr:y>
    </cdr:to>
    <cdr:sp macro="" textlink="">
      <cdr:nvSpPr>
        <cdr:cNvPr id="2" name="TextBox 1"/>
        <cdr:cNvSpPr txBox="1"/>
      </cdr:nvSpPr>
      <cdr:spPr>
        <a:xfrm xmlns:a="http://schemas.openxmlformats.org/drawingml/2006/main">
          <a:off x="990600" y="1041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C3B7F-1E55-499A-B916-BCB3998D4574}" type="datetimeFigureOut">
              <a:rPr lang="en-US" smtClean="0"/>
              <a:pPr/>
              <a:t>6/10/2013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8C424-39B8-4439-B465-3985C7934945}" type="slidenum">
              <a:rPr lang="en-US" smtClean="0"/>
              <a:pPr/>
              <a:t>‹#›</a:t>
            </a:fld>
            <a:endParaRPr lang="en-US"/>
          </a:p>
        </p:txBody>
      </p:sp>
    </p:spTree>
    <p:extLst>
      <p:ext uri="{BB962C8B-B14F-4D97-AF65-F5344CB8AC3E}">
        <p14:creationId xmlns:p14="http://schemas.microsoft.com/office/powerpoint/2010/main" val="2440653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leanenergyexcellence.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Smart Grid presents a techno</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logy shift with tremendous possibilities for a new generation of Americans not only through the intelligent supply and use of energy but also the new careers and jobs it will spawn.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This technology shift and associated responsibilities is far more impacting than personal computers were to the Baby Boomer and subsequent generations. </a:t>
            </a:r>
            <a:r>
              <a:rPr lang="en-US" sz="1200" kern="1200" dirty="0" smtClean="0">
                <a:solidFill>
                  <a:schemeClr val="tx1"/>
                </a:solidFill>
                <a:latin typeface="+mn-lt"/>
                <a:ea typeface="+mn-ea"/>
                <a:cs typeface="+mn-cs"/>
              </a:rPr>
              <a:t>New generations of Americans will relish in the endless possibilities the new grid will bring with the ability for consumers to take control of their energy use. History has shown us that once a generation is informed and practiced in the opportunities that can be realized from a technology shift they demand new products, devices and services to manage and control their lifestyle resulting in a new era of social and economic advancement.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Imagine what quality of life opportunities that will be created when consumers are offered the ability to; shift their energy use from peak periods to favorable rate periods,  optimize voltage differences for personal gain (resulting in huge efficiency gains), predict and isolate system faults (reducing outages and maintenance costs), calculate in advance when usage load levels on the system are favorable for consumption and (together with smart meters) act on price signals that encourages consumers to generate or store electric power.</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the “Achilles heel” of advancing</a:t>
            </a:r>
            <a:r>
              <a:rPr lang="en-US" sz="1200" kern="1200" baseline="0" dirty="0" smtClean="0">
                <a:solidFill>
                  <a:schemeClr val="tx1"/>
                </a:solidFill>
                <a:latin typeface="+mn-lt"/>
                <a:ea typeface="+mn-ea"/>
                <a:cs typeface="+mn-cs"/>
              </a:rPr>
              <a:t> Smart Grid lies in the capacity of available talent pools to deploy operate, maintain, and repair the system at all levels.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take advantage of the opportunities of Smart Grid and receive the great rewards it can provide learning will need to be designed to inform and train  students how to take advantage of favorable rates, manage their appliances remotely, balance their usage at peak times and partner with power providers to help the system cope with so called "intermittency issues" associated with wind through Electric Storage Vehicles (Hybrids and EV). </a:t>
            </a:r>
            <a:r>
              <a:rPr lang="en-US" sz="1200" i="1" kern="1200" dirty="0" smtClean="0">
                <a:solidFill>
                  <a:schemeClr val="tx1"/>
                </a:solidFill>
                <a:latin typeface="+mn-lt"/>
                <a:ea typeface="+mn-ea"/>
                <a:cs typeface="+mn-cs"/>
              </a:rPr>
              <a:t>When the wind doesn't blow (more often than not at night) then intelligent grids can draw down power from EV batteries (charging at night) and heat pumps, water heaters and local combined heat and power can be asked to take up the slack.</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8E8C424-39B8-4439-B465-3985C79349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Core competencies:</a:t>
            </a:r>
          </a:p>
          <a:p>
            <a:pPr marL="457200" lvl="2" indent="0">
              <a:lnSpc>
                <a:spcPct val="100000"/>
              </a:lnSpc>
              <a:spcBef>
                <a:spcPts val="0"/>
              </a:spcBef>
              <a:spcAft>
                <a:spcPts val="0"/>
              </a:spcAft>
              <a:buFont typeface="Arial" pitchFamily="34" charset="0"/>
              <a:buChar char="•"/>
            </a:pPr>
            <a:r>
              <a:rPr lang="en-US" dirty="0" smtClean="0"/>
              <a:t> Analyze work roles, responsibilities, and duties for specific core competencies</a:t>
            </a:r>
          </a:p>
          <a:p>
            <a:pPr marL="0" indent="0">
              <a:lnSpc>
                <a:spcPct val="100000"/>
              </a:lnSpc>
              <a:spcBef>
                <a:spcPts val="0"/>
              </a:spcBef>
              <a:spcAft>
                <a:spcPts val="0"/>
              </a:spcAft>
            </a:pPr>
            <a:endParaRPr lang="en-US" dirty="0" smtClean="0"/>
          </a:p>
          <a:p>
            <a:pPr marL="0" indent="0">
              <a:lnSpc>
                <a:spcPct val="100000"/>
              </a:lnSpc>
              <a:spcBef>
                <a:spcPts val="0"/>
              </a:spcBef>
              <a:spcAft>
                <a:spcPts val="0"/>
              </a:spcAft>
            </a:pPr>
            <a:r>
              <a:rPr lang="en-US" dirty="0" smtClean="0"/>
              <a:t>Engage in a Talent Succession Planning process: as a strategy for Core competency transfer</a:t>
            </a:r>
          </a:p>
          <a:p>
            <a:pPr marL="0" indent="0">
              <a:lnSpc>
                <a:spcPct val="100000"/>
              </a:lnSpc>
              <a:spcBef>
                <a:spcPts val="0"/>
              </a:spcBef>
              <a:spcAft>
                <a:spcPts val="0"/>
              </a:spcAft>
            </a:pPr>
            <a:endParaRPr lang="en-US" dirty="0" smtClean="0"/>
          </a:p>
          <a:p>
            <a:pPr marL="0" indent="0">
              <a:lnSpc>
                <a:spcPct val="100000"/>
              </a:lnSpc>
              <a:spcBef>
                <a:spcPts val="0"/>
              </a:spcBef>
              <a:spcAft>
                <a:spcPts val="0"/>
              </a:spcAft>
            </a:pPr>
            <a:r>
              <a:rPr lang="en-US" dirty="0" smtClean="0"/>
              <a:t>Commit resources for a comprehensive competency transfer process :</a:t>
            </a:r>
          </a:p>
          <a:p>
            <a:pPr marL="457200" lvl="2" indent="0">
              <a:lnSpc>
                <a:spcPct val="100000"/>
              </a:lnSpc>
              <a:spcBef>
                <a:spcPts val="0"/>
              </a:spcBef>
              <a:spcAft>
                <a:spcPts val="0"/>
              </a:spcAft>
              <a:buFont typeface="Arial" pitchFamily="34" charset="0"/>
              <a:buChar char="•"/>
            </a:pPr>
            <a:r>
              <a:rPr lang="en-US" baseline="0" dirty="0" smtClean="0"/>
              <a:t> Garner support for c</a:t>
            </a:r>
            <a:r>
              <a:rPr lang="en-US" dirty="0" smtClean="0"/>
              <a:t>ommitting the necessary resources to ensure, and facilitate  a comprehensive competency transfer process across the 	organization’s business groups and technical departments </a:t>
            </a:r>
          </a:p>
          <a:p>
            <a:pPr marL="0" indent="0">
              <a:lnSpc>
                <a:spcPct val="100000"/>
              </a:lnSpc>
              <a:spcBef>
                <a:spcPts val="0"/>
              </a:spcBef>
              <a:spcAft>
                <a:spcPts val="0"/>
              </a:spcAft>
            </a:pPr>
            <a:endParaRPr lang="en-US" dirty="0" smtClean="0"/>
          </a:p>
          <a:p>
            <a:pPr marL="0" indent="0">
              <a:lnSpc>
                <a:spcPct val="100000"/>
              </a:lnSpc>
              <a:spcBef>
                <a:spcPts val="0"/>
              </a:spcBef>
              <a:spcAft>
                <a:spcPts val="0"/>
              </a:spcAft>
            </a:pPr>
            <a:r>
              <a:rPr lang="en-US" dirty="0" smtClean="0"/>
              <a:t>Negotiate with bargaining units: </a:t>
            </a:r>
          </a:p>
          <a:p>
            <a:pPr marL="457200" lvl="1" indent="0">
              <a:lnSpc>
                <a:spcPct val="100000"/>
              </a:lnSpc>
              <a:spcBef>
                <a:spcPts val="0"/>
              </a:spcBef>
              <a:spcAft>
                <a:spcPts val="0"/>
              </a:spcAft>
              <a:buFont typeface="Arial" pitchFamily="34" charset="0"/>
              <a:buChar char="•"/>
            </a:pPr>
            <a:r>
              <a:rPr lang="en-US" dirty="0" smtClean="0"/>
              <a:t> Create binding</a:t>
            </a:r>
            <a:r>
              <a:rPr lang="en-US" baseline="0" dirty="0" smtClean="0"/>
              <a:t> </a:t>
            </a:r>
            <a:r>
              <a:rPr lang="en-US" dirty="0" smtClean="0"/>
              <a:t>agreements that seasoned employees participate in the talent competency transfer process and share the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Design and implement a competency-transfer program: </a:t>
            </a:r>
          </a:p>
          <a:p>
            <a:pPr marL="457200" lvl="1" indent="0">
              <a:lnSpc>
                <a:spcPct val="100000"/>
              </a:lnSpc>
              <a:spcBef>
                <a:spcPts val="0"/>
              </a:spcBef>
              <a:spcAft>
                <a:spcPts val="0"/>
              </a:spcAft>
              <a:buFont typeface="Arial" pitchFamily="34" charset="0"/>
              <a:buChar char="•"/>
            </a:pPr>
            <a:r>
              <a:rPr lang="en-US" dirty="0" smtClean="0"/>
              <a:t> Participate with bargaining units to design and implement a competency-transfer program, using technology to capture and store technical  	information such as: key knowledge, quality factors, skill standards and performance criteria.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Target critical positions:</a:t>
            </a:r>
          </a:p>
          <a:p>
            <a:pPr marL="457200" lvl="1" indent="0">
              <a:lnSpc>
                <a:spcPct val="100000"/>
              </a:lnSpc>
              <a:spcBef>
                <a:spcPts val="0"/>
              </a:spcBef>
              <a:spcAft>
                <a:spcPts val="0"/>
              </a:spcAft>
              <a:buFont typeface="Arial" pitchFamily="34" charset="0"/>
              <a:buChar char="•"/>
            </a:pPr>
            <a:r>
              <a:rPr lang="en-US" dirty="0" smtClean="0"/>
              <a:t> Identify critical positions subject to high impact replace due to retirements and begin capturing data related to technical information and 	performance criteria.</a:t>
            </a:r>
          </a:p>
          <a:p>
            <a:pPr marL="0" indent="0">
              <a:lnSpc>
                <a:spcPct val="100000"/>
              </a:lnSpc>
              <a:spcBef>
                <a:spcPts val="0"/>
              </a:spcBef>
              <a:spcAft>
                <a:spcPts val="0"/>
              </a:spcAft>
            </a:pPr>
            <a:endParaRPr lang="en-US" dirty="0" smtClean="0"/>
          </a:p>
          <a:p>
            <a:pPr marL="0" indent="0">
              <a:lnSpc>
                <a:spcPct val="100000"/>
              </a:lnSpc>
              <a:spcBef>
                <a:spcPts val="0"/>
              </a:spcBef>
              <a:spcAft>
                <a:spcPts val="0"/>
              </a:spcAft>
            </a:pPr>
            <a:r>
              <a:rPr lang="en-US" dirty="0" smtClean="0"/>
              <a:t>Determine talent gaps: </a:t>
            </a:r>
          </a:p>
          <a:p>
            <a:pPr marL="457200" lvl="1" indent="0">
              <a:lnSpc>
                <a:spcPct val="100000"/>
              </a:lnSpc>
              <a:spcBef>
                <a:spcPts val="0"/>
              </a:spcBef>
              <a:spcAft>
                <a:spcPts val="0"/>
              </a:spcAft>
              <a:buFont typeface="Arial" pitchFamily="34" charset="0"/>
              <a:buChar char="•"/>
            </a:pPr>
            <a:r>
              <a:rPr lang="en-US" dirty="0" smtClean="0"/>
              <a:t> Analyze data and develop plans to transfer critical technical information and performance to offset the impact of looming retirements</a:t>
            </a:r>
          </a:p>
          <a:p>
            <a:pPr marL="0" indent="0">
              <a:lnSpc>
                <a:spcPct val="100000"/>
              </a:lnSpc>
              <a:spcBef>
                <a:spcPts val="0"/>
              </a:spcBef>
              <a:spcAft>
                <a:spcPts val="0"/>
              </a:spcAft>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Create  strategies to  minimize the effects of talent gaps:</a:t>
            </a:r>
          </a:p>
          <a:p>
            <a:pPr marL="457200" lvl="1" indent="0">
              <a:lnSpc>
                <a:spcPct val="100000"/>
              </a:lnSpc>
              <a:spcBef>
                <a:spcPts val="0"/>
              </a:spcBef>
              <a:spcAft>
                <a:spcPts val="0"/>
              </a:spcAft>
              <a:buFont typeface="Arial" pitchFamily="34" charset="0"/>
              <a:buChar char="•"/>
            </a:pPr>
            <a:r>
              <a:rPr lang="en-US" dirty="0" smtClean="0"/>
              <a:t> Create  strategies  such as: incumbent –mentoring opportunities, cross-training curriculum  and job rotation to  minimize the effects of 	talent gaps.</a:t>
            </a:r>
          </a:p>
          <a:p>
            <a:pPr marL="0" indent="0">
              <a:lnSpc>
                <a:spcPct val="100000"/>
              </a:lnSpc>
              <a:spcBef>
                <a:spcPts val="0"/>
              </a:spcBef>
              <a:spcAft>
                <a:spcPts val="0"/>
              </a:spcAft>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Identify and enhance the development of future talent pools</a:t>
            </a:r>
          </a:p>
          <a:p>
            <a:pPr marL="457200" lvl="1" indent="0">
              <a:lnSpc>
                <a:spcPct val="100000"/>
              </a:lnSpc>
              <a:spcBef>
                <a:spcPts val="0"/>
              </a:spcBef>
              <a:spcAft>
                <a:spcPts val="0"/>
              </a:spcAft>
              <a:buFont typeface="Arial" pitchFamily="34" charset="0"/>
              <a:buChar char="•"/>
            </a:pPr>
            <a:r>
              <a:rPr lang="en-US" dirty="0" smtClean="0"/>
              <a:t> Use data collected to identify and enhance future talent pools by engaging with K-12, Community Colleges, Universities, Technical Training Centers, targeted Military Occupational Specialties (MOS) to align their efforts with industry talent needs.</a:t>
            </a:r>
          </a:p>
          <a:p>
            <a:pPr marL="0" indent="0">
              <a:lnSpc>
                <a:spcPct val="100000"/>
              </a:lnSpc>
              <a:spcBef>
                <a:spcPts val="0"/>
              </a:spcBef>
              <a:spcAft>
                <a:spcPts val="0"/>
              </a:spcAft>
            </a:pPr>
            <a:endParaRPr lang="en-US" dirty="0" smtClean="0"/>
          </a:p>
          <a:p>
            <a:pPr marL="0" indent="0">
              <a:lnSpc>
                <a:spcPct val="100000"/>
              </a:lnSpc>
              <a:spcBef>
                <a:spcPts val="0"/>
              </a:spcBef>
              <a:spcAft>
                <a:spcPts val="0"/>
              </a:spcAft>
            </a:pPr>
            <a:endParaRPr lang="en-US" dirty="0" smtClean="0"/>
          </a:p>
          <a:p>
            <a:endParaRPr lang="en-US" dirty="0"/>
          </a:p>
        </p:txBody>
      </p:sp>
      <p:sp>
        <p:nvSpPr>
          <p:cNvPr id="4" name="Slide Number Placeholder 3"/>
          <p:cNvSpPr>
            <a:spLocks noGrp="1"/>
          </p:cNvSpPr>
          <p:nvPr>
            <p:ph type="sldNum" sz="quarter" idx="10"/>
          </p:nvPr>
        </p:nvSpPr>
        <p:spPr/>
        <p:txBody>
          <a:bodyPr/>
          <a:lstStyle/>
          <a:p>
            <a:fld id="{11D4E48C-CDD9-421C-93BA-034C7B45452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Smart Grid presents a technology shift with tremendous possibilities for a new generation of Americans</a:t>
            </a:r>
            <a:r>
              <a:rPr lang="en-US" sz="1200" kern="1200" dirty="0" smtClean="0">
                <a:solidFill>
                  <a:schemeClr val="tx1"/>
                </a:solidFill>
                <a:latin typeface="+mn-lt"/>
                <a:ea typeface="+mn-ea"/>
                <a:cs typeface="+mn-cs"/>
              </a:rPr>
              <a:t> to obtain new careers and jobs in energy never available in the past.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This technology shift and associated responsibilities is far more impacting to </a:t>
            </a:r>
            <a:r>
              <a:rPr lang="en-US" sz="1200" b="1" kern="1200" dirty="0" err="1" smtClean="0">
                <a:solidFill>
                  <a:schemeClr val="tx1"/>
                </a:solidFill>
                <a:latin typeface="+mn-lt"/>
                <a:ea typeface="+mn-ea"/>
                <a:cs typeface="+mn-cs"/>
              </a:rPr>
              <a:t>millenials</a:t>
            </a:r>
            <a:r>
              <a:rPr lang="en-US" sz="1200" b="1" kern="1200" dirty="0" smtClean="0">
                <a:solidFill>
                  <a:schemeClr val="tx1"/>
                </a:solidFill>
                <a:latin typeface="+mn-lt"/>
                <a:ea typeface="+mn-ea"/>
                <a:cs typeface="+mn-cs"/>
              </a:rPr>
              <a:t> than personal computers were to the Baby Boomers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Millennials</a:t>
            </a:r>
            <a:r>
              <a:rPr lang="en-US" sz="1200" kern="1200" dirty="0" smtClean="0">
                <a:solidFill>
                  <a:schemeClr val="tx1"/>
                </a:solidFill>
                <a:latin typeface="+mn-lt"/>
                <a:ea typeface="+mn-ea"/>
                <a:cs typeface="+mn-cs"/>
              </a:rPr>
              <a:t> can relish the endless possibilities the new grid when offered authentic real-time learning experiences to take control of their energy use. History has shown us that once a generation is informed and practiced in the opportunities that can be realized from a technology shift they demand new products, devices and services to manage and control their lifestyle in a new era of social and economic advancement.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Imagine what quality of life opportunities will be created when consumers are offered the ability to; shift their energy use from peak periods to favorable rate periods,  optimize voltage differences for personal gain (resulting in huge efficiency gains), calculate in advance when usage load levels on the system are favorable for consumption and generate or store their own electric power.</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To take advantage of career opportunities that Smart Grid can provide students will need to be able to manage energy remotely to take advantage of favorable rates and partner with power providers to help the system cope with so called "intermittency issues" associated with wind through Electric Storage Vehicles (Hybrids and EV). </a:t>
            </a:r>
            <a:r>
              <a:rPr lang="en-US" sz="1200" i="1" kern="1200" dirty="0" smtClean="0">
                <a:solidFill>
                  <a:schemeClr val="tx1"/>
                </a:solidFill>
                <a:latin typeface="+mn-lt"/>
                <a:ea typeface="+mn-ea"/>
                <a:cs typeface="+mn-cs"/>
              </a:rPr>
              <a:t>When the wind doesn't blow (more often than not at night) then intelligent grids can draw down power from EV batteries (charging at night) and heat pumps, water heaters and local combined heat and power can be asked to take up the slack.</a:t>
            </a:r>
            <a:r>
              <a:rPr lang="en-US" sz="1200" kern="1200" dirty="0" smtClean="0">
                <a:solidFill>
                  <a:schemeClr val="tx1"/>
                </a:solidFill>
                <a:latin typeface="+mn-lt"/>
                <a:ea typeface="+mn-ea"/>
                <a:cs typeface="+mn-cs"/>
              </a:rPr>
              <a:t> The millennial consumer </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Touchscreen</a:t>
            </a:r>
            <a:r>
              <a:rPr lang="en-US" sz="1200" b="1" kern="1200" dirty="0" smtClean="0">
                <a:solidFill>
                  <a:schemeClr val="tx1"/>
                </a:solidFill>
                <a:latin typeface="+mn-lt"/>
                <a:ea typeface="+mn-ea"/>
                <a:cs typeface="+mn-cs"/>
              </a:rPr>
              <a:t> "App" generation) </a:t>
            </a:r>
            <a:r>
              <a:rPr lang="en-US" sz="1200" kern="1200" dirty="0" smtClean="0">
                <a:solidFill>
                  <a:schemeClr val="tx1"/>
                </a:solidFill>
                <a:latin typeface="+mn-lt"/>
                <a:ea typeface="+mn-ea"/>
                <a:cs typeface="+mn-cs"/>
              </a:rPr>
              <a:t>will need to experience authentic opportunities to use their electronic devices to monitor data and make decisions about when is the best opportunity for them to use their appliances and when to partner with local utilizes for energy generation and storage.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For Smart Grid opportunities  to be realized to its fullest potential it will require new ways of developing curriculum to prepare students to manage massive amounts of  data in new ways, reconfigure and redesign power distribution systems and innovate,  create, new services and manufacture new technology, products and devices to meet consumer demand.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In the world of learning , Smart Grid to the millennial generation and subsequent post-</a:t>
            </a:r>
            <a:r>
              <a:rPr lang="en-US" sz="1200" b="1" kern="1200" dirty="0" err="1" smtClean="0">
                <a:solidFill>
                  <a:schemeClr val="tx1"/>
                </a:solidFill>
                <a:latin typeface="+mn-lt"/>
                <a:ea typeface="+mn-ea"/>
                <a:cs typeface="+mn-cs"/>
              </a:rPr>
              <a:t>millenial</a:t>
            </a:r>
            <a:r>
              <a:rPr lang="en-US" sz="1200" b="1" kern="1200" dirty="0" smtClean="0">
                <a:solidFill>
                  <a:schemeClr val="tx1"/>
                </a:solidFill>
                <a:latin typeface="+mn-lt"/>
                <a:ea typeface="+mn-ea"/>
                <a:cs typeface="+mn-cs"/>
              </a:rPr>
              <a:t> generations represents a technology shift, it is a game changer. </a:t>
            </a:r>
            <a:r>
              <a:rPr lang="en-US" sz="1200" kern="1200" dirty="0" smtClean="0">
                <a:solidFill>
                  <a:schemeClr val="tx1"/>
                </a:solidFill>
                <a:latin typeface="+mn-lt"/>
                <a:ea typeface="+mn-ea"/>
                <a:cs typeface="+mn-cs"/>
              </a:rPr>
              <a:t>When preparing this new generation of young people to take advantage of Smart Grid opportunities,  </a:t>
            </a:r>
            <a:r>
              <a:rPr lang="en-US" sz="1200" b="1" kern="1200" dirty="0" smtClean="0">
                <a:solidFill>
                  <a:schemeClr val="tx1"/>
                </a:solidFill>
                <a:latin typeface="+mn-lt"/>
                <a:ea typeface="+mn-ea"/>
                <a:cs typeface="+mn-cs"/>
              </a:rPr>
              <a:t>We will</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need to create learning experiences with authentic applications of the technology that connects them to associated occupations and careers that in real life have the responsibility  for deploying, operating  and maintaining  the technology. </a:t>
            </a:r>
          </a:p>
          <a:p>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Authentic learning is focused on preparing the learner for responsibilities happens in the "real world“</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how</a:t>
            </a:r>
            <a:r>
              <a:rPr lang="en-US" sz="1200" b="1" kern="1200" baseline="0" dirty="0" smtClean="0">
                <a:solidFill>
                  <a:schemeClr val="tx1"/>
                </a:solidFill>
                <a:latin typeface="+mn-lt"/>
                <a:ea typeface="+mn-ea"/>
                <a:cs typeface="+mn-cs"/>
              </a:rPr>
              <a:t> to </a:t>
            </a:r>
            <a:r>
              <a:rPr lang="en-US" sz="1200" b="1" kern="1200" dirty="0" smtClean="0">
                <a:solidFill>
                  <a:schemeClr val="tx1"/>
                </a:solidFill>
                <a:latin typeface="+mn-lt"/>
                <a:ea typeface="+mn-ea"/>
                <a:cs typeface="+mn-cs"/>
              </a:rPr>
              <a:t>become "cognitive apprentices" (Luke Sky Walker) to the experts (Yoda).  </a:t>
            </a:r>
          </a:p>
          <a:p>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When we learn about math, we learn from mathematicians teaching us their expertise and application</a:t>
            </a:r>
            <a:r>
              <a:rPr lang="en-US" sz="1200" kern="1200" baseline="0" dirty="0" smtClean="0">
                <a:solidFill>
                  <a:schemeClr val="tx1"/>
                </a:solidFill>
                <a:latin typeface="+mn-lt"/>
                <a:ea typeface="+mn-ea"/>
                <a:cs typeface="+mn-cs"/>
              </a:rPr>
              <a:t> methods and </a:t>
            </a:r>
            <a:r>
              <a:rPr lang="en-US" sz="1200" kern="1200" dirty="0" smtClean="0">
                <a:solidFill>
                  <a:schemeClr val="tx1"/>
                </a:solidFill>
                <a:latin typeface="+mn-lt"/>
                <a:ea typeface="+mn-ea"/>
                <a:cs typeface="+mn-cs"/>
              </a:rPr>
              <a:t>how to think like them.  When we learn about the weather, we learn from meteorologist how to use tools that they use.  When we learn to draw, we are taught techniques that real artists use.  But how is this possible?  How can everyone have access to experts at all times?  Hopefully this site will answer these questions and any more that you might have about authentic learning!</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We ask ourselves when designing </a:t>
            </a:r>
            <a:r>
              <a:rPr lang="en-US" sz="1200" kern="1200" dirty="0" err="1" smtClean="0">
                <a:solidFill>
                  <a:schemeClr val="tx1"/>
                </a:solidFill>
                <a:latin typeface="+mn-lt"/>
                <a:ea typeface="+mn-ea"/>
                <a:cs typeface="+mn-cs"/>
              </a:rPr>
              <a:t>curriculum:What</a:t>
            </a:r>
            <a:r>
              <a:rPr lang="en-US" sz="1200" kern="1200" dirty="0" smtClean="0">
                <a:solidFill>
                  <a:schemeClr val="tx1"/>
                </a:solidFill>
                <a:latin typeface="+mn-lt"/>
                <a:ea typeface="+mn-ea"/>
                <a:cs typeface="+mn-cs"/>
              </a:rPr>
              <a:t> do students need to know and be able to do “out there” in real life that we are responsible for in this learning experience.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Authentic learning involves applying knowledge and engaging in tasks to build proficiency in carrying  out responsibilities in real life </a:t>
            </a:r>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A7A00-C94A-4ACA-A2E9-05EA41672BF2}" type="slidenum">
              <a:rPr lang="en-US"/>
              <a:pPr/>
              <a:t>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b="1" dirty="0" smtClean="0"/>
              <a:t>Changing workforce demographics</a:t>
            </a:r>
            <a:r>
              <a:rPr lang="en-US" dirty="0" smtClean="0"/>
              <a:t> are resulting in expanding need for future worker candidates with diverse backgrounds and competencies</a:t>
            </a:r>
          </a:p>
          <a:p>
            <a:endParaRPr lang="en-US" b="1" dirty="0" smtClean="0"/>
          </a:p>
          <a:p>
            <a:r>
              <a:rPr lang="en-US" b="1" dirty="0" smtClean="0"/>
              <a:t>New workforce challenges and issues:</a:t>
            </a:r>
          </a:p>
          <a:p>
            <a:r>
              <a:rPr lang="en-US" b="1" dirty="0" smtClean="0"/>
              <a:t>Aging and deteriorating infrastructure</a:t>
            </a:r>
            <a:r>
              <a:rPr lang="en-US" dirty="0" smtClean="0"/>
              <a:t> related to, energy generation, transmission,</a:t>
            </a:r>
            <a:r>
              <a:rPr lang="en-US" baseline="0" dirty="0" smtClean="0"/>
              <a:t> </a:t>
            </a:r>
            <a:r>
              <a:rPr lang="en-US" dirty="0" smtClean="0"/>
              <a:t>distribution and consumer interface.</a:t>
            </a:r>
          </a:p>
          <a:p>
            <a:r>
              <a:rPr lang="en-US" b="1" dirty="0" smtClean="0"/>
              <a:t>Long-term future expansion plans</a:t>
            </a:r>
            <a:r>
              <a:rPr lang="en-US" dirty="0" smtClean="0"/>
              <a:t>, for specific business elements, and market requirements </a:t>
            </a:r>
          </a:p>
          <a:p>
            <a:r>
              <a:rPr lang="en-US" b="1" dirty="0" smtClean="0"/>
              <a:t>Local community issues</a:t>
            </a:r>
            <a:r>
              <a:rPr lang="en-US" dirty="0" smtClean="0"/>
              <a:t> such as reclamation, wildlife habitat, impact on local services, and contributions to local economic development</a:t>
            </a:r>
          </a:p>
          <a:p>
            <a:r>
              <a:rPr lang="en-US" b="1" dirty="0" smtClean="0"/>
              <a:t>Quality and Quantity of industry trainers</a:t>
            </a:r>
            <a:r>
              <a:rPr lang="en-US" dirty="0" smtClean="0"/>
              <a:t>, recruit, prepare, and retain qualified workforce instructors</a:t>
            </a:r>
          </a:p>
          <a:p>
            <a:r>
              <a:rPr lang="en-US" b="1" dirty="0" smtClean="0"/>
              <a:t>The resource commitment levels of sponsors</a:t>
            </a:r>
            <a:r>
              <a:rPr lang="en-US" dirty="0" smtClean="0"/>
              <a:t>, and stakeholder groups</a:t>
            </a:r>
          </a:p>
          <a:p>
            <a:r>
              <a:rPr lang="en-US" b="1" dirty="0" smtClean="0"/>
              <a:t>Authentic learning </a:t>
            </a:r>
            <a:r>
              <a:rPr lang="en-US" b="1" dirty="0" err="1" smtClean="0"/>
              <a:t>opportunties</a:t>
            </a:r>
            <a:r>
              <a:rPr lang="en-US" b="1" dirty="0" smtClean="0"/>
              <a:t> </a:t>
            </a:r>
            <a:r>
              <a:rPr lang="en-US" dirty="0" smtClean="0"/>
              <a:t>to on-line instruction and communication systems</a:t>
            </a:r>
          </a:p>
          <a:p>
            <a:pPr>
              <a:spcAft>
                <a:spcPct val="15000"/>
              </a:spcAft>
            </a:pPr>
            <a:r>
              <a:rPr lang="en-US" b="1" dirty="0" smtClean="0"/>
              <a:t>Workforce diversity: </a:t>
            </a:r>
            <a:r>
              <a:rPr lang="en-US" dirty="0" smtClean="0"/>
              <a:t>adding and assimilating new cultures into established work practices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Washington State University Extension Energy Program </a:t>
            </a:r>
            <a:endParaRPr lang="en-US" dirty="0"/>
          </a:p>
        </p:txBody>
      </p:sp>
      <p:sp>
        <p:nvSpPr>
          <p:cNvPr id="4" name="Slide Number Placeholder 3"/>
          <p:cNvSpPr>
            <a:spLocks noGrp="1"/>
          </p:cNvSpPr>
          <p:nvPr>
            <p:ph type="sldNum" sz="quarter" idx="10"/>
          </p:nvPr>
        </p:nvSpPr>
        <p:spPr/>
        <p:txBody>
          <a:bodyPr/>
          <a:lstStyle/>
          <a:p>
            <a:fld id="{11D4E48C-CDD9-421C-93BA-034C7B45452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1" kern="1200" dirty="0" smtClean="0">
                <a:solidFill>
                  <a:schemeClr val="tx1"/>
                </a:solidFill>
                <a:latin typeface="+mn-lt"/>
                <a:ea typeface="+mn-ea"/>
                <a:cs typeface="+mn-cs"/>
              </a:rPr>
              <a:t>Customer Service: </a:t>
            </a:r>
            <a:r>
              <a:rPr lang="en-US" sz="1200" kern="1200" dirty="0" smtClean="0">
                <a:solidFill>
                  <a:schemeClr val="tx1"/>
                </a:solidFill>
                <a:latin typeface="+mn-lt"/>
                <a:ea typeface="+mn-ea"/>
                <a:cs typeface="+mn-cs"/>
              </a:rPr>
              <a:t>The Customer Service Representative at a utility company is typically an entry level position employed directly by the utility. In some cases, a utility company will outsource this function. At this time, the CSR function for utility companies occurs only in the US and has not been outsourced overseas for functional and security reasons. While this is an entry level position, and employee turnover is often high compared to other occupations, hiring is competitive. Employers expect candidates to have prior customer service experience, and employers typically require candidates to take tests which assess for computer and math skills and to participate in individual or group interviews which assess for interpersonal or “people” skills. While in the CSR role, incumbents receive training on a myriad of topics that the utility determines are likely to come up in communication with customers. Training often includes billing issues, seasonal issues such as power outages, information specific to the utility, and vendor information. Since the CSR is exposed to a broad cross section of situations, issues and training in their role, this is considered to be a foundational position that is good training for a variety of roles within the utility. CSRs can and do often move into a variety of roles within the utility including advanced positions within the Customer Service Department or into other departments and positions such as corporate communications, billing, advanced clerical positions or supervisory roles.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Energy Auditors:</a:t>
            </a:r>
            <a:r>
              <a:rPr lang="en-US" sz="1200" b="1"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Energy Auditors are employed by larger utilities, private contractors and are often in business for themselves. Contractors or independent operators may conduct audits for utilities, government funded programs such as those run by the Department of Housing, for individual homeowners or for developers of multi-family or commercial properties. Energy Auditors are likely to have construction and/or weatherization experience. There is currently a large pool of candidates for this position who have the BPI Certified Building Auditor certification or previous experience. Sometimes called Customer Relations Advisors, people in this role within a utility are focused on customer issues that have been referred on from the Customer Service Representatives. Energy Auditors within a utility must be able to work effectively across departments to implement changes recommended by the audit. Energy Auditors employed by contractors or working independently are likely to be visiting residential and commercial sites to conduct basic audits and make recommendations to increase energy efficiency. Sample job description </a:t>
            </a:r>
          </a:p>
          <a:p>
            <a:r>
              <a:rPr lang="en-US"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Resource Conservation Manager:</a:t>
            </a:r>
            <a:r>
              <a:rPr lang="en-US" sz="1200" b="1"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Resource Conservation Managers (RCMs) are typically employed by large organizations such as school districts, cities, and big box stores. Often, the local utility company will share the expense for hiring this position. Employers consistently cite relationship building skills as essential to an RCM’s effectiveness. An RCM develops programs and policies within an organization that will result in energy and resource savings. Achieving these savings requires behavior changes so the RCM needs to be able to get buy-in for their programs. While there are several established education programs for RCMs, there are also opportunities for individuals within an organization to move into these roles. The RCM role is a relatively new position which is predicted to grow due to coming regulations which will require more emphasis on conservation for large energy using organizations. Career progression for an RCM may involve expanding responsibility to more or larger organizations. Also, an RCM could transition from implementing a conservation program for an organization such as a school or city to managing a similar program from within a utility.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Meter Tech:</a:t>
            </a:r>
            <a:r>
              <a:rPr lang="en-US" sz="1200" b="1"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Sometimes called Meter Reader, this is often an entry level position employed directly by a utility company. Because many utilities are moving to Automated Meter Readers, this position is likely to be phased out in the near future. People in this position are preparing to transition into other roles with utilities. Since traditional Meter Readers have been the “face” of the utility company to the customers, they are likely to be prepared to move into customer service roles or can obtain additional technical training in order to move into another role. Note: There is also a Supply Side occupational  trade called Meter Tech with an apprenticeship.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Energy Conservation Program Manager:</a:t>
            </a:r>
            <a:r>
              <a:rPr lang="en-US" sz="1200" b="1"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People in this position are typically employed by the utility. Their role is to manage a conservation program that the utility company has put in place for their customers. Energy Conservation Program Managers may specialize in commercial or residential programs. A strong technical background is not required but the manager must be able to serve as the central point of contact for the customer and then effectively work across departments to implement the program. This position resembles that of an Account Executive. Someone in this position may need to become a Certified Energy Manager in order to progress into a supervisory or specialist role within the utility company.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Energy System Technicians: </a:t>
            </a:r>
            <a:r>
              <a:rPr lang="en-US" sz="1200" kern="1200" dirty="0" smtClean="0">
                <a:solidFill>
                  <a:schemeClr val="tx1"/>
                </a:solidFill>
                <a:latin typeface="+mn-lt"/>
                <a:ea typeface="+mn-ea"/>
                <a:cs typeface="+mn-cs"/>
              </a:rPr>
              <a:t>People in this position are employed by private demand side energy users and large industrial plants to operate, maintain, repairing and upgrade energy system equipment. The operators complete projects in association with  technicians and engineers, utilizing  instrumentation and calibration of energy equipment. This occupation is responsible for the general maintenance of technical devices in support  of the energy efficiency engineering team within a given organization. Data collected from the analysis of the performance of the technical equipment is assessed by this position used to tune the system to meet  to comply with  performance </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SUPPLY SIDE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Ground Crew: </a:t>
            </a:r>
            <a:r>
              <a:rPr lang="en-US" sz="1200" kern="1200" dirty="0" smtClean="0">
                <a:solidFill>
                  <a:schemeClr val="tx1"/>
                </a:solidFill>
                <a:latin typeface="+mn-lt"/>
                <a:ea typeface="+mn-ea"/>
                <a:cs typeface="+mn-cs"/>
              </a:rPr>
              <a:t>This position varies greatly depending on the employing utility. In most cases this is an entry level position sometimes also called </a:t>
            </a:r>
            <a:r>
              <a:rPr lang="en-US" sz="1200" kern="1200" dirty="0" err="1" smtClean="0">
                <a:solidFill>
                  <a:schemeClr val="tx1"/>
                </a:solidFill>
                <a:latin typeface="+mn-lt"/>
                <a:ea typeface="+mn-ea"/>
                <a:cs typeface="+mn-cs"/>
              </a:rPr>
              <a:t>Groundman</a:t>
            </a:r>
            <a:r>
              <a:rPr lang="en-US" sz="1200" kern="1200" dirty="0" smtClean="0">
                <a:solidFill>
                  <a:schemeClr val="tx1"/>
                </a:solidFill>
                <a:latin typeface="+mn-lt"/>
                <a:ea typeface="+mn-ea"/>
                <a:cs typeface="+mn-cs"/>
              </a:rPr>
              <a:t>, Helper, Station </a:t>
            </a:r>
            <a:r>
              <a:rPr lang="en-US" sz="1200" kern="1200" dirty="0" err="1" smtClean="0">
                <a:solidFill>
                  <a:schemeClr val="tx1"/>
                </a:solidFill>
                <a:latin typeface="+mn-lt"/>
                <a:ea typeface="+mn-ea"/>
                <a:cs typeface="+mn-cs"/>
              </a:rPr>
              <a:t>Utilityman</a:t>
            </a:r>
            <a:r>
              <a:rPr lang="en-US" sz="1200" kern="1200" dirty="0" smtClean="0">
                <a:solidFill>
                  <a:schemeClr val="tx1"/>
                </a:solidFill>
                <a:latin typeface="+mn-lt"/>
                <a:ea typeface="+mn-ea"/>
                <a:cs typeface="+mn-cs"/>
              </a:rPr>
              <a:t>, Utility Construction Worker, or Materials Handler. In some cases the Ground Crew position is a precursor to an apprenticeship, sometimes it is part of an apprenticeship and occasionally, it is a seasonal position that is staffed differently each year. Working in a Ground Crew position allows one to see apprentices and journey level workers in action in the field. Experience in this position can help an individual to decide which apprenticeship program will be a good fit for their skills and abilities. Sample job description </a:t>
            </a:r>
          </a:p>
          <a:p>
            <a:r>
              <a:rPr lang="en-US" sz="1200" b="1" i="1" kern="1200" dirty="0" smtClean="0">
                <a:solidFill>
                  <a:schemeClr val="tx1"/>
                </a:solidFill>
                <a:latin typeface="+mn-lt"/>
                <a:ea typeface="+mn-ea"/>
                <a:cs typeface="+mn-cs"/>
              </a:rPr>
              <a:t>Line Worker: </a:t>
            </a:r>
            <a:r>
              <a:rPr lang="en-US" sz="1200" kern="1200" dirty="0" smtClean="0">
                <a:solidFill>
                  <a:schemeClr val="tx1"/>
                </a:solidFill>
                <a:latin typeface="+mn-lt"/>
                <a:ea typeface="+mn-ea"/>
                <a:cs typeface="+mn-cs"/>
              </a:rPr>
              <a:t>The Line Worker or Lineman has a unique role within a utility. Responsible for building and maintaining power lines, someone considering becoming a Line Worker needs to have some electrical background, a fairly high level of fitness, ability to learn to climb poles and comfort with working mostly outside in all kinds of weather. Apprenticeship programs for Line Workers are competitive to get into and sometimes require up to six months of pre-apprenticeship work. Typically, once a Line Worker is a journey level worker they will stay in the Line Worker craft. Because of the distinct role of the Line Worker, moving to another craft would require participating in another apprenticeship program. Progression in this craft is usually defined by increased expertise within the role but may also include moving into a foreman role to oversee the technical work of other Line Workers. Sample job description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Substation Operator:</a:t>
            </a:r>
            <a:r>
              <a:rPr lang="en-US" sz="1200" kern="1200" dirty="0" smtClean="0">
                <a:solidFill>
                  <a:schemeClr val="tx1"/>
                </a:solidFill>
                <a:latin typeface="+mn-lt"/>
                <a:ea typeface="+mn-ea"/>
                <a:cs typeface="+mn-cs"/>
              </a:rPr>
              <a:t> The Substation Operator is a journey level craft which is employed directly by a utility and is also called Hydro Substation Operator and Distribution Operator. People who excel in this craft have a high level of technical expertise along with the ability to solve problems, demonstrate leadership and work efficiently in emergency situations. For this reason, this craft is often recommended for people with military experience. Typically, an Operator will stay in this position throughout their career but it is possible to move into a foreman and then station leader role. Moving into a Dispatch role is also possible.</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Wireman:</a:t>
            </a:r>
            <a:r>
              <a:rPr lang="en-US" sz="1200" kern="1200" dirty="0" smtClean="0">
                <a:solidFill>
                  <a:schemeClr val="tx1"/>
                </a:solidFill>
                <a:latin typeface="+mn-lt"/>
                <a:ea typeface="+mn-ea"/>
                <a:cs typeface="+mn-cs"/>
              </a:rPr>
              <a:t> Also called Sub Station Electrician, Electrical Mechanic, and Electrician Constructor, the Wireman position is a journey level craft which overlaps with the Sub Station Operator role at some utilities. This position is responsible for switching, mechanical operations and breakers. A journey-level Wireman may move into the Dispatch role. With additional training, a journey level Wireman can move into the Relay Control Technician position.</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Relay Control Technician:</a:t>
            </a:r>
            <a:r>
              <a:rPr lang="en-US" sz="1200" kern="1200" dirty="0" smtClean="0">
                <a:solidFill>
                  <a:schemeClr val="tx1"/>
                </a:solidFill>
                <a:latin typeface="+mn-lt"/>
                <a:ea typeface="+mn-ea"/>
                <a:cs typeface="+mn-cs"/>
              </a:rPr>
              <a:t> In many utilities, the Relay Control Technician is considered to be an advanced position. Individuals in this role need advanced technical ability along with the flexibility to work well both alone and with a crew since the job requires both. Typically, someone would advance to the role of Relay Control Technician from another electrical craft such as Wireman. This position is reported to be stressful and occasionally a Relay Control Technician will “bump back” into any craft other than Line Worker regardless of their original craft.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System Operator:</a:t>
            </a:r>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Industry has appealed to the project to emphasize Smart Grid situational awareness learning modules as a strategy to expand the pool of capable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candidates</a:t>
            </a:r>
            <a:r>
              <a:rPr lang="en-US" sz="1200" kern="1200" baseline="0" dirty="0" smtClean="0">
                <a:solidFill>
                  <a:schemeClr val="tx1"/>
                </a:solidFill>
                <a:latin typeface="+mn-lt"/>
                <a:ea typeface="+mn-ea"/>
                <a:cs typeface="+mn-cs"/>
              </a:rPr>
              <a:t> seeking careers in energy Supply-side and Demand-side occupations.</a:t>
            </a:r>
          </a:p>
          <a:p>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take advantage of smart grid opportunities learning outcomes in</a:t>
            </a:r>
            <a:r>
              <a:rPr lang="en-US" sz="1200" kern="1200" baseline="0" dirty="0" smtClean="0">
                <a:solidFill>
                  <a:schemeClr val="tx1"/>
                </a:solidFill>
                <a:latin typeface="+mn-lt"/>
                <a:ea typeface="+mn-ea"/>
                <a:cs typeface="+mn-cs"/>
              </a:rPr>
              <a:t> programs, </a:t>
            </a:r>
            <a:r>
              <a:rPr lang="en-US" sz="1200" kern="1200" baseline="0" dirty="0" err="1" smtClean="0">
                <a:solidFill>
                  <a:schemeClr val="tx1"/>
                </a:solidFill>
                <a:latin typeface="+mn-lt"/>
                <a:ea typeface="+mn-ea"/>
                <a:cs typeface="+mn-cs"/>
              </a:rPr>
              <a:t>coursee</a:t>
            </a:r>
            <a:r>
              <a:rPr lang="en-US" sz="1200" kern="1200" baseline="0" dirty="0" smtClean="0">
                <a:solidFill>
                  <a:schemeClr val="tx1"/>
                </a:solidFill>
                <a:latin typeface="+mn-lt"/>
                <a:ea typeface="+mn-ea"/>
                <a:cs typeface="+mn-cs"/>
              </a:rPr>
              <a:t>, and training modules</a:t>
            </a:r>
            <a:r>
              <a:rPr lang="en-US" sz="1200" kern="1200" dirty="0" smtClean="0">
                <a:solidFill>
                  <a:schemeClr val="tx1"/>
                </a:solidFill>
                <a:latin typeface="+mn-lt"/>
                <a:ea typeface="+mn-ea"/>
                <a:cs typeface="+mn-cs"/>
              </a:rPr>
              <a:t> should be</a:t>
            </a:r>
            <a:r>
              <a:rPr lang="en-US" sz="1200" kern="1200" baseline="0" dirty="0" smtClean="0">
                <a:solidFill>
                  <a:schemeClr val="tx1"/>
                </a:solidFill>
                <a:latin typeface="+mn-lt"/>
                <a:ea typeface="+mn-ea"/>
                <a:cs typeface="+mn-cs"/>
              </a:rPr>
              <a:t> mapped backwards from a situation to the learning experience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example: After completing the learning experience the learner will be able to perform ______the following (Smart grid function)___ in this situation to this standard.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situation includes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following : ____(context)______, _____(conditions)_____, and ____(culture)______.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Standards include:</a:t>
            </a:r>
          </a:p>
          <a:p>
            <a:pPr>
              <a:buFont typeface="Arial" pitchFamily="34" charset="0"/>
              <a:buChar cha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Quality factors</a:t>
            </a:r>
          </a:p>
          <a:p>
            <a:pPr>
              <a:buFont typeface="Arial" pitchFamily="34" charset="0"/>
              <a:buChar char="•"/>
            </a:pPr>
            <a:r>
              <a:rPr lang="en-US" sz="1200" kern="1200" dirty="0" smtClean="0">
                <a:solidFill>
                  <a:schemeClr val="tx1"/>
                </a:solidFill>
                <a:latin typeface="+mn-lt"/>
                <a:ea typeface="+mn-ea"/>
                <a:cs typeface="+mn-cs"/>
              </a:rPr>
              <a:t>    Performance</a:t>
            </a:r>
            <a:r>
              <a:rPr lang="en-US" sz="1200" kern="1200" baseline="0" dirty="0" smtClean="0">
                <a:solidFill>
                  <a:schemeClr val="tx1"/>
                </a:solidFill>
                <a:latin typeface="+mn-lt"/>
                <a:ea typeface="+mn-ea"/>
                <a:cs typeface="+mn-cs"/>
              </a:rPr>
              <a:t> requirements</a:t>
            </a:r>
          </a:p>
          <a:p>
            <a:pPr>
              <a:buFont typeface="Arial" pitchFamily="34" charset="0"/>
              <a:buChar char="•"/>
            </a:pPr>
            <a:r>
              <a:rPr lang="en-US" sz="1200" kern="1200" baseline="0" dirty="0" smtClean="0">
                <a:solidFill>
                  <a:schemeClr val="tx1"/>
                </a:solidFill>
                <a:latin typeface="+mn-lt"/>
                <a:ea typeface="+mn-ea"/>
                <a:cs typeface="+mn-cs"/>
              </a:rPr>
              <a:t>    Specifications for learning</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8E8C424-39B8-4439-B465-3985C79349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0" kern="1200" dirty="0" smtClean="0">
                <a:solidFill>
                  <a:schemeClr val="tx1"/>
                </a:solidFill>
                <a:latin typeface="+mn-lt"/>
                <a:ea typeface="+mn-ea"/>
                <a:cs typeface="+mn-cs"/>
              </a:rPr>
              <a:t>Skills Standards </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Skill Standards are the industry-defined skills, knowledge and abilities required to be demonstrated by an individual to succeed in the workplace. The standards specify what students, job seekers and current employees must know and be able to do within a particular industry and occupation, including the required levels of performance.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standards can be used by colleges, high schools and training organizations to make sure that their programs are up-to-date, to attract students to careers in the industry, and to ensure that students and workers get high quality training. The standards can also be used as the basis for awarding college credit for prior learning. Employers and Labor can use the results to better understand the foundational skills workers need to do their jobs effectively, to design or improve training programs, and as a precursor to existing programs like apprenticeship.</a:t>
            </a: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Who Participates? Employees are the Experts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Skill standards are defined through focus groups of employees who actually work in the occupations being studied. The focus groups will consist of 12 front-line employees who represent similar kinds of occupations, from many different companies and energy sectors (</a:t>
            </a:r>
            <a:r>
              <a:rPr lang="en-US" sz="1200" b="0" i="0" kern="1200" dirty="0" err="1" smtClean="0">
                <a:solidFill>
                  <a:schemeClr val="tx1"/>
                </a:solidFill>
                <a:latin typeface="+mn-lt"/>
                <a:ea typeface="+mn-ea"/>
                <a:cs typeface="+mn-cs"/>
              </a:rPr>
              <a:t>hyrdo</a:t>
            </a:r>
            <a:r>
              <a:rPr lang="en-US" sz="1200" b="0" i="0" kern="1200" dirty="0" smtClean="0">
                <a:solidFill>
                  <a:schemeClr val="tx1"/>
                </a:solidFill>
                <a:latin typeface="+mn-lt"/>
                <a:ea typeface="+mn-ea"/>
                <a:cs typeface="+mn-cs"/>
              </a:rPr>
              <a:t>, thermal). The group may also contain managers or other knowledgeable persons with extensive, current knowledge about those occupations.</a:t>
            </a:r>
          </a:p>
          <a:p>
            <a:r>
              <a:rPr lang="en-US" sz="1200" b="0" i="0" kern="1200" dirty="0" smtClean="0">
                <a:solidFill>
                  <a:schemeClr val="tx1"/>
                </a:solidFill>
                <a:latin typeface="+mn-lt"/>
                <a:ea typeface="+mn-ea"/>
                <a:cs typeface="+mn-cs"/>
              </a:rPr>
              <a:t>Energy Industry Skill Standards Project specify the critical work functions, key activities, performance indicators and knowledge, skills, and abilities an individual needs to demonstrate to succeed in certain energy-related occupations. Skill Standards can be used to support the development of new curriculum and strengthen existing curriculum in programs leading to certain careers in the energy industry. They</a:t>
            </a:r>
            <a:r>
              <a:rPr lang="en-US" sz="1200" b="0" i="0" kern="1200" baseline="0" dirty="0" smtClean="0">
                <a:solidFill>
                  <a:schemeClr val="tx1"/>
                </a:solidFill>
                <a:latin typeface="+mn-lt"/>
                <a:ea typeface="+mn-ea"/>
                <a:cs typeface="+mn-cs"/>
              </a:rPr>
              <a:t> are designed and developed by Skill Panels</a:t>
            </a:r>
            <a:endParaRPr lang="en-US" sz="1200" b="0"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Skill panels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A skill panel is a group of seasoned craft and Key role experts who are recognized by the industry as having an in-depth</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comprehension of the knowledge and skills required to perform duties and associated tasks in a technical position. The Knowledge skills and </a:t>
            </a:r>
            <a:r>
              <a:rPr lang="en-US" sz="1200" b="0" i="0" kern="1200" dirty="0" err="1" smtClean="0">
                <a:solidFill>
                  <a:schemeClr val="tx1"/>
                </a:solidFill>
                <a:latin typeface="+mn-lt"/>
                <a:ea typeface="+mn-ea"/>
                <a:cs typeface="+mn-cs"/>
              </a:rPr>
              <a:t>Abilties</a:t>
            </a:r>
            <a:r>
              <a:rPr lang="en-US" sz="1200" b="0" i="0" kern="1200" dirty="0" smtClean="0">
                <a:solidFill>
                  <a:schemeClr val="tx1"/>
                </a:solidFill>
                <a:latin typeface="+mn-lt"/>
                <a:ea typeface="+mn-ea"/>
                <a:cs typeface="+mn-cs"/>
              </a:rPr>
              <a:t> are identified by the skill panel and are written as skill standards.</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How are skill standards used?</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Industry: Recruiting, hiring, training and promoting employees</a:t>
            </a:r>
          </a:p>
          <a:p>
            <a:r>
              <a:rPr lang="en-US" sz="1200" b="0" i="0" kern="1200" dirty="0" smtClean="0">
                <a:solidFill>
                  <a:schemeClr val="tx1"/>
                </a:solidFill>
                <a:latin typeface="+mn-lt"/>
                <a:ea typeface="+mn-ea"/>
                <a:cs typeface="+mn-cs"/>
              </a:rPr>
              <a:t>Incumbent Workforce: Advancing careers and/or reentering the workforce</a:t>
            </a:r>
          </a:p>
          <a:p>
            <a:r>
              <a:rPr lang="en-US" sz="1200" b="0" i="0" kern="1200" dirty="0" smtClean="0">
                <a:solidFill>
                  <a:schemeClr val="tx1"/>
                </a:solidFill>
                <a:latin typeface="+mn-lt"/>
                <a:ea typeface="+mn-ea"/>
                <a:cs typeface="+mn-cs"/>
              </a:rPr>
              <a:t>Future Workforce/Students: Understanding and acquiring skills needed to seek careers and attain jobs</a:t>
            </a:r>
          </a:p>
          <a:p>
            <a:r>
              <a:rPr lang="en-US" sz="1200" b="0" i="0" kern="1200" dirty="0" smtClean="0">
                <a:solidFill>
                  <a:schemeClr val="tx1"/>
                </a:solidFill>
                <a:latin typeface="+mn-lt"/>
                <a:ea typeface="+mn-ea"/>
                <a:cs typeface="+mn-cs"/>
              </a:rPr>
              <a:t>Labor: Ensuring employees benefit from high paying career opportunities</a:t>
            </a:r>
          </a:p>
          <a:p>
            <a:r>
              <a:rPr lang="en-US" sz="1200" b="0" i="0" kern="1200" dirty="0" smtClean="0">
                <a:solidFill>
                  <a:schemeClr val="tx1"/>
                </a:solidFill>
                <a:latin typeface="+mn-lt"/>
                <a:ea typeface="+mn-ea"/>
                <a:cs typeface="+mn-cs"/>
              </a:rPr>
              <a:t>Government: Linking education reform initiatives, workforce training and economic development</a:t>
            </a:r>
          </a:p>
          <a:p>
            <a:r>
              <a:rPr lang="en-US" sz="1200" b="0" i="0" kern="1200" dirty="0" smtClean="0">
                <a:solidFill>
                  <a:schemeClr val="tx1"/>
                </a:solidFill>
                <a:latin typeface="+mn-lt"/>
                <a:ea typeface="+mn-ea"/>
                <a:cs typeface="+mn-cs"/>
              </a:rPr>
              <a:t>Educators and Trainers: Developing curriculum and learning experiences to align with required standards.</a:t>
            </a:r>
          </a:p>
          <a:p>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Skill standards have been and continue to be developed for the Smart grid careers and occupations.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Pacific NW Center of Excellence for Clean Energy is developing standards with industry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support for the following positions:</a:t>
            </a:r>
          </a:p>
          <a:p>
            <a:r>
              <a:rPr lang="en-US" sz="1200" b="0" i="0" kern="1200" dirty="0" smtClean="0">
                <a:solidFill>
                  <a:schemeClr val="tx1"/>
                </a:solidFill>
                <a:latin typeface="+mn-lt"/>
                <a:ea typeface="+mn-ea"/>
                <a:cs typeface="+mn-cs"/>
              </a:rPr>
              <a:t>Electrician</a:t>
            </a:r>
          </a:p>
          <a:p>
            <a:r>
              <a:rPr lang="en-US" sz="1200" b="0" i="0" kern="1200" dirty="0" smtClean="0">
                <a:solidFill>
                  <a:schemeClr val="tx1"/>
                </a:solidFill>
                <a:latin typeface="+mn-lt"/>
                <a:ea typeface="+mn-ea"/>
                <a:cs typeface="+mn-cs"/>
              </a:rPr>
              <a:t>Instrument/Control/Relay/Meter Technician</a:t>
            </a:r>
          </a:p>
          <a:p>
            <a:r>
              <a:rPr lang="en-US" sz="1200" b="0" i="0" kern="1200" dirty="0" smtClean="0">
                <a:solidFill>
                  <a:schemeClr val="tx1"/>
                </a:solidFill>
                <a:latin typeface="+mn-lt"/>
                <a:ea typeface="+mn-ea"/>
                <a:cs typeface="+mn-cs"/>
              </a:rPr>
              <a:t>Lineman</a:t>
            </a:r>
          </a:p>
          <a:p>
            <a:r>
              <a:rPr lang="en-US" sz="1200" b="0" i="0" kern="1200" dirty="0" smtClean="0">
                <a:solidFill>
                  <a:schemeClr val="tx1"/>
                </a:solidFill>
                <a:latin typeface="+mn-lt"/>
                <a:ea typeface="+mn-ea"/>
                <a:cs typeface="+mn-cs"/>
              </a:rPr>
              <a:t>Millwright</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Skill Standards for the Energy Industry-2006 Project</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Alan </a:t>
            </a:r>
            <a:r>
              <a:rPr lang="en-US" sz="1200" b="0" i="0" kern="1200" dirty="0" err="1" smtClean="0">
                <a:solidFill>
                  <a:schemeClr val="tx1"/>
                </a:solidFill>
                <a:latin typeface="+mn-lt"/>
                <a:ea typeface="+mn-ea"/>
                <a:cs typeface="+mn-cs"/>
              </a:rPr>
              <a:t>Hardcastle</a:t>
            </a:r>
            <a:r>
              <a:rPr lang="en-US" sz="1200" b="0" i="0" kern="1200" dirty="0" smtClean="0">
                <a:solidFill>
                  <a:schemeClr val="tx1"/>
                </a:solidFill>
                <a:latin typeface="+mn-lt"/>
                <a:ea typeface="+mn-ea"/>
                <a:cs typeface="+mn-cs"/>
              </a:rPr>
              <a:t>, WSU Research Analyst</a:t>
            </a:r>
          </a:p>
          <a:p>
            <a:endParaRPr lang="en-US" sz="1200" b="1"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How Industry Can Contribute – Recruiting Participants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Our goal is to recruit 12 participants for each two-day focus group meeting: one group for operators, and one for mechanics. We need employers and labor partners to identify and support employees to participate in the meetings. It is imperative that we have an adequate number of knowledgeable employees from each occupation participate so the standards will be valid for the industry. Each 12-person focus group should have a roughly equal number of participants from each sector: Hydro and thermal. We also want employees from many different organizations to ensure that a range of work environments is represented.</a:t>
            </a:r>
          </a:p>
          <a:p>
            <a:r>
              <a:rPr lang="en-US" sz="1200" b="0" i="0" kern="1200" dirty="0" smtClean="0">
                <a:solidFill>
                  <a:schemeClr val="tx1"/>
                </a:solidFill>
                <a:latin typeface="+mn-lt"/>
                <a:ea typeface="+mn-ea"/>
                <a:cs typeface="+mn-cs"/>
              </a:rPr>
              <a:t>Responding to Surveys: Written surveys will be used to supplement data collection from industry about foundation skills required for these occupations.</a:t>
            </a:r>
          </a:p>
          <a:p>
            <a:r>
              <a:rPr lang="en-US" sz="1200" b="1" i="0" kern="1200" dirty="0" smtClean="0">
                <a:solidFill>
                  <a:schemeClr val="tx1"/>
                </a:solidFill>
                <a:latin typeface="+mn-lt"/>
                <a:ea typeface="+mn-ea"/>
                <a:cs typeface="+mn-cs"/>
              </a:rPr>
              <a:t>The Process</a:t>
            </a:r>
            <a:r>
              <a:rPr lang="en-US" sz="1200" b="0" i="0" kern="1200" dirty="0" smtClean="0">
                <a:solidFill>
                  <a:schemeClr val="tx1"/>
                </a:solidFill>
                <a:latin typeface="+mn-lt"/>
                <a:ea typeface="+mn-ea"/>
                <a:cs typeface="+mn-cs"/>
              </a:rPr>
              <a:t/>
            </a:r>
            <a:br>
              <a:rPr lang="en-US" sz="1200" b="0" i="0" kern="1200" dirty="0" smtClean="0">
                <a:solidFill>
                  <a:schemeClr val="tx1"/>
                </a:solidFill>
                <a:latin typeface="+mn-lt"/>
                <a:ea typeface="+mn-ea"/>
                <a:cs typeface="+mn-cs"/>
              </a:rPr>
            </a:br>
            <a:r>
              <a:rPr lang="en-US" sz="1200" b="0" i="0" kern="1200" dirty="0" smtClean="0">
                <a:solidFill>
                  <a:schemeClr val="tx1"/>
                </a:solidFill>
                <a:latin typeface="+mn-lt"/>
                <a:ea typeface="+mn-ea"/>
                <a:cs typeface="+mn-cs"/>
              </a:rPr>
              <a:t>The focus group meeting will last two consecutive days. A facilitator with experience in developing skill standards leads the meeting. There is a set agenda, but the format is very interactive and discussion-based. Getting input from all participants about their work functions, activities, knowledge and skills is one key goal. Reaching agreement about the scope and content of the information is another. The process includes fast-paced and intensive discussions about work functions, activities and skills, but it is also a fun and rewarding experience for participants. Draft copies of the standards will be reviewed by industry before a final document is produced this summer.</a:t>
            </a:r>
          </a:p>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competency-based training design includes more than just connecting training modules or related courses to job roles and function. It identifies the level of competence required for different levels of performance within a given work function. For example, a competency-based training design for a large utility would identify, qualify and quantify specific competencies required for an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entry-level customer service representatives vs. the much broader and unique competencies required by account managers or shift supervisors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Looking at the competencies required for different roles within an organization allows students seeking careers and incumbent worker’s to set professional development goals.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competencies are defined, training can be organized to support performance at different levels - from entry-level to upper management. And, the level of </a:t>
            </a:r>
            <a:r>
              <a:rPr lang="en-US" sz="1200" kern="1200" dirty="0" err="1" smtClean="0">
                <a:solidFill>
                  <a:schemeClr val="tx1"/>
                </a:solidFill>
                <a:latin typeface="+mn-lt"/>
                <a:ea typeface="+mn-ea"/>
                <a:cs typeface="+mn-cs"/>
              </a:rPr>
              <a:t>proficency</a:t>
            </a:r>
            <a:r>
              <a:rPr lang="en-US" sz="1200" kern="1200" dirty="0" smtClean="0">
                <a:solidFill>
                  <a:schemeClr val="tx1"/>
                </a:solidFill>
                <a:latin typeface="+mn-lt"/>
                <a:ea typeface="+mn-ea"/>
                <a:cs typeface="+mn-cs"/>
              </a:rPr>
              <a:t> required for performance can be established.</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latin typeface="+mn-lt"/>
                <a:ea typeface="+mn-ea"/>
                <a:cs typeface="+mn-cs"/>
              </a:rPr>
              <a:t>When learning is focused on career pathways the curriculum needs to focus on competencies - not titles of training courses. Competency-based training will assist the instructor to (a) connect what students are learning and doing in a learning environment to specific career pathways and (b)design learning outcomes, objectives and activities to reflect performance levels that will add-value to the workplace.</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Core competencies associated with Smart Grid Technology can be used as the basis for revising existing curricula to reflect job and career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Go to </a:t>
            </a:r>
            <a:r>
              <a:rPr lang="en-US" sz="1200" u="sng" dirty="0" smtClean="0">
                <a:hlinkClick r:id="rId3"/>
              </a:rPr>
              <a:t>http://cleanenergyexcellence.org</a:t>
            </a:r>
            <a:r>
              <a:rPr lang="en-US" sz="1200" u="sng" dirty="0" smtClean="0"/>
              <a:t> </a:t>
            </a:r>
            <a:r>
              <a:rPr lang="en-US" dirty="0" smtClean="0"/>
              <a:t> to review Smart Grid skill standards and career lattices to gain a broader understanding of career opportunities related to Smart Grid</a:t>
            </a:r>
          </a:p>
          <a:p>
            <a:pPr lvl="0"/>
            <a:r>
              <a:rPr lang="en-US" dirty="0" smtClean="0"/>
              <a:t>Technology. </a:t>
            </a:r>
          </a:p>
          <a:p>
            <a:endParaRPr lang="en-US" dirty="0" smtClean="0"/>
          </a:p>
        </p:txBody>
      </p:sp>
      <p:sp>
        <p:nvSpPr>
          <p:cNvPr id="4" name="Slide Number Placeholder 3"/>
          <p:cNvSpPr>
            <a:spLocks noGrp="1"/>
          </p:cNvSpPr>
          <p:nvPr>
            <p:ph type="sldNum" sz="quarter" idx="10"/>
          </p:nvPr>
        </p:nvSpPr>
        <p:spPr/>
        <p:txBody>
          <a:bodyPr/>
          <a:lstStyle/>
          <a:p>
            <a:fld id="{78E8C424-39B8-4439-B465-3985C793494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70518C-1EE7-4720-BF11-6750CB126389}"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0518C-1EE7-4720-BF11-6750CB126389}"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70518C-1EE7-4720-BF11-6750CB126389}"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521DB0E-EC81-408A-8574-881B879DDF9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70518C-1EE7-4720-BF11-6750CB126389}"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0518C-1EE7-4720-BF11-6750CB126389}"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B70518C-1EE7-4720-BF11-6750CB126389}"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70518C-1EE7-4720-BF11-6750CB126389}" type="datetimeFigureOut">
              <a:rPr lang="en-US" smtClean="0"/>
              <a:pPr/>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70518C-1EE7-4720-BF11-6750CB126389}" type="datetimeFigureOut">
              <a:rPr lang="en-US" smtClean="0"/>
              <a:pPr/>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B70518C-1EE7-4720-BF11-6750CB126389}" type="datetimeFigureOut">
              <a:rPr lang="en-US" smtClean="0"/>
              <a:pPr/>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44D15-86CD-498F-8C1D-B291320ADC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B70518C-1EE7-4720-BF11-6750CB126389}"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0518C-1EE7-4720-BF11-6750CB126389}"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B70518C-1EE7-4720-BF11-6750CB126389}" type="datetimeFigureOut">
              <a:rPr lang="en-US" smtClean="0"/>
              <a:pPr/>
              <a:t>6/10/2013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8544D15-86CD-498F-8C1D-B291320ADCD9}"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www.publicpower.org/files/pdfs/workforceplanningforpublicpowerutilities.pdf" TargetMode="External"/><Relationship Id="rId3" Type="http://schemas.openxmlformats.org/officeDocument/2006/relationships/hyperlink" Target="http://www.gridwise.org/documents/GWA_2011_SG_Workforce_Trends_Overview.pdf" TargetMode="External"/><Relationship Id="rId7" Type="http://schemas.openxmlformats.org/officeDocument/2006/relationships/hyperlink" Target="http://www.economicmodeling.com/2010/06/29/data-spotlight-more-than-1-in-5-utility-workers-are-retirement-age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rena.org/DocumentDownloads/.../RenewableEnergyJobs.pdf" TargetMode="External"/><Relationship Id="rId5" Type="http://schemas.openxmlformats.org/officeDocument/2006/relationships/hyperlink" Target="http://www.khake.com/" TargetMode="External"/><Relationship Id="rId10" Type="http://schemas.openxmlformats.org/officeDocument/2006/relationships/hyperlink" Target="https://sites.google.com/site/competencybasedpathways/" TargetMode="External"/><Relationship Id="rId4" Type="http://schemas.openxmlformats.org/officeDocument/2006/relationships/hyperlink" Target="http://cleanenergyexcellence.org/" TargetMode="External"/><Relationship Id="rId9" Type="http://schemas.openxmlformats.org/officeDocument/2006/relationships/hyperlink" Target="http://energy.gov/sites/prod/files/oeprod/DocumentsandMedia/Workforce_Trends_Report_090706_FINAL.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5300" y="304800"/>
            <a:ext cx="8229600" cy="2133600"/>
          </a:xfrm>
        </p:spPr>
        <p:txBody>
          <a:bodyPr>
            <a:no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Module </a:t>
            </a:r>
            <a:r>
              <a:rPr lang="en-US" sz="3600" dirty="0" smtClean="0">
                <a:ln w="18415" cmpd="sng">
                  <a:solidFill>
                    <a:srgbClr val="FFFFFF"/>
                  </a:solidFill>
                  <a:prstDash val="solid"/>
                </a:ln>
                <a:effectLst>
                  <a:outerShdw blurRad="63500" dir="3600000" algn="tl" rotWithShape="0">
                    <a:srgbClr val="000000">
                      <a:alpha val="70000"/>
                    </a:srgbClr>
                  </a:outerShdw>
                </a:effectLst>
              </a:rPr>
              <a:t>7:</a:t>
            </a:r>
          </a:p>
          <a:p>
            <a:r>
              <a:rPr lang="en-US" sz="3600" dirty="0" smtClean="0">
                <a:ln w="18415" cmpd="sng">
                  <a:solidFill>
                    <a:srgbClr val="FFFFFF"/>
                  </a:solidFill>
                  <a:prstDash val="solid"/>
                </a:ln>
                <a:effectLst>
                  <a:outerShdw blurRad="63500" dir="3600000" algn="tl" rotWithShape="0">
                    <a:srgbClr val="000000">
                      <a:alpha val="70000"/>
                    </a:srgbClr>
                  </a:outerShdw>
                </a:effectLst>
              </a:rPr>
              <a:t>Connecting </a:t>
            </a:r>
            <a:r>
              <a:rPr lang="en-US" sz="3600" dirty="0" smtClean="0">
                <a:ln w="18415" cmpd="sng">
                  <a:solidFill>
                    <a:srgbClr val="FFFFFF"/>
                  </a:solidFill>
                  <a:prstDash val="solid"/>
                </a:ln>
                <a:effectLst>
                  <a:outerShdw blurRad="63500" dir="3600000" algn="tl" rotWithShape="0">
                    <a:srgbClr val="000000">
                      <a:alpha val="70000"/>
                    </a:srgbClr>
                  </a:outerShdw>
                </a:effectLst>
              </a:rPr>
              <a:t>Learning to Smart Grid Occupations </a:t>
            </a:r>
            <a:r>
              <a:rPr lang="en-US" sz="3600" dirty="0" smtClean="0">
                <a:ln w="18415" cmpd="sng">
                  <a:solidFill>
                    <a:srgbClr val="FFFFFF"/>
                  </a:solidFill>
                  <a:prstDash val="solid"/>
                </a:ln>
                <a:effectLst>
                  <a:outerShdw blurRad="63500" dir="3600000" algn="tl" rotWithShape="0">
                    <a:srgbClr val="000000">
                      <a:alpha val="70000"/>
                    </a:srgbClr>
                  </a:outerShdw>
                </a:effectLst>
              </a:rPr>
              <a:t>&amp; Career Pathways</a:t>
            </a:r>
            <a:endParaRPr lang="en-US" sz="3600" dirty="0" smtClean="0">
              <a:ln w="18415" cmpd="sng">
                <a:solidFill>
                  <a:srgbClr val="FFFFFF"/>
                </a:solidFill>
                <a:prstDash val="solid"/>
              </a:ln>
              <a:effectLst>
                <a:outerShdw blurRad="63500" dir="3600000" algn="tl" rotWithShape="0">
                  <a:srgbClr val="000000">
                    <a:alpha val="70000"/>
                  </a:srgbClr>
                </a:outerShdw>
              </a:effectLst>
            </a:endParaRPr>
          </a:p>
        </p:txBody>
      </p:sp>
      <p:sp>
        <p:nvSpPr>
          <p:cNvPr id="5" name="TextBox 4"/>
          <p:cNvSpPr txBox="1"/>
          <p:nvPr/>
        </p:nvSpPr>
        <p:spPr>
          <a:xfrm>
            <a:off x="6096000" y="5638800"/>
            <a:ext cx="2667000" cy="6741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123508"/>
            <a:ext cx="2450675" cy="2650399"/>
          </a:xfrm>
          <a:prstGeom prst="rect">
            <a:avLst/>
          </a:prstGeom>
        </p:spPr>
      </p:pic>
      <p:pic>
        <p:nvPicPr>
          <p:cNvPr id="14338" name="Picture 2" descr="http://alaskaparentengagement.org/images/Stock/pic14.jpg"/>
          <p:cNvPicPr>
            <a:picLocks noChangeAspect="1" noChangeArrowheads="1"/>
          </p:cNvPicPr>
          <p:nvPr/>
        </p:nvPicPr>
        <p:blipFill>
          <a:blip r:embed="rId4" cstate="print"/>
          <a:srcRect/>
          <a:stretch>
            <a:fillRect/>
          </a:stretch>
        </p:blipFill>
        <p:spPr bwMode="auto">
          <a:xfrm>
            <a:off x="2484713" y="2362200"/>
            <a:ext cx="4106587" cy="2743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dirty="0" smtClean="0">
                <a:effectLst>
                  <a:outerShdw blurRad="38100" dist="38100" dir="2700000" algn="tl">
                    <a:srgbClr val="000000">
                      <a:alpha val="43137"/>
                    </a:srgbClr>
                  </a:outerShdw>
                </a:effectLst>
              </a:rPr>
              <a:t>Recommendations For designing and/or Revising Related Curriculum</a:t>
            </a:r>
            <a:endParaRPr lang="en-US" sz="4000" dirty="0">
              <a:effectLst>
                <a:outerShdw blurRad="38100" dist="38100" dir="2700000" algn="tl">
                  <a:srgbClr val="000000">
                    <a:alpha val="43137"/>
                  </a:srgbClr>
                </a:outerShdw>
              </a:effectLst>
            </a:endParaRPr>
          </a:p>
        </p:txBody>
      </p:sp>
      <p:sp>
        <p:nvSpPr>
          <p:cNvPr id="9" name="TextBox 8"/>
          <p:cNvSpPr txBox="1"/>
          <p:nvPr/>
        </p:nvSpPr>
        <p:spPr>
          <a:xfrm>
            <a:off x="228600" y="2057400"/>
            <a:ext cx="8534400" cy="4154984"/>
          </a:xfrm>
          <a:prstGeom prst="rect">
            <a:avLst/>
          </a:prstGeom>
          <a:noFill/>
        </p:spPr>
        <p:txBody>
          <a:bodyPr wrap="square" rtlCol="0">
            <a:spAutoFit/>
          </a:bodyPr>
          <a:lstStyle/>
          <a:p>
            <a:pPr marL="342900" indent="-342900">
              <a:buFont typeface="Wingdings" pitchFamily="2" charset="2"/>
              <a:buChar char="ü"/>
            </a:pPr>
            <a:r>
              <a:rPr lang="en-US" sz="2400" dirty="0" smtClean="0">
                <a:solidFill>
                  <a:schemeClr val="accent2">
                    <a:lumMod val="50000"/>
                  </a:schemeClr>
                </a:solidFill>
              </a:rPr>
              <a:t>Target </a:t>
            </a:r>
            <a:r>
              <a:rPr lang="en-US" sz="2400" dirty="0" smtClean="0">
                <a:solidFill>
                  <a:schemeClr val="accent2">
                    <a:lumMod val="50000"/>
                  </a:schemeClr>
                </a:solidFill>
              </a:rPr>
              <a:t>critical occupational </a:t>
            </a:r>
            <a:r>
              <a:rPr lang="en-US" sz="2400" dirty="0">
                <a:solidFill>
                  <a:schemeClr val="accent2">
                    <a:lumMod val="50000"/>
                  </a:schemeClr>
                </a:solidFill>
              </a:rPr>
              <a:t>c</a:t>
            </a:r>
            <a:r>
              <a:rPr lang="en-US" sz="2400" dirty="0" smtClean="0">
                <a:solidFill>
                  <a:schemeClr val="accent2">
                    <a:lumMod val="50000"/>
                  </a:schemeClr>
                </a:solidFill>
              </a:rPr>
              <a:t>lusters</a:t>
            </a:r>
            <a:endParaRPr lang="en-US" sz="2400" dirty="0" smtClean="0">
              <a:solidFill>
                <a:schemeClr val="accent2">
                  <a:lumMod val="50000"/>
                </a:schemeClr>
              </a:solidFill>
            </a:endParaRPr>
          </a:p>
          <a:p>
            <a:pPr marL="342900" indent="-342900">
              <a:buFont typeface="Wingdings" pitchFamily="2" charset="2"/>
              <a:buChar char="ü"/>
            </a:pPr>
            <a:r>
              <a:rPr lang="en-US" sz="2400" dirty="0" smtClean="0">
                <a:solidFill>
                  <a:schemeClr val="accent2">
                    <a:lumMod val="50000"/>
                  </a:schemeClr>
                </a:solidFill>
              </a:rPr>
              <a:t>Identify </a:t>
            </a:r>
            <a:r>
              <a:rPr lang="en-US" sz="2400" dirty="0" smtClean="0">
                <a:solidFill>
                  <a:schemeClr val="accent2">
                    <a:lumMod val="50000"/>
                  </a:schemeClr>
                </a:solidFill>
              </a:rPr>
              <a:t>core </a:t>
            </a:r>
            <a:r>
              <a:rPr lang="en-US" sz="2400" dirty="0" smtClean="0">
                <a:solidFill>
                  <a:schemeClr val="accent2">
                    <a:lumMod val="50000"/>
                  </a:schemeClr>
                </a:solidFill>
              </a:rPr>
              <a:t>competencies for each cluster</a:t>
            </a:r>
          </a:p>
          <a:p>
            <a:pPr marL="342900" indent="-342900">
              <a:buFont typeface="Wingdings" pitchFamily="2" charset="2"/>
              <a:buChar char="ü"/>
            </a:pPr>
            <a:r>
              <a:rPr lang="en-US" sz="2400" dirty="0" smtClean="0">
                <a:solidFill>
                  <a:schemeClr val="accent2">
                    <a:lumMod val="50000"/>
                  </a:schemeClr>
                </a:solidFill>
              </a:rPr>
              <a:t>Determine talent gaps </a:t>
            </a:r>
          </a:p>
          <a:p>
            <a:pPr marL="342900" indent="-342900">
              <a:buFont typeface="Wingdings" pitchFamily="2" charset="2"/>
              <a:buChar char="ü"/>
            </a:pPr>
            <a:r>
              <a:rPr lang="en-US" sz="2400" dirty="0" smtClean="0">
                <a:solidFill>
                  <a:schemeClr val="accent2">
                    <a:lumMod val="50000"/>
                  </a:schemeClr>
                </a:solidFill>
              </a:rPr>
              <a:t>Create </a:t>
            </a:r>
            <a:r>
              <a:rPr lang="en-US" sz="2400" dirty="0">
                <a:solidFill>
                  <a:schemeClr val="accent2">
                    <a:lumMod val="50000"/>
                  </a:schemeClr>
                </a:solidFill>
              </a:rPr>
              <a:t>c</a:t>
            </a:r>
            <a:r>
              <a:rPr lang="en-US" sz="2400" dirty="0" smtClean="0">
                <a:solidFill>
                  <a:schemeClr val="accent2">
                    <a:lumMod val="50000"/>
                  </a:schemeClr>
                </a:solidFill>
              </a:rPr>
              <a:t>ompetency </a:t>
            </a:r>
            <a:r>
              <a:rPr lang="en-US" sz="2400" dirty="0">
                <a:solidFill>
                  <a:schemeClr val="accent2">
                    <a:lumMod val="50000"/>
                  </a:schemeClr>
                </a:solidFill>
              </a:rPr>
              <a:t>a</a:t>
            </a:r>
            <a:r>
              <a:rPr lang="en-US" sz="2400" dirty="0" smtClean="0">
                <a:solidFill>
                  <a:schemeClr val="accent2">
                    <a:lumMod val="50000"/>
                  </a:schemeClr>
                </a:solidFill>
              </a:rPr>
              <a:t>ssessment </a:t>
            </a:r>
            <a:r>
              <a:rPr lang="en-US" sz="2400" dirty="0">
                <a:solidFill>
                  <a:schemeClr val="accent2">
                    <a:lumMod val="50000"/>
                  </a:schemeClr>
                </a:solidFill>
              </a:rPr>
              <a:t>p</a:t>
            </a:r>
            <a:r>
              <a:rPr lang="en-US" sz="2400" dirty="0" smtClean="0">
                <a:solidFill>
                  <a:schemeClr val="accent2">
                    <a:lumMod val="50000"/>
                  </a:schemeClr>
                </a:solidFill>
              </a:rPr>
              <a:t>rocess</a:t>
            </a:r>
            <a:endParaRPr lang="en-US" sz="2400" dirty="0" smtClean="0">
              <a:solidFill>
                <a:schemeClr val="accent2">
                  <a:lumMod val="50000"/>
                </a:schemeClr>
              </a:solidFill>
            </a:endParaRPr>
          </a:p>
          <a:p>
            <a:pPr marL="342900" indent="-342900">
              <a:buFont typeface="Wingdings" pitchFamily="2" charset="2"/>
              <a:buChar char="ü"/>
            </a:pPr>
            <a:r>
              <a:rPr lang="en-US" sz="2400" dirty="0" smtClean="0">
                <a:solidFill>
                  <a:schemeClr val="accent2">
                    <a:lumMod val="50000"/>
                  </a:schemeClr>
                </a:solidFill>
              </a:rPr>
              <a:t>Create </a:t>
            </a:r>
            <a:r>
              <a:rPr lang="en-US" sz="2400" dirty="0" smtClean="0">
                <a:solidFill>
                  <a:schemeClr val="accent2">
                    <a:lumMod val="50000"/>
                  </a:schemeClr>
                </a:solidFill>
              </a:rPr>
              <a:t>skill-up modules</a:t>
            </a:r>
            <a:endParaRPr lang="en-US" sz="2400" dirty="0" smtClean="0">
              <a:solidFill>
                <a:schemeClr val="accent2">
                  <a:lumMod val="50000"/>
                </a:schemeClr>
              </a:solidFill>
            </a:endParaRPr>
          </a:p>
          <a:p>
            <a:pPr marL="342900" indent="-342900">
              <a:buFont typeface="Wingdings" pitchFamily="2" charset="2"/>
              <a:buChar char="ü"/>
            </a:pPr>
            <a:r>
              <a:rPr lang="en-US" sz="2400" dirty="0" smtClean="0">
                <a:solidFill>
                  <a:schemeClr val="accent2">
                    <a:lumMod val="50000"/>
                  </a:schemeClr>
                </a:solidFill>
              </a:rPr>
              <a:t>Commit resources for a comprehensive competency transfer </a:t>
            </a:r>
            <a:r>
              <a:rPr lang="en-US" sz="2400" dirty="0">
                <a:solidFill>
                  <a:schemeClr val="accent2">
                    <a:lumMod val="50000"/>
                  </a:schemeClr>
                </a:solidFill>
              </a:rPr>
              <a:t>s</a:t>
            </a:r>
            <a:r>
              <a:rPr lang="en-US" sz="2400" dirty="0" smtClean="0">
                <a:solidFill>
                  <a:schemeClr val="accent2">
                    <a:lumMod val="50000"/>
                  </a:schemeClr>
                </a:solidFill>
              </a:rPr>
              <a:t>ystem</a:t>
            </a:r>
            <a:endParaRPr lang="en-US" sz="2400" dirty="0" smtClean="0">
              <a:solidFill>
                <a:schemeClr val="accent2">
                  <a:lumMod val="50000"/>
                </a:schemeClr>
              </a:solidFill>
            </a:endParaRPr>
          </a:p>
          <a:p>
            <a:pPr marL="342900" indent="-342900">
              <a:buFont typeface="Wingdings" pitchFamily="2" charset="2"/>
              <a:buChar char="ü"/>
            </a:pPr>
            <a:r>
              <a:rPr lang="en-US" sz="2400" dirty="0" smtClean="0">
                <a:solidFill>
                  <a:schemeClr val="accent2">
                    <a:lumMod val="50000"/>
                  </a:schemeClr>
                </a:solidFill>
              </a:rPr>
              <a:t>Design and implement a competency-transfer degree and certificate programs </a:t>
            </a:r>
          </a:p>
          <a:p>
            <a:pPr marL="342900" indent="-342900">
              <a:buFont typeface="Wingdings" pitchFamily="2" charset="2"/>
              <a:buChar char="ü"/>
            </a:pPr>
            <a:r>
              <a:rPr lang="en-US" sz="2400" dirty="0" smtClean="0">
                <a:solidFill>
                  <a:schemeClr val="accent2">
                    <a:lumMod val="50000"/>
                  </a:schemeClr>
                </a:solidFill>
              </a:rPr>
              <a:t>Create </a:t>
            </a:r>
            <a:r>
              <a:rPr lang="en-US" sz="2400" dirty="0" smtClean="0">
                <a:solidFill>
                  <a:schemeClr val="accent2">
                    <a:lumMod val="50000"/>
                  </a:schemeClr>
                </a:solidFill>
              </a:rPr>
              <a:t>curriculum </a:t>
            </a:r>
            <a:r>
              <a:rPr lang="en-US" sz="2400" dirty="0" smtClean="0">
                <a:solidFill>
                  <a:schemeClr val="accent2">
                    <a:lumMod val="50000"/>
                  </a:schemeClr>
                </a:solidFill>
              </a:rPr>
              <a:t>to  eliminate talent gaps</a:t>
            </a:r>
          </a:p>
          <a:p>
            <a:pPr marL="342900" indent="-342900">
              <a:buFont typeface="Wingdings" pitchFamily="2" charset="2"/>
              <a:buChar char="ü"/>
            </a:pPr>
            <a:r>
              <a:rPr lang="en-US" sz="2400" dirty="0" smtClean="0">
                <a:solidFill>
                  <a:schemeClr val="accent2">
                    <a:lumMod val="50000"/>
                  </a:schemeClr>
                </a:solidFill>
              </a:rPr>
              <a:t>Identify and enhance the development of future talent </a:t>
            </a:r>
            <a:r>
              <a:rPr lang="en-US" sz="2400" dirty="0" smtClean="0">
                <a:solidFill>
                  <a:schemeClr val="accent2">
                    <a:lumMod val="50000"/>
                  </a:schemeClr>
                </a:solidFill>
              </a:rPr>
              <a:t>pools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763000" cy="5181600"/>
          </a:xfrm>
          <a:solidFill>
            <a:schemeClr val="bg1"/>
          </a:solidFill>
        </p:spPr>
        <p:txBody>
          <a:bodyPr>
            <a:noAutofit/>
          </a:bodyPr>
          <a:lstStyle/>
          <a:p>
            <a:pPr>
              <a:spcBef>
                <a:spcPts val="400"/>
              </a:spcBef>
              <a:buFont typeface="Wingdings" pitchFamily="2" charset="2"/>
              <a:buChar char="ü"/>
            </a:pPr>
            <a:r>
              <a:rPr lang="en-US" sz="2000" b="1" dirty="0" smtClean="0"/>
              <a:t>Grid Wise </a:t>
            </a:r>
            <a:r>
              <a:rPr lang="en-US" sz="2000" b="1" dirty="0" smtClean="0"/>
              <a:t>Alliance</a:t>
            </a:r>
            <a:endParaRPr lang="en-US" sz="2000" dirty="0"/>
          </a:p>
          <a:p>
            <a:pPr marL="285750" indent="0">
              <a:spcBef>
                <a:spcPts val="400"/>
              </a:spcBef>
              <a:buNone/>
            </a:pPr>
            <a:r>
              <a:rPr lang="en-US" sz="1600" u="sng" dirty="0" smtClean="0">
                <a:hlinkClick r:id="rId3"/>
              </a:rPr>
              <a:t>http</a:t>
            </a:r>
            <a:r>
              <a:rPr lang="en-US" sz="1600" u="sng" dirty="0" smtClean="0">
                <a:hlinkClick r:id="rId3"/>
              </a:rPr>
              <a:t>://www.gridwise.org/documents/GWA_2011_SG_Workforce_Trends_Overview.pdf</a:t>
            </a:r>
            <a:endParaRPr lang="en-US" sz="1600" u="sng" dirty="0" smtClean="0"/>
          </a:p>
          <a:p>
            <a:pPr>
              <a:spcBef>
                <a:spcPts val="400"/>
              </a:spcBef>
              <a:buFont typeface="Wingdings" pitchFamily="2" charset="2"/>
              <a:buChar char="ü"/>
            </a:pPr>
            <a:r>
              <a:rPr lang="en-US" sz="2000" b="1" dirty="0" smtClean="0"/>
              <a:t>Pacific </a:t>
            </a:r>
            <a:r>
              <a:rPr lang="en-US" sz="2000" b="1" dirty="0" smtClean="0"/>
              <a:t>Northwest Center of Excellence for Clean Energy  </a:t>
            </a:r>
            <a:r>
              <a:rPr lang="en-US" sz="1600" u="sng" dirty="0" smtClean="0">
                <a:hlinkClick r:id="rId4"/>
              </a:rPr>
              <a:t>http://cleanenergyexcellence.org</a:t>
            </a:r>
            <a:endParaRPr lang="en-US" sz="1600" u="sng" dirty="0" smtClean="0"/>
          </a:p>
          <a:p>
            <a:pPr>
              <a:spcBef>
                <a:spcPts val="400"/>
              </a:spcBef>
              <a:buFont typeface="Wingdings" pitchFamily="2" charset="2"/>
              <a:buChar char="ü"/>
            </a:pPr>
            <a:r>
              <a:rPr lang="en-US" sz="2000" b="1" dirty="0" smtClean="0"/>
              <a:t>Energy and Power Career Guide </a:t>
            </a:r>
            <a:r>
              <a:rPr lang="en-US" sz="1600" u="sng" dirty="0" smtClean="0">
                <a:hlinkClick r:id="rId5"/>
              </a:rPr>
              <a:t>http://www.khake.com</a:t>
            </a:r>
            <a:endParaRPr lang="en-US" sz="1600" dirty="0" smtClean="0"/>
          </a:p>
          <a:p>
            <a:pPr>
              <a:spcBef>
                <a:spcPts val="600"/>
              </a:spcBef>
              <a:buFont typeface="Wingdings" pitchFamily="2" charset="2"/>
              <a:buChar char="ü"/>
            </a:pPr>
            <a:r>
              <a:rPr lang="en-US" sz="2000" b="1" dirty="0" smtClean="0"/>
              <a:t>International Renewable Energy Agency </a:t>
            </a:r>
            <a:r>
              <a:rPr lang="en-US" sz="1600" u="sng" dirty="0" smtClean="0">
                <a:hlinkClick r:id="rId6"/>
              </a:rPr>
              <a:t>www.irena.org/DocumentDownloads/.../RenewableEnergyJobs.pdf</a:t>
            </a:r>
            <a:endParaRPr lang="en-US" sz="1600" dirty="0" smtClean="0"/>
          </a:p>
          <a:p>
            <a:pPr>
              <a:spcBef>
                <a:spcPts val="400"/>
              </a:spcBef>
              <a:buFont typeface="Wingdings" pitchFamily="2" charset="2"/>
              <a:buChar char="ü"/>
            </a:pPr>
            <a:r>
              <a:rPr lang="en-US" sz="2000" b="1" dirty="0" smtClean="0"/>
              <a:t>Economic Modeling Specialists</a:t>
            </a:r>
          </a:p>
          <a:p>
            <a:pPr marL="301943" lvl="1" indent="0">
              <a:spcBef>
                <a:spcPts val="400"/>
              </a:spcBef>
              <a:buNone/>
            </a:pPr>
            <a:r>
              <a:rPr lang="en-US" sz="1600" dirty="0" smtClean="0">
                <a:hlinkClick r:id="rId7"/>
              </a:rPr>
              <a:t>http://www.economicmodeling.com/2010/06/29/data-spotlight-more-than-1-in-5-utility-workers-are-retirement-aged</a:t>
            </a:r>
            <a:endParaRPr lang="en-US" sz="1600" dirty="0" smtClean="0"/>
          </a:p>
          <a:p>
            <a:pPr>
              <a:spcBef>
                <a:spcPts val="400"/>
              </a:spcBef>
              <a:buFont typeface="Wingdings" pitchFamily="2" charset="2"/>
              <a:buChar char="ü"/>
            </a:pPr>
            <a:r>
              <a:rPr lang="en-US" sz="2000" b="1" dirty="0" smtClean="0"/>
              <a:t>American </a:t>
            </a:r>
            <a:r>
              <a:rPr lang="en-US" sz="2000" b="1" dirty="0" smtClean="0"/>
              <a:t>Public Power </a:t>
            </a:r>
            <a:r>
              <a:rPr lang="en-US" sz="2000" b="1" dirty="0" smtClean="0"/>
              <a:t>Administration     </a:t>
            </a:r>
            <a:r>
              <a:rPr lang="en-US" sz="1600" dirty="0" smtClean="0">
                <a:hlinkClick r:id="rId8"/>
              </a:rPr>
              <a:t>http</a:t>
            </a:r>
            <a:r>
              <a:rPr lang="en-US" sz="1600" dirty="0" smtClean="0">
                <a:hlinkClick r:id="rId8"/>
              </a:rPr>
              <a:t>://www.publicpower.org/files/pdfs/workforceplanningforpublicpowerutilities.pdf</a:t>
            </a:r>
            <a:endParaRPr lang="en-US" sz="1600" dirty="0" smtClean="0"/>
          </a:p>
          <a:p>
            <a:pPr>
              <a:spcBef>
                <a:spcPts val="400"/>
              </a:spcBef>
              <a:buFont typeface="Wingdings" pitchFamily="2" charset="2"/>
              <a:buChar char="ü"/>
            </a:pPr>
            <a:r>
              <a:rPr lang="en-US" sz="1900" b="1" dirty="0" smtClean="0"/>
              <a:t>Department </a:t>
            </a:r>
            <a:r>
              <a:rPr lang="en-US" sz="1900" b="1" dirty="0" smtClean="0"/>
              <a:t>of Energy</a:t>
            </a:r>
          </a:p>
          <a:p>
            <a:pPr marL="301943" lvl="1" indent="0">
              <a:spcBef>
                <a:spcPts val="400"/>
              </a:spcBef>
              <a:buNone/>
            </a:pPr>
            <a:r>
              <a:rPr lang="en-US" sz="1600" u="sng" dirty="0" smtClean="0">
                <a:hlinkClick r:id="rId9"/>
              </a:rPr>
              <a:t>http://energy.gov/sites/prod/files/oeprod/DocumentsandMedia/Workforce_Trends_Report_090706_FINAL.pdf</a:t>
            </a:r>
            <a:endParaRPr lang="en-US" sz="1600" u="sng" dirty="0" smtClean="0"/>
          </a:p>
          <a:p>
            <a:pPr>
              <a:spcBef>
                <a:spcPts val="400"/>
              </a:spcBef>
              <a:buFont typeface="Wingdings" pitchFamily="2" charset="2"/>
              <a:buChar char="ü"/>
            </a:pPr>
            <a:r>
              <a:rPr lang="en-US" sz="1900" b="1" dirty="0" smtClean="0"/>
              <a:t>Competency </a:t>
            </a:r>
            <a:r>
              <a:rPr lang="en-US" sz="1900" b="1" dirty="0" smtClean="0"/>
              <a:t>Based Pathways</a:t>
            </a:r>
          </a:p>
          <a:p>
            <a:pPr marL="301943" lvl="1" indent="0">
              <a:spcBef>
                <a:spcPts val="400"/>
              </a:spcBef>
              <a:buNone/>
            </a:pPr>
            <a:r>
              <a:rPr lang="en-US" sz="1600" dirty="0" smtClean="0">
                <a:hlinkClick r:id="rId10"/>
              </a:rPr>
              <a:t>https://sites.google.com/site/competencybasedpathways</a:t>
            </a:r>
            <a:r>
              <a:rPr lang="en-US" sz="1700" dirty="0" smtClean="0">
                <a:hlinkClick r:id="rId10"/>
              </a:rPr>
              <a:t>/</a:t>
            </a:r>
            <a:endParaRPr lang="en-US" sz="1700" dirty="0" smtClean="0"/>
          </a:p>
        </p:txBody>
      </p:sp>
      <p:sp>
        <p:nvSpPr>
          <p:cNvPr id="3" name="Title 2"/>
          <p:cNvSpPr>
            <a:spLocks noGrp="1"/>
          </p:cNvSpPr>
          <p:nvPr>
            <p:ph type="title"/>
          </p:nvPr>
        </p:nvSpPr>
        <p:spPr>
          <a:xfrm>
            <a:off x="457200" y="338328"/>
            <a:ext cx="8229600" cy="880872"/>
          </a:xfrm>
        </p:spPr>
        <p:txBody>
          <a:bodyPr>
            <a:normAutofit/>
          </a:bodyPr>
          <a:lstStyle/>
          <a:p>
            <a:r>
              <a:rPr lang="en-US" sz="4000" dirty="0" smtClean="0">
                <a:ln w="18415" cmpd="sng">
                  <a:solidFill>
                    <a:srgbClr val="FFFFFF"/>
                  </a:solidFill>
                  <a:prstDash val="solid"/>
                </a:ln>
                <a:effectLst>
                  <a:outerShdw blurRad="63500" dir="3600000" algn="tl" rotWithShape="0">
                    <a:srgbClr val="000000">
                      <a:alpha val="70000"/>
                    </a:srgbClr>
                  </a:outerShdw>
                </a:effectLst>
              </a:rPr>
              <a:t>Reference Links</a:t>
            </a:r>
            <a:endParaRPr lang="en-US" sz="400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0" y="2743200"/>
            <a:ext cx="5486400" cy="1905000"/>
          </a:xfrm>
        </p:spPr>
        <p:txBody>
          <a:bodyPr>
            <a:normAutofit/>
          </a:bodyPr>
          <a:lstStyle/>
          <a:p>
            <a:pPr algn="ctr">
              <a:buNone/>
            </a:pPr>
            <a:r>
              <a:rPr lang="en-US" b="1" dirty="0" smtClean="0"/>
              <a:t>	</a:t>
            </a:r>
            <a:r>
              <a:rPr lang="en-US" sz="2800" dirty="0" smtClean="0"/>
              <a:t>How </a:t>
            </a:r>
            <a:r>
              <a:rPr lang="en-US" sz="2800" dirty="0" smtClean="0"/>
              <a:t>to use Smart Grid resources as a guide to developing or revising </a:t>
            </a:r>
            <a:r>
              <a:rPr lang="en-US" sz="2800" dirty="0" smtClean="0"/>
              <a:t>curriculum.</a:t>
            </a:r>
            <a:endParaRPr lang="en-US" sz="2800" dirty="0" smtClean="0"/>
          </a:p>
        </p:txBody>
      </p:sp>
      <p:sp>
        <p:nvSpPr>
          <p:cNvPr id="3" name="Title 2"/>
          <p:cNvSpPr>
            <a:spLocks noGrp="1"/>
          </p:cNvSpPr>
          <p:nvPr>
            <p:ph type="title"/>
          </p:nvPr>
        </p:nvSpPr>
        <p:spPr>
          <a:xfrm>
            <a:off x="228600" y="304800"/>
            <a:ext cx="8686800" cy="1752600"/>
          </a:xfrm>
        </p:spPr>
        <p:txBody>
          <a:bodyPr>
            <a:norm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Smart Grid </a:t>
            </a:r>
            <a:r>
              <a:rPr lang="en-US" sz="3600" dirty="0" smtClean="0">
                <a:ln w="18415" cmpd="sng">
                  <a:solidFill>
                    <a:srgbClr val="FFFFFF"/>
                  </a:solidFill>
                  <a:prstDash val="solid"/>
                </a:ln>
                <a:effectLst>
                  <a:outerShdw blurRad="63500" dir="3600000" algn="tl" rotWithShape="0">
                    <a:srgbClr val="000000">
                      <a:alpha val="70000"/>
                    </a:srgbClr>
                  </a:outerShdw>
                </a:effectLst>
              </a:rPr>
              <a:t>Competencies,</a:t>
            </a:r>
            <a:br>
              <a:rPr lang="en-US" sz="3600" dirty="0" smtClean="0">
                <a:ln w="18415" cmpd="sng">
                  <a:solidFill>
                    <a:srgbClr val="FFFFFF"/>
                  </a:solidFill>
                  <a:prstDash val="solid"/>
                </a:ln>
                <a:effectLst>
                  <a:outerShdw blurRad="63500" dir="3600000" algn="tl" rotWithShape="0">
                    <a:srgbClr val="000000">
                      <a:alpha val="70000"/>
                    </a:srgbClr>
                  </a:outerShdw>
                </a:effectLst>
              </a:rPr>
            </a:br>
            <a:r>
              <a:rPr lang="en-US" sz="3600" dirty="0" smtClean="0">
                <a:ln w="18415" cmpd="sng">
                  <a:solidFill>
                    <a:srgbClr val="FFFFFF"/>
                  </a:solidFill>
                  <a:prstDash val="solid"/>
                </a:ln>
                <a:effectLst>
                  <a:outerShdw blurRad="63500" dir="3600000" algn="tl" rotWithShape="0">
                    <a:srgbClr val="000000">
                      <a:alpha val="70000"/>
                    </a:srgbClr>
                  </a:outerShdw>
                </a:effectLst>
              </a:rPr>
              <a:t>Occupations </a:t>
            </a:r>
            <a:r>
              <a:rPr lang="en-US" sz="3600" dirty="0" smtClean="0">
                <a:ln w="18415" cmpd="sng">
                  <a:solidFill>
                    <a:srgbClr val="FFFFFF"/>
                  </a:solidFill>
                  <a:prstDash val="solid"/>
                </a:ln>
                <a:effectLst>
                  <a:outerShdw blurRad="63500" dir="3600000" algn="tl" rotWithShape="0">
                    <a:srgbClr val="000000">
                      <a:alpha val="70000"/>
                    </a:srgbClr>
                  </a:outerShdw>
                </a:effectLst>
              </a:rPr>
              <a:t>and Careers</a:t>
            </a:r>
          </a:p>
        </p:txBody>
      </p:sp>
      <p:pic>
        <p:nvPicPr>
          <p:cNvPr id="4" name="Picture 4" descr="http://www.gijobs.com/uploadedImages/Articles/MAGAZINE_COVER_ARTICLES/generating-jobs2.jpg"/>
          <p:cNvPicPr>
            <a:picLocks noChangeAspect="1" noChangeArrowheads="1"/>
          </p:cNvPicPr>
          <p:nvPr/>
        </p:nvPicPr>
        <p:blipFill>
          <a:blip r:embed="rId3" cstate="print"/>
          <a:srcRect/>
          <a:stretch>
            <a:fillRect/>
          </a:stretch>
        </p:blipFill>
        <p:spPr bwMode="auto">
          <a:xfrm>
            <a:off x="457200" y="2590800"/>
            <a:ext cx="2085975" cy="2781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dirty="0" smtClean="0">
                <a:ln w="18415" cmpd="sng">
                  <a:solidFill>
                    <a:srgbClr val="FFFFFF"/>
                  </a:solidFill>
                  <a:prstDash val="solid"/>
                </a:ln>
                <a:effectLst>
                  <a:outerShdw blurRad="63500" dir="3600000" algn="tl" rotWithShape="0">
                    <a:srgbClr val="000000">
                      <a:alpha val="70000"/>
                    </a:srgbClr>
                  </a:outerShdw>
                </a:effectLst>
              </a:rPr>
              <a:t>National Utility Workforce</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145411" name="Rectangle 3"/>
          <p:cNvSpPr>
            <a:spLocks noGrp="1" noChangeArrowheads="1"/>
          </p:cNvSpPr>
          <p:nvPr>
            <p:ph type="body" idx="1"/>
          </p:nvPr>
        </p:nvSpPr>
        <p:spPr>
          <a:xfrm>
            <a:off x="228600" y="1981200"/>
            <a:ext cx="4038600" cy="4533900"/>
          </a:xfrm>
        </p:spPr>
        <p:txBody>
          <a:bodyPr>
            <a:noAutofit/>
          </a:bodyPr>
          <a:lstStyle/>
          <a:p>
            <a:pPr marL="0" indent="0">
              <a:lnSpc>
                <a:spcPct val="110000"/>
              </a:lnSpc>
              <a:spcBef>
                <a:spcPts val="0"/>
              </a:spcBef>
              <a:buNone/>
            </a:pPr>
            <a:r>
              <a:rPr lang="en-US" dirty="0" smtClean="0">
                <a:cs typeface="Arial" pitchFamily="34" charset="0"/>
              </a:rPr>
              <a:t>Nationally</a:t>
            </a:r>
            <a:r>
              <a:rPr lang="en-US" dirty="0">
                <a:cs typeface="Arial" pitchFamily="34" charset="0"/>
              </a:rPr>
              <a:t>, the average age of utility craft workers is </a:t>
            </a:r>
            <a:r>
              <a:rPr lang="en-US" dirty="0" smtClean="0">
                <a:cs typeface="Arial" pitchFamily="34" charset="0"/>
              </a:rPr>
              <a:t>50.</a:t>
            </a:r>
            <a:endParaRPr lang="en-US" dirty="0" smtClean="0">
              <a:cs typeface="Arial" pitchFamily="34" charset="0"/>
            </a:endParaRPr>
          </a:p>
          <a:p>
            <a:pPr marL="0" indent="0">
              <a:lnSpc>
                <a:spcPct val="110000"/>
              </a:lnSpc>
              <a:spcBef>
                <a:spcPts val="0"/>
              </a:spcBef>
              <a:buNone/>
            </a:pPr>
            <a:endParaRPr lang="en-US" dirty="0"/>
          </a:p>
          <a:p>
            <a:pPr lvl="1">
              <a:lnSpc>
                <a:spcPct val="120000"/>
              </a:lnSpc>
              <a:buFont typeface="Wingdings" charset="2"/>
              <a:buChar char="ü"/>
            </a:pPr>
            <a:r>
              <a:rPr lang="en-US" sz="2000" dirty="0" smtClean="0">
                <a:cs typeface="Arial" pitchFamily="34" charset="0"/>
              </a:rPr>
              <a:t>Highest average age of any industry sector</a:t>
            </a:r>
          </a:p>
          <a:p>
            <a:pPr lvl="1">
              <a:lnSpc>
                <a:spcPct val="120000"/>
              </a:lnSpc>
              <a:buFont typeface="Wingdings" charset="2"/>
              <a:buChar char="ü"/>
            </a:pPr>
            <a:r>
              <a:rPr lang="en-US" sz="2000" dirty="0" smtClean="0">
                <a:cs typeface="Arial" pitchFamily="34" charset="0"/>
              </a:rPr>
              <a:t>Around </a:t>
            </a:r>
            <a:r>
              <a:rPr lang="en-US" sz="2000" dirty="0">
                <a:cs typeface="Arial" pitchFamily="34" charset="0"/>
              </a:rPr>
              <a:t>50% of </a:t>
            </a:r>
            <a:r>
              <a:rPr lang="en-US" sz="2000" dirty="0" smtClean="0">
                <a:cs typeface="Arial" pitchFamily="34" charset="0"/>
              </a:rPr>
              <a:t>eligible workers </a:t>
            </a:r>
            <a:r>
              <a:rPr lang="en-US" sz="2000" dirty="0">
                <a:cs typeface="Arial" pitchFamily="34" charset="0"/>
              </a:rPr>
              <a:t>are projected to retire over the next 10 years</a:t>
            </a:r>
          </a:p>
          <a:p>
            <a:pPr lvl="1">
              <a:lnSpc>
                <a:spcPct val="120000"/>
              </a:lnSpc>
              <a:buFont typeface="Wingdings" charset="2"/>
              <a:buChar char="ü"/>
            </a:pPr>
            <a:r>
              <a:rPr lang="en-US" sz="2000" dirty="0" smtClean="0">
                <a:cs typeface="Arial" pitchFamily="34" charset="0"/>
              </a:rPr>
              <a:t>200,000 highly-skilled workers will exit by 2015</a:t>
            </a:r>
          </a:p>
          <a:p>
            <a:pPr lvl="1">
              <a:lnSpc>
                <a:spcPct val="80000"/>
              </a:lnSpc>
              <a:buFont typeface="Wingdings" pitchFamily="2" charset="2"/>
              <a:buNone/>
            </a:pPr>
            <a:endParaRPr lang="en-US" sz="2000" dirty="0"/>
          </a:p>
          <a:p>
            <a:pPr lvl="1">
              <a:lnSpc>
                <a:spcPct val="80000"/>
              </a:lnSpc>
              <a:buFont typeface="Wingdings" pitchFamily="2" charset="2"/>
              <a:buNone/>
            </a:pPr>
            <a:r>
              <a:rPr lang="en-US" sz="1400" i="1" dirty="0"/>
              <a:t>Source: Electric Power Research Institute </a:t>
            </a:r>
            <a:r>
              <a:rPr lang="en-US" sz="1400" i="1" dirty="0" smtClean="0"/>
              <a:t> (EPRI</a:t>
            </a:r>
            <a:r>
              <a:rPr lang="en-US" sz="1400" i="1" dirty="0"/>
              <a:t>)</a:t>
            </a:r>
          </a:p>
        </p:txBody>
      </p:sp>
      <p:pic>
        <p:nvPicPr>
          <p:cNvPr id="145412" name="Picture 4"/>
          <p:cNvPicPr>
            <a:picLocks noChangeAspect="1" noChangeArrowheads="1"/>
          </p:cNvPicPr>
          <p:nvPr/>
        </p:nvPicPr>
        <p:blipFill>
          <a:blip r:embed="rId3" cstate="print"/>
          <a:srcRect/>
          <a:stretch>
            <a:fillRect/>
          </a:stretch>
        </p:blipFill>
        <p:spPr bwMode="auto">
          <a:xfrm>
            <a:off x="4343400" y="1981200"/>
            <a:ext cx="4495800" cy="3327400"/>
          </a:xfrm>
          <a:prstGeom prst="rect">
            <a:avLst/>
          </a:prstGeom>
          <a:noFill/>
          <a:ln w="9525">
            <a:noFill/>
            <a:miter lim="800000"/>
            <a:headEnd/>
            <a:tailEnd/>
          </a:ln>
          <a:effectLst/>
        </p:spPr>
      </p:pic>
      <p:sp>
        <p:nvSpPr>
          <p:cNvPr id="145413" name="Rectangle 5"/>
          <p:cNvSpPr>
            <a:spLocks noChangeArrowheads="1"/>
          </p:cNvSpPr>
          <p:nvPr/>
        </p:nvSpPr>
        <p:spPr bwMode="auto">
          <a:xfrm>
            <a:off x="4724400" y="5294312"/>
            <a:ext cx="3810000" cy="396875"/>
          </a:xfrm>
          <a:prstGeom prst="rect">
            <a:avLst/>
          </a:prstGeom>
          <a:noFill/>
          <a:ln w="9525">
            <a:noFill/>
            <a:miter lim="800000"/>
            <a:headEnd/>
            <a:tailEnd/>
          </a:ln>
          <a:effectLst/>
        </p:spPr>
        <p:txBody>
          <a:bodyPr wrap="square">
            <a:spAutoFit/>
          </a:bodyPr>
          <a:lstStyle/>
          <a:p>
            <a:pPr lvl="2"/>
            <a:r>
              <a:rPr lang="en-US" sz="1000" i="1" dirty="0"/>
              <a:t>Mobile Workstation</a:t>
            </a:r>
            <a:endParaRPr lang="en-US" sz="1000" dirty="0"/>
          </a:p>
          <a:p>
            <a:r>
              <a:rPr lang="en-US" sz="1000" dirty="0"/>
              <a:t>	</a:t>
            </a:r>
            <a:r>
              <a:rPr lang="en-US" sz="1000" i="1" dirty="0"/>
              <a:t>Photo courtesy of Puget Sound Energy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19200" y="1371600"/>
          <a:ext cx="6553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114800" y="3124200"/>
            <a:ext cx="685800" cy="369332"/>
          </a:xfrm>
          <a:prstGeom prst="rect">
            <a:avLst/>
          </a:prstGeom>
          <a:noFill/>
        </p:spPr>
        <p:txBody>
          <a:bodyPr wrap="square" rtlCol="0">
            <a:spAutoFit/>
          </a:bodyPr>
          <a:lstStyle/>
          <a:p>
            <a:r>
              <a:rPr lang="en-US" dirty="0" smtClean="0">
                <a:solidFill>
                  <a:schemeClr val="bg1"/>
                </a:solidFill>
              </a:rPr>
              <a:t>52%</a:t>
            </a:r>
            <a:endParaRPr lang="en-US" dirty="0">
              <a:solidFill>
                <a:schemeClr val="bg1"/>
              </a:solidFill>
            </a:endParaRPr>
          </a:p>
        </p:txBody>
      </p:sp>
      <p:sp>
        <p:nvSpPr>
          <p:cNvPr id="4" name="TextBox 3"/>
          <p:cNvSpPr txBox="1"/>
          <p:nvPr/>
        </p:nvSpPr>
        <p:spPr>
          <a:xfrm>
            <a:off x="2590800" y="3276600"/>
            <a:ext cx="609600" cy="369332"/>
          </a:xfrm>
          <a:prstGeom prst="rect">
            <a:avLst/>
          </a:prstGeom>
          <a:noFill/>
        </p:spPr>
        <p:txBody>
          <a:bodyPr wrap="square" rtlCol="0">
            <a:spAutoFit/>
          </a:bodyPr>
          <a:lstStyle/>
          <a:p>
            <a:r>
              <a:rPr lang="en-US" dirty="0" smtClean="0">
                <a:solidFill>
                  <a:schemeClr val="bg1"/>
                </a:solidFill>
              </a:rPr>
              <a:t>33%</a:t>
            </a:r>
            <a:endParaRPr lang="en-US" dirty="0">
              <a:solidFill>
                <a:schemeClr val="bg1"/>
              </a:solidFill>
            </a:endParaRPr>
          </a:p>
        </p:txBody>
      </p:sp>
      <p:sp>
        <p:nvSpPr>
          <p:cNvPr id="5" name="TextBox 4"/>
          <p:cNvSpPr txBox="1"/>
          <p:nvPr/>
        </p:nvSpPr>
        <p:spPr>
          <a:xfrm>
            <a:off x="2819400" y="2590800"/>
            <a:ext cx="609600" cy="369332"/>
          </a:xfrm>
          <a:prstGeom prst="rect">
            <a:avLst/>
          </a:prstGeom>
          <a:noFill/>
        </p:spPr>
        <p:txBody>
          <a:bodyPr wrap="square" rtlCol="0">
            <a:spAutoFit/>
          </a:bodyPr>
          <a:lstStyle/>
          <a:p>
            <a:r>
              <a:rPr lang="en-US" dirty="0" smtClean="0">
                <a:solidFill>
                  <a:schemeClr val="bg1"/>
                </a:solidFill>
              </a:rPr>
              <a:t>13%</a:t>
            </a:r>
            <a:endParaRPr lang="en-US" dirty="0">
              <a:solidFill>
                <a:schemeClr val="bg1"/>
              </a:solidFill>
            </a:endParaRPr>
          </a:p>
        </p:txBody>
      </p:sp>
      <p:sp>
        <p:nvSpPr>
          <p:cNvPr id="6" name="TextBox 5"/>
          <p:cNvSpPr txBox="1"/>
          <p:nvPr/>
        </p:nvSpPr>
        <p:spPr>
          <a:xfrm>
            <a:off x="3886200" y="1981200"/>
            <a:ext cx="609600" cy="369332"/>
          </a:xfrm>
          <a:prstGeom prst="rect">
            <a:avLst/>
          </a:prstGeom>
          <a:noFill/>
        </p:spPr>
        <p:txBody>
          <a:bodyPr wrap="square" rtlCol="0">
            <a:spAutoFit/>
          </a:bodyPr>
          <a:lstStyle/>
          <a:p>
            <a:r>
              <a:rPr lang="en-US" dirty="0" smtClean="0"/>
              <a:t>1%</a:t>
            </a:r>
            <a:endParaRPr lang="en-US" dirty="0"/>
          </a:p>
        </p:txBody>
      </p:sp>
      <p:sp>
        <p:nvSpPr>
          <p:cNvPr id="7" name="TextBox 6"/>
          <p:cNvSpPr txBox="1"/>
          <p:nvPr/>
        </p:nvSpPr>
        <p:spPr>
          <a:xfrm>
            <a:off x="2667000" y="1981200"/>
            <a:ext cx="609600" cy="369332"/>
          </a:xfrm>
          <a:prstGeom prst="rect">
            <a:avLst/>
          </a:prstGeom>
          <a:noFill/>
        </p:spPr>
        <p:txBody>
          <a:bodyPr wrap="square" rtlCol="0">
            <a:spAutoFit/>
          </a:bodyPr>
          <a:lstStyle/>
          <a:p>
            <a:r>
              <a:rPr lang="en-US" dirty="0" smtClean="0"/>
              <a:t>1%</a:t>
            </a:r>
            <a:endParaRPr lang="en-US" dirty="0"/>
          </a:p>
        </p:txBody>
      </p:sp>
      <p:cxnSp>
        <p:nvCxnSpPr>
          <p:cNvPr id="9" name="Straight Arrow Connector 8"/>
          <p:cNvCxnSpPr/>
          <p:nvPr/>
        </p:nvCxnSpPr>
        <p:spPr>
          <a:xfrm>
            <a:off x="3124200" y="2209800"/>
            <a:ext cx="3048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57600" y="2209800"/>
            <a:ext cx="304800" cy="2402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71600" y="5715000"/>
            <a:ext cx="6781800" cy="369332"/>
          </a:xfrm>
          <a:prstGeom prst="rect">
            <a:avLst/>
          </a:prstGeom>
          <a:noFill/>
        </p:spPr>
        <p:txBody>
          <a:bodyPr wrap="square" rtlCol="0">
            <a:spAutoFit/>
          </a:bodyPr>
          <a:lstStyle/>
          <a:p>
            <a:r>
              <a:rPr lang="en-US" dirty="0" smtClean="0"/>
              <a:t>Data from Washington State University Energy Program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4343400" cy="3581400"/>
          </a:xfrm>
        </p:spPr>
        <p:txBody>
          <a:bodyPr>
            <a:noAutofit/>
          </a:bodyPr>
          <a:lstStyle/>
          <a:p>
            <a:pPr>
              <a:buNone/>
            </a:pPr>
            <a:r>
              <a:rPr lang="en-US" u="sng" dirty="0" smtClean="0"/>
              <a:t>Demand-side Occupations</a:t>
            </a:r>
            <a:endParaRPr lang="en-US" dirty="0" smtClean="0"/>
          </a:p>
          <a:p>
            <a:pPr lvl="1">
              <a:spcBef>
                <a:spcPts val="500"/>
              </a:spcBef>
              <a:buFont typeface="Wingdings" charset="2"/>
              <a:buChar char="ü"/>
            </a:pPr>
            <a:r>
              <a:rPr lang="en-US" sz="2000" dirty="0" smtClean="0"/>
              <a:t>Customer Service Representatives</a:t>
            </a:r>
          </a:p>
          <a:p>
            <a:pPr lvl="1">
              <a:spcBef>
                <a:spcPts val="500"/>
              </a:spcBef>
              <a:buFont typeface="Wingdings" charset="2"/>
              <a:buChar char="ü"/>
            </a:pPr>
            <a:r>
              <a:rPr lang="en-US" sz="2000" dirty="0" smtClean="0"/>
              <a:t>Energy Conservation Program Managers</a:t>
            </a:r>
          </a:p>
          <a:p>
            <a:pPr lvl="1">
              <a:spcBef>
                <a:spcPts val="500"/>
              </a:spcBef>
              <a:buFont typeface="Wingdings" charset="2"/>
              <a:buChar char="ü"/>
            </a:pPr>
            <a:r>
              <a:rPr lang="en-US" sz="2000" dirty="0" smtClean="0"/>
              <a:t>Energy Auditors</a:t>
            </a:r>
          </a:p>
          <a:p>
            <a:pPr lvl="1">
              <a:spcBef>
                <a:spcPts val="500"/>
              </a:spcBef>
              <a:buFont typeface="Wingdings" charset="2"/>
              <a:buChar char="ü"/>
            </a:pPr>
            <a:r>
              <a:rPr lang="en-US" sz="2000" dirty="0" smtClean="0"/>
              <a:t>Resource Conservation Managers</a:t>
            </a:r>
          </a:p>
          <a:p>
            <a:pPr lvl="1">
              <a:spcBef>
                <a:spcPts val="500"/>
              </a:spcBef>
              <a:buFont typeface="Wingdings" charset="2"/>
              <a:buChar char="ü"/>
            </a:pPr>
            <a:r>
              <a:rPr lang="en-US" sz="2000" dirty="0" smtClean="0"/>
              <a:t>Meter Technician</a:t>
            </a:r>
          </a:p>
          <a:p>
            <a:pPr lvl="1">
              <a:spcBef>
                <a:spcPts val="500"/>
              </a:spcBef>
              <a:buFont typeface="Wingdings" charset="2"/>
              <a:buChar char="ü"/>
            </a:pPr>
            <a:r>
              <a:rPr lang="en-US" sz="2000" dirty="0" smtClean="0"/>
              <a:t>Energy System </a:t>
            </a:r>
            <a:r>
              <a:rPr lang="en-US" sz="2000" dirty="0" smtClean="0"/>
              <a:t>Technician</a:t>
            </a:r>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457200" y="338328"/>
            <a:ext cx="8229600" cy="1338072"/>
          </a:xfrm>
        </p:spPr>
        <p:txBody>
          <a:bodyPr>
            <a:noAutofit/>
          </a:bodyPr>
          <a:lstStyle/>
          <a:p>
            <a:r>
              <a:rPr lang="en-US" dirty="0" smtClean="0">
                <a:ln w="18415" cmpd="sng">
                  <a:solidFill>
                    <a:srgbClr val="FFFFFF"/>
                  </a:solidFill>
                  <a:prstDash val="solid"/>
                </a:ln>
                <a:effectLst>
                  <a:outerShdw blurRad="63500" dir="3600000" algn="tl" rotWithShape="0">
                    <a:srgbClr val="000000">
                      <a:alpha val="70000"/>
                    </a:srgbClr>
                  </a:outerShdw>
                </a:effectLst>
              </a:rPr>
              <a:t>Key Smart </a:t>
            </a:r>
            <a:r>
              <a:rPr lang="en-US" dirty="0" smtClean="0">
                <a:ln w="18415" cmpd="sng">
                  <a:solidFill>
                    <a:srgbClr val="FFFFFF"/>
                  </a:solidFill>
                  <a:prstDash val="solid"/>
                </a:ln>
                <a:effectLst>
                  <a:outerShdw blurRad="63500" dir="3600000" algn="tl" rotWithShape="0">
                    <a:srgbClr val="000000">
                      <a:alpha val="70000"/>
                    </a:srgbClr>
                  </a:outerShdw>
                </a:effectLst>
              </a:rPr>
              <a:t>Grid</a:t>
            </a:r>
            <a:br>
              <a:rPr lang="en-US" dirty="0" smtClean="0">
                <a:ln w="18415" cmpd="sng">
                  <a:solidFill>
                    <a:srgbClr val="FFFFFF"/>
                  </a:solidFill>
                  <a:prstDash val="solid"/>
                </a:ln>
                <a:effectLst>
                  <a:outerShdw blurRad="63500" dir="3600000" algn="tl" rotWithShape="0">
                    <a:srgbClr val="000000">
                      <a:alpha val="70000"/>
                    </a:srgbClr>
                  </a:outerShdw>
                </a:effectLst>
              </a:rPr>
            </a:br>
            <a:r>
              <a:rPr lang="en-US" dirty="0" smtClean="0">
                <a:ln w="18415" cmpd="sng">
                  <a:solidFill>
                    <a:srgbClr val="FFFFFF"/>
                  </a:solidFill>
                  <a:prstDash val="solid"/>
                </a:ln>
                <a:effectLst>
                  <a:outerShdw blurRad="63500" dir="3600000" algn="tl" rotWithShape="0">
                    <a:srgbClr val="000000">
                      <a:alpha val="70000"/>
                    </a:srgbClr>
                  </a:outerShdw>
                </a:effectLst>
              </a:rPr>
              <a:t>Related Occupations </a:t>
            </a:r>
            <a:r>
              <a:rPr lang="en-US" dirty="0" smtClean="0">
                <a:ln w="18415" cmpd="sng">
                  <a:solidFill>
                    <a:srgbClr val="FFFFFF"/>
                  </a:solidFill>
                  <a:prstDash val="solid"/>
                </a:ln>
                <a:effectLst>
                  <a:outerShdw blurRad="63500" dir="3600000" algn="tl" rotWithShape="0">
                    <a:srgbClr val="000000">
                      <a:alpha val="70000"/>
                    </a:srgbClr>
                  </a:outerShdw>
                </a:effectLst>
              </a:rPr>
              <a:t>and </a:t>
            </a:r>
            <a:r>
              <a:rPr lang="en-US" dirty="0" smtClean="0">
                <a:ln w="18415" cmpd="sng">
                  <a:solidFill>
                    <a:srgbClr val="FFFFFF"/>
                  </a:solidFill>
                  <a:prstDash val="solid"/>
                </a:ln>
                <a:effectLst>
                  <a:outerShdw blurRad="63500" dir="3600000" algn="tl" rotWithShape="0">
                    <a:srgbClr val="000000">
                      <a:alpha val="70000"/>
                    </a:srgbClr>
                  </a:outerShdw>
                </a:effectLst>
              </a:rPr>
              <a:t>Careers</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4" name="Content Placeholder 1"/>
          <p:cNvSpPr txBox="1">
            <a:spLocks/>
          </p:cNvSpPr>
          <p:nvPr/>
        </p:nvSpPr>
        <p:spPr>
          <a:xfrm>
            <a:off x="4724400" y="2676525"/>
            <a:ext cx="4191000" cy="3505200"/>
          </a:xfrm>
          <a:prstGeom prst="rect">
            <a:avLst/>
          </a:prstGeom>
        </p:spPr>
        <p:txBody>
          <a:bodyPr vert="horz" lIns="91440" tIns="45720" rIns="91440" bIns="45720"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100000"/>
              <a:buFont typeface="Symbol" pitchFamily="18" charset="2"/>
              <a:buNone/>
              <a:tabLst/>
              <a:defRPr/>
            </a:pPr>
            <a:r>
              <a:rPr kumimoji="0" lang="en-US" sz="2400" b="0" i="0" u="sng" strike="noStrike" kern="1200" cap="none" spc="0" normalizeH="0" baseline="0" noProof="0" dirty="0" smtClean="0">
                <a:ln>
                  <a:noFill/>
                </a:ln>
                <a:solidFill>
                  <a:schemeClr val="tx2"/>
                </a:solidFill>
                <a:effectLst/>
                <a:uLnTx/>
                <a:uFillTx/>
                <a:latin typeface="+mn-lt"/>
                <a:ea typeface="+mn-ea"/>
                <a:cs typeface="+mn-cs"/>
              </a:rPr>
              <a:t>Supply-side Occupations</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kumimoji="0" lang="en-US" sz="2000" b="0" i="0" u="none" strike="noStrike" kern="1200" cap="none" spc="0" normalizeH="0" baseline="0" noProof="0" dirty="0" smtClean="0">
                <a:ln>
                  <a:noFill/>
                </a:ln>
                <a:solidFill>
                  <a:schemeClr val="tx2"/>
                </a:solidFill>
                <a:effectLst/>
                <a:uLnTx/>
                <a:uFillTx/>
              </a:rPr>
              <a:t>Ground Crew</a:t>
            </a: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kumimoji="0" lang="en-US" sz="2000" b="0" i="0" u="none" strike="noStrike" kern="1200" cap="none" spc="0" normalizeH="0" baseline="0" noProof="0" dirty="0" err="1" smtClean="0">
                <a:ln>
                  <a:noFill/>
                </a:ln>
                <a:solidFill>
                  <a:schemeClr val="tx2"/>
                </a:solidFill>
                <a:effectLst/>
                <a:uLnTx/>
                <a:uFillTx/>
              </a:rPr>
              <a:t>Lineworker</a:t>
            </a:r>
            <a:endParaRPr kumimoji="0" lang="en-US" sz="2000" b="0" i="0" u="none" strike="noStrike" kern="1200" cap="none" spc="0" normalizeH="0" baseline="0" noProof="0" dirty="0" smtClean="0">
              <a:ln>
                <a:noFill/>
              </a:ln>
              <a:solidFill>
                <a:schemeClr val="tx2"/>
              </a:solidFill>
              <a:effectLst/>
              <a:uLnTx/>
              <a:uFillTx/>
            </a:endParaRP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kumimoji="0" lang="en-US" sz="2000" b="0" i="0" u="none" strike="noStrike" kern="1200" cap="none" spc="0" normalizeH="0" baseline="0" noProof="0" dirty="0" smtClean="0">
                <a:ln>
                  <a:noFill/>
                </a:ln>
                <a:solidFill>
                  <a:schemeClr val="tx2"/>
                </a:solidFill>
                <a:effectLst/>
                <a:uLnTx/>
                <a:uFillTx/>
              </a:rPr>
              <a:t>Substation Operator</a:t>
            </a: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lang="en-US" sz="2000" dirty="0" err="1" smtClean="0">
                <a:solidFill>
                  <a:schemeClr val="tx2"/>
                </a:solidFill>
              </a:rPr>
              <a:t>Wi</a:t>
            </a:r>
            <a:r>
              <a:rPr kumimoji="0" lang="en-US" sz="2000" b="0" i="0" u="none" strike="noStrike" kern="1200" cap="none" spc="0" normalizeH="0" baseline="0" noProof="0" dirty="0" err="1" smtClean="0">
                <a:ln>
                  <a:noFill/>
                </a:ln>
                <a:solidFill>
                  <a:schemeClr val="tx2"/>
                </a:solidFill>
                <a:effectLst/>
                <a:uLnTx/>
                <a:uFillTx/>
              </a:rPr>
              <a:t>reman</a:t>
            </a:r>
            <a:endParaRPr kumimoji="0" lang="en-US" sz="2000" b="0" i="0" u="none" strike="noStrike" kern="1200" cap="none" spc="0" normalizeH="0" baseline="0" noProof="0" dirty="0" smtClean="0">
              <a:ln>
                <a:noFill/>
              </a:ln>
              <a:solidFill>
                <a:schemeClr val="tx2"/>
              </a:solidFill>
              <a:effectLst/>
              <a:uLnTx/>
              <a:uFillTx/>
            </a:endParaRP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kumimoji="0" lang="en-US" sz="2000" b="0" i="0" u="none" strike="noStrike" kern="1200" cap="none" spc="0" normalizeH="0" baseline="0" noProof="0" dirty="0" smtClean="0">
                <a:ln>
                  <a:noFill/>
                </a:ln>
                <a:solidFill>
                  <a:schemeClr val="tx2"/>
                </a:solidFill>
                <a:effectLst/>
                <a:uLnTx/>
                <a:uFillTx/>
              </a:rPr>
              <a:t>Relay  Control Technician</a:t>
            </a: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kumimoji="0" lang="en-US" sz="2000" b="0" i="0" u="none" strike="noStrike" kern="1200" cap="none" spc="0" normalizeH="0" baseline="0" noProof="0" dirty="0" smtClean="0">
                <a:ln>
                  <a:noFill/>
                </a:ln>
                <a:solidFill>
                  <a:schemeClr val="tx2"/>
                </a:solidFill>
                <a:effectLst/>
                <a:uLnTx/>
                <a:uFillTx/>
              </a:rPr>
              <a:t>System Operator</a:t>
            </a: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lang="en-US" sz="2000" dirty="0" smtClean="0">
                <a:solidFill>
                  <a:schemeClr val="tx2"/>
                </a:solidFill>
              </a:rPr>
              <a:t>Maintenance and Repair</a:t>
            </a:r>
          </a:p>
          <a:p>
            <a:pPr marL="644843" marR="0" lvl="1" indent="-342900" algn="l" defTabSz="914400" rtl="0" eaLnBrk="1" fontAlgn="auto" latinLnBrk="0" hangingPunct="1">
              <a:lnSpc>
                <a:spcPct val="100000"/>
              </a:lnSpc>
              <a:spcBef>
                <a:spcPts val="500"/>
              </a:spcBef>
              <a:spcAft>
                <a:spcPts val="0"/>
              </a:spcAft>
              <a:buClr>
                <a:schemeClr val="accent1"/>
              </a:buClr>
              <a:buSzPct val="100000"/>
              <a:buFont typeface="Wingdings" charset="2"/>
              <a:buChar char="ü"/>
              <a:tabLst/>
              <a:defRPr/>
            </a:pPr>
            <a:r>
              <a:rPr lang="en-US" sz="2000" dirty="0" smtClean="0">
                <a:solidFill>
                  <a:schemeClr val="tx2"/>
                </a:solidFill>
              </a:rPr>
              <a:t>IT Technician (</a:t>
            </a:r>
            <a:r>
              <a:rPr lang="en-US" sz="2000" dirty="0" smtClean="0">
                <a:solidFill>
                  <a:schemeClr val="tx2"/>
                </a:solidFill>
              </a:rPr>
              <a:t>cyber-security</a:t>
            </a:r>
            <a:r>
              <a:rPr lang="en-US" sz="2000" dirty="0">
                <a:solidFill>
                  <a:schemeClr val="tx2"/>
                </a:solidFill>
              </a:rPr>
              <a:t>)</a:t>
            </a: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sl-iaccess.com/objectives.jpg"/>
          <p:cNvPicPr>
            <a:picLocks noChangeAspect="1" noChangeArrowheads="1"/>
          </p:cNvPicPr>
          <p:nvPr/>
        </p:nvPicPr>
        <p:blipFill>
          <a:blip r:embed="rId3" cstate="print"/>
          <a:srcRect/>
          <a:stretch>
            <a:fillRect/>
          </a:stretch>
        </p:blipFill>
        <p:spPr bwMode="auto">
          <a:xfrm>
            <a:off x="5486400" y="3429000"/>
            <a:ext cx="3429000" cy="3124201"/>
          </a:xfrm>
          <a:prstGeom prst="rect">
            <a:avLst/>
          </a:prstGeom>
          <a:noFill/>
        </p:spPr>
      </p:pic>
      <p:sp>
        <p:nvSpPr>
          <p:cNvPr id="2" name="Title 1"/>
          <p:cNvSpPr>
            <a:spLocks noGrp="1"/>
          </p:cNvSpPr>
          <p:nvPr>
            <p:ph type="title"/>
          </p:nvPr>
        </p:nvSpPr>
        <p:spPr>
          <a:xfrm>
            <a:off x="228600" y="-228600"/>
            <a:ext cx="8686800" cy="1947672"/>
          </a:xfrm>
        </p:spPr>
        <p:txBody>
          <a:bodyPr>
            <a:normAutofit fontScale="90000"/>
          </a:bodyPr>
          <a:lstStyle/>
          <a:p>
            <a:r>
              <a:rPr lang="en-US" dirty="0" smtClean="0">
                <a:ln w="18415" cmpd="sng">
                  <a:solidFill>
                    <a:srgbClr val="FFFFFF"/>
                  </a:solidFill>
                  <a:prstDash val="solid"/>
                </a:ln>
                <a:effectLst>
                  <a:outerShdw blurRad="63500" dir="3600000" algn="tl" rotWithShape="0">
                    <a:srgbClr val="000000">
                      <a:alpha val="70000"/>
                    </a:srgbClr>
                  </a:outerShdw>
                </a:effectLst>
              </a:rPr>
              <a:t/>
            </a:r>
            <a:br>
              <a:rPr lang="en-US" dirty="0" smtClean="0">
                <a:ln w="18415" cmpd="sng">
                  <a:solidFill>
                    <a:srgbClr val="FFFFFF"/>
                  </a:solidFill>
                  <a:prstDash val="solid"/>
                </a:ln>
                <a:effectLst>
                  <a:outerShdw blurRad="63500" dir="3600000" algn="tl" rotWithShape="0">
                    <a:srgbClr val="000000">
                      <a:alpha val="70000"/>
                    </a:srgbClr>
                  </a:outerShdw>
                </a:effectLst>
              </a:rPr>
            </a:br>
            <a:r>
              <a:rPr lang="en-US" dirty="0" smtClean="0">
                <a:ln w="18415" cmpd="sng">
                  <a:solidFill>
                    <a:srgbClr val="FFFFFF"/>
                  </a:solidFill>
                  <a:prstDash val="solid"/>
                </a:ln>
                <a:effectLst>
                  <a:outerShdw blurRad="63500" dir="3600000" algn="tl" rotWithShape="0">
                    <a:srgbClr val="000000">
                      <a:alpha val="70000"/>
                    </a:srgbClr>
                  </a:outerShdw>
                </a:effectLst>
              </a:rPr>
              <a:t>Competency-based Learning Outcomes</a:t>
            </a:r>
            <a:br>
              <a:rPr lang="en-US" dirty="0" smtClean="0">
                <a:ln w="18415" cmpd="sng">
                  <a:solidFill>
                    <a:srgbClr val="FFFFFF"/>
                  </a:solidFill>
                  <a:prstDash val="solid"/>
                </a:ln>
                <a:effectLst>
                  <a:outerShdw blurRad="63500" dir="3600000" algn="tl" rotWithShape="0">
                    <a:srgbClr val="000000">
                      <a:alpha val="70000"/>
                    </a:srgbClr>
                  </a:outerShdw>
                </a:effectLst>
              </a:rPr>
            </a:br>
            <a:r>
              <a:rPr lang="en-US" dirty="0" smtClean="0"/>
              <a:t>(</a:t>
            </a:r>
            <a:r>
              <a:rPr lang="en-US" sz="3100" dirty="0" smtClean="0"/>
              <a:t>Determine the value of the learning Process)</a:t>
            </a:r>
            <a:endParaRPr lang="en-US" sz="3100" dirty="0"/>
          </a:p>
        </p:txBody>
      </p:sp>
      <p:sp>
        <p:nvSpPr>
          <p:cNvPr id="3" name="Content Placeholder 2"/>
          <p:cNvSpPr>
            <a:spLocks noGrp="1"/>
          </p:cNvSpPr>
          <p:nvPr>
            <p:ph idx="1"/>
          </p:nvPr>
        </p:nvSpPr>
        <p:spPr>
          <a:xfrm>
            <a:off x="262467" y="2209800"/>
            <a:ext cx="5223933" cy="3886200"/>
          </a:xfrm>
        </p:spPr>
        <p:txBody>
          <a:bodyPr>
            <a:noAutofit/>
          </a:bodyPr>
          <a:lstStyle/>
          <a:p>
            <a:pPr lvl="0">
              <a:buNone/>
            </a:pPr>
            <a:r>
              <a:rPr lang="en-US" sz="2600" dirty="0" smtClean="0"/>
              <a:t>Learning Outcomes are </a:t>
            </a:r>
            <a:r>
              <a:rPr lang="en-US" sz="2600" dirty="0" smtClean="0"/>
              <a:t>designed</a:t>
            </a:r>
            <a:br>
              <a:rPr lang="en-US" sz="2600" dirty="0" smtClean="0"/>
            </a:br>
            <a:r>
              <a:rPr lang="en-US" sz="2600" dirty="0" smtClean="0"/>
              <a:t>to </a:t>
            </a:r>
            <a:r>
              <a:rPr lang="en-US" sz="2600" dirty="0" smtClean="0"/>
              <a:t>describe:</a:t>
            </a:r>
            <a:endParaRPr lang="en-US" sz="2600" dirty="0"/>
          </a:p>
          <a:p>
            <a:pPr lvl="0">
              <a:buFont typeface="Wingdings" charset="2"/>
              <a:buChar char="ü"/>
            </a:pPr>
            <a:r>
              <a:rPr lang="en-US" sz="2000" dirty="0" smtClean="0"/>
              <a:t>The overall goal(s) for the course</a:t>
            </a:r>
          </a:p>
          <a:p>
            <a:pPr lvl="0">
              <a:buFont typeface="Wingdings" charset="2"/>
              <a:buChar char="ü"/>
            </a:pPr>
            <a:r>
              <a:rPr lang="en-US" sz="2000" dirty="0" smtClean="0"/>
              <a:t>Set </a:t>
            </a:r>
            <a:r>
              <a:rPr lang="en-US" sz="2000" dirty="0"/>
              <a:t>c</a:t>
            </a:r>
            <a:r>
              <a:rPr lang="en-US" sz="2000" dirty="0" smtClean="0"/>
              <a:t>lear targets </a:t>
            </a:r>
            <a:r>
              <a:rPr lang="en-US" sz="2000" dirty="0" smtClean="0"/>
              <a:t>for </a:t>
            </a:r>
            <a:r>
              <a:rPr lang="en-US" sz="2000" dirty="0" smtClean="0"/>
              <a:t>process</a:t>
            </a:r>
            <a:endParaRPr lang="en-US" sz="2000" dirty="0" smtClean="0"/>
          </a:p>
          <a:p>
            <a:pPr lvl="0">
              <a:buFont typeface="Wingdings" charset="2"/>
              <a:buChar char="ü"/>
            </a:pPr>
            <a:r>
              <a:rPr lang="en-US" sz="2000" dirty="0" smtClean="0"/>
              <a:t>Expected students </a:t>
            </a:r>
            <a:r>
              <a:rPr lang="en-US" sz="2000" dirty="0" smtClean="0"/>
              <a:t>proficiency </a:t>
            </a:r>
            <a:r>
              <a:rPr lang="en-US" sz="2000" dirty="0" smtClean="0"/>
              <a:t>levels after completing the course.</a:t>
            </a:r>
          </a:p>
          <a:p>
            <a:pPr>
              <a:buFont typeface="Wingdings" charset="2"/>
              <a:buChar char="ü"/>
            </a:pPr>
            <a:r>
              <a:rPr lang="en-US" sz="2000" dirty="0" smtClean="0"/>
              <a:t>What students will learn and practice in the </a:t>
            </a:r>
            <a:r>
              <a:rPr lang="en-US" sz="2000" dirty="0" smtClean="0"/>
              <a:t>course</a:t>
            </a:r>
            <a:endParaRPr lang="en-US" sz="2000" dirty="0" smtClean="0"/>
          </a:p>
          <a:p>
            <a:pPr>
              <a:buFont typeface="Wingdings" charset="2"/>
              <a:buChar char="ü"/>
            </a:pPr>
            <a:r>
              <a:rPr lang="en-US" sz="2000" dirty="0" smtClean="0"/>
              <a:t>What </a:t>
            </a:r>
            <a:r>
              <a:rPr lang="en-US" sz="2000" dirty="0"/>
              <a:t>will be the specifications, standards, and </a:t>
            </a:r>
            <a:r>
              <a:rPr lang="en-US" sz="2000" dirty="0" smtClean="0"/>
              <a:t>metrics  used to assess  and certify student </a:t>
            </a:r>
            <a:r>
              <a:rPr lang="en-US" sz="2000" dirty="0" smtClean="0"/>
              <a:t>proficiency</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0"/>
            <a:ext cx="8610600" cy="3352800"/>
          </a:xfrm>
        </p:spPr>
        <p:txBody>
          <a:bodyPr>
            <a:noAutofit/>
          </a:bodyPr>
          <a:lstStyle/>
          <a:p>
            <a:pPr>
              <a:buNone/>
            </a:pPr>
            <a:r>
              <a:rPr lang="en-US" sz="2000" b="1" dirty="0" smtClean="0">
                <a:solidFill>
                  <a:schemeClr val="accent2">
                    <a:lumMod val="75000"/>
                  </a:schemeClr>
                </a:solidFill>
              </a:rPr>
              <a:t>Energy Industry Skill Standards</a:t>
            </a:r>
            <a:r>
              <a:rPr lang="en-US" sz="2000" dirty="0" smtClean="0">
                <a:solidFill>
                  <a:schemeClr val="accent2">
                    <a:lumMod val="75000"/>
                  </a:schemeClr>
                </a:solidFill>
              </a:rPr>
              <a:t>:</a:t>
            </a:r>
          </a:p>
          <a:p>
            <a:pPr>
              <a:buNone/>
            </a:pPr>
            <a:r>
              <a:rPr lang="en-US" sz="2000" dirty="0" smtClean="0">
                <a:solidFill>
                  <a:schemeClr val="accent2">
                    <a:lumMod val="75000"/>
                  </a:schemeClr>
                </a:solidFill>
              </a:rPr>
              <a:t>	Specify the critical work functions (competencies), key activities, </a:t>
            </a:r>
            <a:r>
              <a:rPr lang="en-US" sz="2000" dirty="0" smtClean="0">
                <a:solidFill>
                  <a:schemeClr val="accent2">
                    <a:lumMod val="75000"/>
                  </a:schemeClr>
                </a:solidFill>
              </a:rPr>
              <a:t>and </a:t>
            </a:r>
            <a:r>
              <a:rPr lang="en-US" sz="2000" dirty="0" smtClean="0">
                <a:solidFill>
                  <a:schemeClr val="accent2">
                    <a:lumMod val="75000"/>
                  </a:schemeClr>
                </a:solidFill>
              </a:rPr>
              <a:t>performance indicators of energy-related occupations</a:t>
            </a:r>
          </a:p>
          <a:p>
            <a:pPr>
              <a:buNone/>
            </a:pPr>
            <a:endParaRPr lang="en-US" sz="2000" b="1" dirty="0" smtClean="0">
              <a:solidFill>
                <a:schemeClr val="accent2">
                  <a:lumMod val="75000"/>
                </a:schemeClr>
              </a:solidFill>
            </a:endParaRPr>
          </a:p>
          <a:p>
            <a:pPr marL="0" indent="0">
              <a:buNone/>
            </a:pPr>
            <a:r>
              <a:rPr lang="en-US" sz="2000" b="1" dirty="0" smtClean="0">
                <a:solidFill>
                  <a:schemeClr val="accent2">
                    <a:lumMod val="75000"/>
                  </a:schemeClr>
                </a:solidFill>
              </a:rPr>
              <a:t>Skill standards can be used to:</a:t>
            </a:r>
          </a:p>
          <a:p>
            <a:pPr>
              <a:buFont typeface="Wingdings" charset="2"/>
              <a:buChar char="ü"/>
            </a:pPr>
            <a:r>
              <a:rPr lang="en-US" sz="2000" dirty="0" smtClean="0">
                <a:solidFill>
                  <a:schemeClr val="accent2">
                    <a:lumMod val="75000"/>
                  </a:schemeClr>
                </a:solidFill>
              </a:rPr>
              <a:t>Develop or revise curriculum to reflect career pathways to energy-related occupations</a:t>
            </a:r>
          </a:p>
          <a:p>
            <a:pPr>
              <a:buFont typeface="Wingdings" charset="2"/>
              <a:buChar char="ü"/>
            </a:pPr>
            <a:r>
              <a:rPr lang="en-US" sz="2000" dirty="0" smtClean="0">
                <a:solidFill>
                  <a:schemeClr val="accent2">
                    <a:lumMod val="75000"/>
                  </a:schemeClr>
                </a:solidFill>
              </a:rPr>
              <a:t>Set performance levels</a:t>
            </a:r>
          </a:p>
          <a:p>
            <a:pPr>
              <a:buFont typeface="Wingdings" charset="2"/>
              <a:buChar char="ü"/>
            </a:pPr>
            <a:r>
              <a:rPr lang="en-US" sz="2000" dirty="0" smtClean="0">
                <a:solidFill>
                  <a:schemeClr val="accent2">
                    <a:lumMod val="75000"/>
                  </a:schemeClr>
                </a:solidFill>
              </a:rPr>
              <a:t>Advance career opportunities or to </a:t>
            </a:r>
            <a:r>
              <a:rPr lang="en-US" sz="2000" dirty="0" smtClean="0">
                <a:solidFill>
                  <a:schemeClr val="accent2">
                    <a:lumMod val="75000"/>
                  </a:schemeClr>
                </a:solidFill>
              </a:rPr>
              <a:t>re-enter </a:t>
            </a:r>
            <a:r>
              <a:rPr lang="en-US" sz="2000" dirty="0" smtClean="0">
                <a:solidFill>
                  <a:schemeClr val="accent2">
                    <a:lumMod val="75000"/>
                  </a:schemeClr>
                </a:solidFill>
              </a:rPr>
              <a:t>the workforce</a:t>
            </a:r>
          </a:p>
        </p:txBody>
      </p:sp>
      <p:sp>
        <p:nvSpPr>
          <p:cNvPr id="3" name="Title 2"/>
          <p:cNvSpPr>
            <a:spLocks noGrp="1"/>
          </p:cNvSpPr>
          <p:nvPr>
            <p:ph type="title"/>
          </p:nvPr>
        </p:nvSpPr>
        <p:spPr>
          <a:xfrm>
            <a:off x="457200" y="338328"/>
            <a:ext cx="8305800" cy="1642872"/>
          </a:xfrm>
        </p:spPr>
        <p:txBody>
          <a:bodyPr>
            <a:noAutofit/>
          </a:bodyPr>
          <a:lstStyle/>
          <a:p>
            <a:r>
              <a:rPr lang="en-US" sz="3600" dirty="0" smtClean="0">
                <a:ln w="18415" cmpd="sng">
                  <a:solidFill>
                    <a:srgbClr val="FFFFFF"/>
                  </a:solidFill>
                  <a:prstDash val="solid"/>
                </a:ln>
                <a:effectLst>
                  <a:outerShdw blurRad="63500" dir="3600000" algn="tl" rotWithShape="0">
                    <a:srgbClr val="000000">
                      <a:alpha val="70000"/>
                    </a:srgbClr>
                  </a:outerShdw>
                </a:effectLst>
              </a:rPr>
              <a:t>Skill Standards Great Source for Developing Competency-based Curriculum</a:t>
            </a:r>
            <a:endParaRPr lang="en-US" sz="360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8229600" cy="1252728"/>
          </a:xfrm>
        </p:spPr>
        <p:txBody>
          <a:bodyPr>
            <a:normAutofit fontScale="90000"/>
          </a:bodyPr>
          <a:lstStyle/>
          <a:p>
            <a:r>
              <a:rPr lang="en-US" dirty="0" smtClean="0">
                <a:effectLst>
                  <a:outerShdw blurRad="38100" dist="38100" dir="2700000" algn="tl">
                    <a:srgbClr val="000000">
                      <a:alpha val="43137"/>
                    </a:srgbClr>
                  </a:outerShdw>
                </a:effectLst>
              </a:rPr>
              <a:t>Learning Should Focus on Competency Clusters</a:t>
            </a:r>
            <a:endParaRPr lang="en-US" dirty="0">
              <a:effectLst>
                <a:outerShdw blurRad="38100" dist="38100" dir="2700000" algn="tl">
                  <a:srgbClr val="000000">
                    <a:alpha val="43137"/>
                  </a:srgbClr>
                </a:outerShdw>
              </a:effectLst>
            </a:endParaRPr>
          </a:p>
        </p:txBody>
      </p:sp>
      <p:sp>
        <p:nvSpPr>
          <p:cNvPr id="4" name="Oval 3"/>
          <p:cNvSpPr/>
          <p:nvPr/>
        </p:nvSpPr>
        <p:spPr>
          <a:xfrm>
            <a:off x="762000" y="3124200"/>
            <a:ext cx="21336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3276600"/>
            <a:ext cx="1752600" cy="1754326"/>
          </a:xfrm>
          <a:prstGeom prst="rect">
            <a:avLst/>
          </a:prstGeom>
          <a:noFill/>
        </p:spPr>
        <p:txBody>
          <a:bodyPr wrap="square" rtlCol="0">
            <a:spAutoFit/>
          </a:bodyPr>
          <a:lstStyle/>
          <a:p>
            <a:pPr algn="ctr"/>
            <a:r>
              <a:rPr lang="en-US" dirty="0" smtClean="0">
                <a:solidFill>
                  <a:schemeClr val="bg1"/>
                </a:solidFill>
              </a:rPr>
              <a:t>Power Utility Smart Grid Technology Cluster Core Competency Cluster</a:t>
            </a:r>
            <a:endParaRPr lang="en-US" dirty="0">
              <a:solidFill>
                <a:schemeClr val="bg1"/>
              </a:solidFill>
            </a:endParaRPr>
          </a:p>
        </p:txBody>
      </p:sp>
      <p:sp>
        <p:nvSpPr>
          <p:cNvPr id="6" name="TextBox 5"/>
          <p:cNvSpPr txBox="1"/>
          <p:nvPr/>
        </p:nvSpPr>
        <p:spPr>
          <a:xfrm>
            <a:off x="2781300" y="5105400"/>
            <a:ext cx="1447800" cy="369332"/>
          </a:xfrm>
          <a:prstGeom prst="rect">
            <a:avLst/>
          </a:prstGeom>
          <a:noFill/>
        </p:spPr>
        <p:txBody>
          <a:bodyPr wrap="square" rtlCol="0">
            <a:spAutoFit/>
          </a:bodyPr>
          <a:lstStyle/>
          <a:p>
            <a:r>
              <a:rPr lang="en-US" dirty="0" smtClean="0"/>
              <a:t>Sub-station</a:t>
            </a:r>
            <a:endParaRPr lang="en-US" dirty="0"/>
          </a:p>
        </p:txBody>
      </p:sp>
      <p:sp>
        <p:nvSpPr>
          <p:cNvPr id="7" name="TextBox 6"/>
          <p:cNvSpPr txBox="1"/>
          <p:nvPr/>
        </p:nvSpPr>
        <p:spPr>
          <a:xfrm>
            <a:off x="1638300" y="2459593"/>
            <a:ext cx="685800" cy="369332"/>
          </a:xfrm>
          <a:prstGeom prst="rect">
            <a:avLst/>
          </a:prstGeom>
          <a:noFill/>
        </p:spPr>
        <p:txBody>
          <a:bodyPr wrap="square" rtlCol="0">
            <a:spAutoFit/>
          </a:bodyPr>
          <a:lstStyle/>
          <a:p>
            <a:r>
              <a:rPr lang="en-US" dirty="0" smtClean="0"/>
              <a:t>Plant</a:t>
            </a:r>
            <a:endParaRPr lang="en-US" dirty="0"/>
          </a:p>
        </p:txBody>
      </p:sp>
      <p:sp>
        <p:nvSpPr>
          <p:cNvPr id="8" name="TextBox 7"/>
          <p:cNvSpPr txBox="1"/>
          <p:nvPr/>
        </p:nvSpPr>
        <p:spPr>
          <a:xfrm>
            <a:off x="1600200" y="5638800"/>
            <a:ext cx="1219200" cy="646331"/>
          </a:xfrm>
          <a:prstGeom prst="rect">
            <a:avLst/>
          </a:prstGeom>
          <a:noFill/>
        </p:spPr>
        <p:txBody>
          <a:bodyPr wrap="square" rtlCol="0">
            <a:spAutoFit/>
          </a:bodyPr>
          <a:lstStyle/>
          <a:p>
            <a:r>
              <a:rPr lang="en-US" dirty="0" smtClean="0"/>
              <a:t>Control Room</a:t>
            </a:r>
            <a:endParaRPr lang="en-US" dirty="0"/>
          </a:p>
        </p:txBody>
      </p:sp>
      <p:sp>
        <p:nvSpPr>
          <p:cNvPr id="9" name="TextBox 8"/>
          <p:cNvSpPr txBox="1"/>
          <p:nvPr/>
        </p:nvSpPr>
        <p:spPr>
          <a:xfrm>
            <a:off x="3095625" y="2761565"/>
            <a:ext cx="990599" cy="646331"/>
          </a:xfrm>
          <a:prstGeom prst="rect">
            <a:avLst/>
          </a:prstGeom>
          <a:noFill/>
        </p:spPr>
        <p:txBody>
          <a:bodyPr wrap="square" rtlCol="0">
            <a:spAutoFit/>
          </a:bodyPr>
          <a:lstStyle/>
          <a:p>
            <a:r>
              <a:rPr lang="en-US" dirty="0" smtClean="0"/>
              <a:t>Energy Systems</a:t>
            </a:r>
            <a:endParaRPr lang="en-US" dirty="0"/>
          </a:p>
        </p:txBody>
      </p:sp>
      <p:cxnSp>
        <p:nvCxnSpPr>
          <p:cNvPr id="11" name="Straight Connector 10"/>
          <p:cNvCxnSpPr/>
          <p:nvPr/>
        </p:nvCxnSpPr>
        <p:spPr>
          <a:xfrm>
            <a:off x="1981200" y="28194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19400" y="3352800"/>
            <a:ext cx="457200" cy="316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00" y="5105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6" idx="1"/>
          </p:cNvCxnSpPr>
          <p:nvPr/>
        </p:nvCxnSpPr>
        <p:spPr>
          <a:xfrm>
            <a:off x="2324100" y="5029200"/>
            <a:ext cx="457200" cy="260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rot="10800000">
            <a:off x="3962400" y="2362200"/>
            <a:ext cx="1066800" cy="3962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4724400" y="2514600"/>
            <a:ext cx="228600" cy="3693319"/>
          </a:xfrm>
          <a:prstGeom prst="rect">
            <a:avLst/>
          </a:prstGeom>
          <a:noFill/>
        </p:spPr>
        <p:txBody>
          <a:bodyPr wrap="square" rtlCol="0">
            <a:spAutoFit/>
          </a:bodyPr>
          <a:lstStyle/>
          <a:p>
            <a:r>
              <a:rPr lang="en-US" dirty="0" smtClean="0"/>
              <a:t>Latticed Jobs</a:t>
            </a:r>
            <a:endParaRPr lang="en-US" dirty="0"/>
          </a:p>
        </p:txBody>
      </p:sp>
      <p:grpSp>
        <p:nvGrpSpPr>
          <p:cNvPr id="24" name="Group 23"/>
          <p:cNvGrpSpPr/>
          <p:nvPr/>
        </p:nvGrpSpPr>
        <p:grpSpPr>
          <a:xfrm>
            <a:off x="5334000" y="2209800"/>
            <a:ext cx="1600200" cy="1066800"/>
            <a:chOff x="6477000" y="2667000"/>
            <a:chExt cx="1600200" cy="1066800"/>
          </a:xfrm>
        </p:grpSpPr>
        <p:sp>
          <p:nvSpPr>
            <p:cNvPr id="22" name="Oval 21"/>
            <p:cNvSpPr/>
            <p:nvPr/>
          </p:nvSpPr>
          <p:spPr>
            <a:xfrm>
              <a:off x="6477000" y="26670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553200" y="2895600"/>
              <a:ext cx="1447800" cy="646331"/>
            </a:xfrm>
            <a:prstGeom prst="rect">
              <a:avLst/>
            </a:prstGeom>
            <a:noFill/>
          </p:spPr>
          <p:txBody>
            <a:bodyPr wrap="square" rtlCol="0">
              <a:spAutoFit/>
            </a:bodyPr>
            <a:lstStyle/>
            <a:p>
              <a:pPr algn="ctr"/>
              <a:r>
                <a:rPr lang="en-US" dirty="0" smtClean="0">
                  <a:solidFill>
                    <a:schemeClr val="bg1"/>
                  </a:solidFill>
                </a:rPr>
                <a:t>Industry</a:t>
              </a:r>
            </a:p>
            <a:p>
              <a:pPr algn="ctr"/>
              <a:r>
                <a:rPr lang="en-US" dirty="0" err="1" smtClean="0">
                  <a:solidFill>
                    <a:schemeClr val="bg1"/>
                  </a:solidFill>
                </a:rPr>
                <a:t>Maint</a:t>
              </a:r>
              <a:r>
                <a:rPr lang="en-US" dirty="0" smtClean="0">
                  <a:solidFill>
                    <a:schemeClr val="bg1"/>
                  </a:solidFill>
                </a:rPr>
                <a:t> </a:t>
              </a:r>
              <a:r>
                <a:rPr lang="en-US" dirty="0" smtClean="0">
                  <a:solidFill>
                    <a:schemeClr val="bg1"/>
                  </a:solidFill>
                </a:rPr>
                <a:t>Helper</a:t>
              </a:r>
              <a:endParaRPr lang="en-US" dirty="0">
                <a:solidFill>
                  <a:schemeClr val="bg1"/>
                </a:solidFill>
              </a:endParaRPr>
            </a:p>
          </p:txBody>
        </p:sp>
      </p:grpSp>
      <p:grpSp>
        <p:nvGrpSpPr>
          <p:cNvPr id="25" name="Group 24"/>
          <p:cNvGrpSpPr/>
          <p:nvPr/>
        </p:nvGrpSpPr>
        <p:grpSpPr>
          <a:xfrm>
            <a:off x="5334000" y="3733800"/>
            <a:ext cx="1600200" cy="1066800"/>
            <a:chOff x="6477000" y="2667000"/>
            <a:chExt cx="1600200" cy="1066800"/>
          </a:xfrm>
        </p:grpSpPr>
        <p:sp>
          <p:nvSpPr>
            <p:cNvPr id="26" name="Oval 25"/>
            <p:cNvSpPr/>
            <p:nvPr/>
          </p:nvSpPr>
          <p:spPr>
            <a:xfrm>
              <a:off x="6477000" y="26670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553200" y="2895600"/>
              <a:ext cx="1447800" cy="369332"/>
            </a:xfrm>
            <a:prstGeom prst="rect">
              <a:avLst/>
            </a:prstGeom>
            <a:noFill/>
          </p:spPr>
          <p:txBody>
            <a:bodyPr wrap="square" rtlCol="0">
              <a:spAutoFit/>
            </a:bodyPr>
            <a:lstStyle/>
            <a:p>
              <a:pPr algn="ctr"/>
              <a:r>
                <a:rPr lang="en-US" dirty="0" smtClean="0">
                  <a:solidFill>
                    <a:schemeClr val="bg1"/>
                  </a:solidFill>
                </a:rPr>
                <a:t>IT security</a:t>
              </a:r>
              <a:endParaRPr lang="en-US" dirty="0">
                <a:solidFill>
                  <a:schemeClr val="bg1"/>
                </a:solidFill>
              </a:endParaRPr>
            </a:p>
          </p:txBody>
        </p:sp>
      </p:grpSp>
      <p:grpSp>
        <p:nvGrpSpPr>
          <p:cNvPr id="28" name="Group 27"/>
          <p:cNvGrpSpPr/>
          <p:nvPr/>
        </p:nvGrpSpPr>
        <p:grpSpPr>
          <a:xfrm>
            <a:off x="7543800" y="5257800"/>
            <a:ext cx="1600200" cy="1066800"/>
            <a:chOff x="6477000" y="2667000"/>
            <a:chExt cx="1600200" cy="1066800"/>
          </a:xfrm>
        </p:grpSpPr>
        <p:sp>
          <p:nvSpPr>
            <p:cNvPr id="29" name="Oval 28"/>
            <p:cNvSpPr/>
            <p:nvPr/>
          </p:nvSpPr>
          <p:spPr>
            <a:xfrm>
              <a:off x="6477000" y="26670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553200" y="2895600"/>
              <a:ext cx="1447800" cy="646331"/>
            </a:xfrm>
            <a:prstGeom prst="rect">
              <a:avLst/>
            </a:prstGeom>
            <a:noFill/>
          </p:spPr>
          <p:txBody>
            <a:bodyPr wrap="square" rtlCol="0">
              <a:spAutoFit/>
            </a:bodyPr>
            <a:lstStyle/>
            <a:p>
              <a:pPr algn="ctr"/>
              <a:r>
                <a:rPr lang="en-US" dirty="0" smtClean="0">
                  <a:solidFill>
                    <a:schemeClr val="bg1"/>
                  </a:solidFill>
                </a:rPr>
                <a:t>RV Service Tech</a:t>
              </a:r>
              <a:endParaRPr lang="en-US" dirty="0">
                <a:solidFill>
                  <a:schemeClr val="bg1"/>
                </a:solidFill>
              </a:endParaRPr>
            </a:p>
          </p:txBody>
        </p:sp>
      </p:grpSp>
      <p:grpSp>
        <p:nvGrpSpPr>
          <p:cNvPr id="31" name="Group 30"/>
          <p:cNvGrpSpPr/>
          <p:nvPr/>
        </p:nvGrpSpPr>
        <p:grpSpPr>
          <a:xfrm>
            <a:off x="7543800" y="2133600"/>
            <a:ext cx="1600200" cy="1066800"/>
            <a:chOff x="6477000" y="2667000"/>
            <a:chExt cx="1600200" cy="1066800"/>
          </a:xfrm>
        </p:grpSpPr>
        <p:sp>
          <p:nvSpPr>
            <p:cNvPr id="32" name="Oval 31"/>
            <p:cNvSpPr/>
            <p:nvPr/>
          </p:nvSpPr>
          <p:spPr>
            <a:xfrm>
              <a:off x="6477000" y="26670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553200" y="2895600"/>
              <a:ext cx="1447800" cy="646331"/>
            </a:xfrm>
            <a:prstGeom prst="rect">
              <a:avLst/>
            </a:prstGeom>
            <a:noFill/>
          </p:spPr>
          <p:txBody>
            <a:bodyPr wrap="square" rtlCol="0">
              <a:spAutoFit/>
            </a:bodyPr>
            <a:lstStyle/>
            <a:p>
              <a:pPr algn="ctr"/>
              <a:r>
                <a:rPr lang="en-US" dirty="0" smtClean="0">
                  <a:solidFill>
                    <a:schemeClr val="bg1"/>
                  </a:solidFill>
                </a:rPr>
                <a:t>Engineering Technician</a:t>
              </a:r>
              <a:endParaRPr lang="en-US" dirty="0">
                <a:solidFill>
                  <a:schemeClr val="bg1"/>
                </a:solidFill>
              </a:endParaRPr>
            </a:p>
          </p:txBody>
        </p:sp>
      </p:grpSp>
      <p:grpSp>
        <p:nvGrpSpPr>
          <p:cNvPr id="34" name="Group 33"/>
          <p:cNvGrpSpPr/>
          <p:nvPr/>
        </p:nvGrpSpPr>
        <p:grpSpPr>
          <a:xfrm>
            <a:off x="5410200" y="5257800"/>
            <a:ext cx="1600200" cy="1066800"/>
            <a:chOff x="6477000" y="2667000"/>
            <a:chExt cx="1600200" cy="1066800"/>
          </a:xfrm>
        </p:grpSpPr>
        <p:sp>
          <p:nvSpPr>
            <p:cNvPr id="35" name="Oval 34"/>
            <p:cNvSpPr/>
            <p:nvPr/>
          </p:nvSpPr>
          <p:spPr>
            <a:xfrm>
              <a:off x="6477000" y="26670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553200" y="2895600"/>
              <a:ext cx="1447800" cy="646331"/>
            </a:xfrm>
            <a:prstGeom prst="rect">
              <a:avLst/>
            </a:prstGeom>
            <a:noFill/>
          </p:spPr>
          <p:txBody>
            <a:bodyPr wrap="square" rtlCol="0">
              <a:spAutoFit/>
            </a:bodyPr>
            <a:lstStyle/>
            <a:p>
              <a:pPr algn="ctr"/>
              <a:r>
                <a:rPr lang="en-US" dirty="0" smtClean="0">
                  <a:solidFill>
                    <a:schemeClr val="bg1"/>
                  </a:solidFill>
                </a:rPr>
                <a:t>HVACR</a:t>
              </a:r>
            </a:p>
            <a:p>
              <a:pPr algn="ctr"/>
              <a:r>
                <a:rPr lang="en-US" dirty="0" smtClean="0">
                  <a:solidFill>
                    <a:schemeClr val="bg1"/>
                  </a:solidFill>
                </a:rPr>
                <a:t>Technician</a:t>
              </a:r>
              <a:endParaRPr lang="en-US" dirty="0">
                <a:solidFill>
                  <a:schemeClr val="bg1"/>
                </a:solidFill>
              </a:endParaRPr>
            </a:p>
          </p:txBody>
        </p:sp>
      </p:grpSp>
      <p:grpSp>
        <p:nvGrpSpPr>
          <p:cNvPr id="37" name="Group 36"/>
          <p:cNvGrpSpPr/>
          <p:nvPr/>
        </p:nvGrpSpPr>
        <p:grpSpPr>
          <a:xfrm>
            <a:off x="7391400" y="3657600"/>
            <a:ext cx="1752600" cy="1066800"/>
            <a:chOff x="6324600" y="2667000"/>
            <a:chExt cx="1752600" cy="1066800"/>
          </a:xfrm>
        </p:grpSpPr>
        <p:sp>
          <p:nvSpPr>
            <p:cNvPr id="38" name="Oval 37"/>
            <p:cNvSpPr/>
            <p:nvPr/>
          </p:nvSpPr>
          <p:spPr>
            <a:xfrm>
              <a:off x="6477000" y="2667000"/>
              <a:ext cx="1600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24600" y="2819400"/>
              <a:ext cx="1752600" cy="646331"/>
            </a:xfrm>
            <a:prstGeom prst="rect">
              <a:avLst/>
            </a:prstGeom>
            <a:noFill/>
          </p:spPr>
          <p:txBody>
            <a:bodyPr wrap="square" rtlCol="0">
              <a:spAutoFit/>
            </a:bodyPr>
            <a:lstStyle/>
            <a:p>
              <a:pPr algn="ctr"/>
              <a:r>
                <a:rPr lang="en-US" dirty="0" smtClean="0">
                  <a:solidFill>
                    <a:schemeClr val="bg1"/>
                  </a:solidFill>
                </a:rPr>
                <a:t>Data Management </a:t>
              </a:r>
              <a:endParaRPr lang="en-US" dirty="0">
                <a:solidFill>
                  <a:schemeClr val="bg1"/>
                </a:solidFill>
              </a:endParaRPr>
            </a:p>
          </p:txBody>
        </p:sp>
      </p:grpSp>
      <p:cxnSp>
        <p:nvCxnSpPr>
          <p:cNvPr id="41" name="Straight Arrow Connector 40"/>
          <p:cNvCxnSpPr/>
          <p:nvPr/>
        </p:nvCxnSpPr>
        <p:spPr>
          <a:xfrm flipH="1">
            <a:off x="6858000" y="3048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6781800" y="3810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858000" y="54102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2" idx="4"/>
            <a:endCxn id="26" idx="0"/>
          </p:cNvCxnSpPr>
          <p:nvPr/>
        </p:nvCxnSpPr>
        <p:spPr>
          <a:xfrm>
            <a:off x="6134100" y="32766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172200" y="4876800"/>
            <a:ext cx="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ln w="18415" cmpd="sng">
                  <a:solidFill>
                    <a:srgbClr val="FFFFFF"/>
                  </a:solidFill>
                  <a:prstDash val="solid"/>
                </a:ln>
                <a:effectLst>
                  <a:outerShdw blurRad="38100" dist="38100" dir="2700000" algn="tl">
                    <a:srgbClr val="000000">
                      <a:alpha val="43137"/>
                    </a:srgbClr>
                  </a:outerShdw>
                </a:effectLst>
              </a:rPr>
              <a:t>Smart Grid </a:t>
            </a:r>
            <a:r>
              <a:rPr lang="en-US" dirty="0" smtClean="0">
                <a:ln w="18415" cmpd="sng">
                  <a:solidFill>
                    <a:srgbClr val="FFFFFF"/>
                  </a:solidFill>
                  <a:prstDash val="solid"/>
                </a:ln>
                <a:effectLst>
                  <a:outerShdw blurRad="38100" dist="38100" dir="2700000" algn="tl">
                    <a:srgbClr val="000000">
                      <a:alpha val="43137"/>
                    </a:srgbClr>
                  </a:outerShdw>
                </a:effectLst>
              </a:rPr>
              <a:t>Technology</a:t>
            </a:r>
            <a:br>
              <a:rPr lang="en-US" dirty="0" smtClean="0">
                <a:ln w="18415" cmpd="sng">
                  <a:solidFill>
                    <a:srgbClr val="FFFFFF"/>
                  </a:solidFill>
                  <a:prstDash val="solid"/>
                </a:ln>
                <a:effectLst>
                  <a:outerShdw blurRad="38100" dist="38100" dir="2700000" algn="tl">
                    <a:srgbClr val="000000">
                      <a:alpha val="43137"/>
                    </a:srgbClr>
                  </a:outerShdw>
                </a:effectLst>
              </a:rPr>
            </a:br>
            <a:r>
              <a:rPr lang="en-US" dirty="0" smtClean="0">
                <a:ln w="18415" cmpd="sng">
                  <a:solidFill>
                    <a:srgbClr val="FFFFFF"/>
                  </a:solidFill>
                  <a:prstDash val="solid"/>
                </a:ln>
                <a:effectLst>
                  <a:outerShdw blurRad="38100" dist="38100" dir="2700000" algn="tl">
                    <a:srgbClr val="000000">
                      <a:alpha val="43137"/>
                    </a:srgbClr>
                  </a:outerShdw>
                </a:effectLst>
              </a:rPr>
              <a:t>Cluster </a:t>
            </a:r>
            <a:r>
              <a:rPr lang="en-US" dirty="0" smtClean="0">
                <a:ln w="18415" cmpd="sng">
                  <a:solidFill>
                    <a:srgbClr val="FFFFFF"/>
                  </a:solidFill>
                  <a:prstDash val="solid"/>
                </a:ln>
                <a:effectLst>
                  <a:outerShdw blurRad="38100" dist="38100" dir="2700000" algn="tl">
                    <a:srgbClr val="000000">
                      <a:alpha val="43137"/>
                    </a:srgbClr>
                  </a:outerShdw>
                </a:effectLst>
              </a:rPr>
              <a:t>Core Competencies</a:t>
            </a:r>
            <a:endParaRPr lang="en-US" dirty="0">
              <a:ln w="18415" cmpd="sng">
                <a:solidFill>
                  <a:srgbClr val="FFFFFF"/>
                </a:solidFill>
                <a:prstDash val="solid"/>
              </a:ln>
              <a:effectLst>
                <a:outerShdw blurRad="38100" dist="38100" dir="2700000" algn="tl">
                  <a:srgbClr val="000000">
                    <a:alpha val="43137"/>
                  </a:srgbClr>
                </a:outerShdw>
              </a:effectLst>
            </a:endParaRPr>
          </a:p>
        </p:txBody>
      </p:sp>
      <p:sp>
        <p:nvSpPr>
          <p:cNvPr id="2" name="Content Placeholder 1"/>
          <p:cNvSpPr>
            <a:spLocks noGrp="1"/>
          </p:cNvSpPr>
          <p:nvPr>
            <p:ph sz="quarter" idx="13"/>
          </p:nvPr>
        </p:nvSpPr>
        <p:spPr>
          <a:xfrm>
            <a:off x="676655" y="2648712"/>
            <a:ext cx="3822192" cy="3066288"/>
          </a:xfrm>
        </p:spPr>
        <p:txBody>
          <a:bodyPr>
            <a:normAutofit/>
          </a:bodyPr>
          <a:lstStyle/>
          <a:p>
            <a:pPr>
              <a:buFont typeface="Wingdings" charset="2"/>
              <a:buChar char="ü"/>
            </a:pPr>
            <a:r>
              <a:rPr lang="en-US" b="1" dirty="0" smtClean="0"/>
              <a:t>Customer  Service</a:t>
            </a:r>
          </a:p>
          <a:p>
            <a:pPr>
              <a:buFont typeface="Wingdings" charset="2"/>
              <a:buChar char="ü"/>
            </a:pPr>
            <a:r>
              <a:rPr lang="en-US" b="1" dirty="0" smtClean="0"/>
              <a:t>Communications</a:t>
            </a:r>
          </a:p>
          <a:p>
            <a:pPr>
              <a:buFont typeface="Wingdings" charset="2"/>
              <a:buChar char="ü"/>
            </a:pPr>
            <a:r>
              <a:rPr lang="en-US" b="1" dirty="0" smtClean="0"/>
              <a:t>Power Grid and Data-security</a:t>
            </a:r>
          </a:p>
          <a:p>
            <a:pPr lvl="1">
              <a:buFont typeface="Wingdings" pitchFamily="2" charset="2"/>
              <a:buChar char="§"/>
            </a:pPr>
            <a:r>
              <a:rPr lang="en-US" sz="2400" b="1" dirty="0" smtClean="0"/>
              <a:t>Cyber Security</a:t>
            </a:r>
          </a:p>
          <a:p>
            <a:pPr lvl="1">
              <a:buFont typeface="Wingdings" pitchFamily="2" charset="2"/>
              <a:buChar char="§"/>
            </a:pPr>
            <a:r>
              <a:rPr lang="en-US" sz="2400" b="1" dirty="0" smtClean="0"/>
              <a:t>Data-management</a:t>
            </a:r>
          </a:p>
          <a:p>
            <a:pPr lvl="1">
              <a:buFont typeface="Wingdings" pitchFamily="2" charset="2"/>
              <a:buChar char="§"/>
            </a:pPr>
            <a:r>
              <a:rPr lang="en-US" sz="2400" b="1" dirty="0" smtClean="0"/>
              <a:t>Data </a:t>
            </a:r>
            <a:r>
              <a:rPr lang="en-US" sz="2400" b="1" dirty="0" smtClean="0"/>
              <a:t>Analysis</a:t>
            </a:r>
            <a:endParaRPr lang="en-US" dirty="0" smtClean="0"/>
          </a:p>
          <a:p>
            <a:endParaRPr lang="en-US" dirty="0"/>
          </a:p>
        </p:txBody>
      </p:sp>
      <p:sp>
        <p:nvSpPr>
          <p:cNvPr id="4" name="Content Placeholder 3"/>
          <p:cNvSpPr>
            <a:spLocks noGrp="1"/>
          </p:cNvSpPr>
          <p:nvPr>
            <p:ph sz="quarter" idx="14"/>
          </p:nvPr>
        </p:nvSpPr>
        <p:spPr>
          <a:xfrm>
            <a:off x="4645152" y="2679192"/>
            <a:ext cx="3822192" cy="3797808"/>
          </a:xfrm>
        </p:spPr>
        <p:txBody>
          <a:bodyPr>
            <a:noAutofit/>
          </a:bodyPr>
          <a:lstStyle/>
          <a:p>
            <a:pPr lvl="0">
              <a:buClr>
                <a:srgbClr val="31B6FD"/>
              </a:buClr>
              <a:buFont typeface="Wingdings" charset="2"/>
              <a:buChar char="ü"/>
            </a:pPr>
            <a:r>
              <a:rPr lang="en-US" b="1" dirty="0">
                <a:solidFill>
                  <a:srgbClr val="073E87"/>
                </a:solidFill>
              </a:rPr>
              <a:t>System Operations</a:t>
            </a:r>
          </a:p>
          <a:p>
            <a:pPr lvl="1">
              <a:buClr>
                <a:srgbClr val="31B6FD"/>
              </a:buClr>
              <a:buFont typeface="Wingdings" pitchFamily="2" charset="2"/>
              <a:buChar char="§"/>
            </a:pPr>
            <a:r>
              <a:rPr lang="en-US" sz="2400" b="1" dirty="0">
                <a:solidFill>
                  <a:srgbClr val="073E87"/>
                </a:solidFill>
              </a:rPr>
              <a:t>Maintenance</a:t>
            </a:r>
          </a:p>
          <a:p>
            <a:pPr lvl="1">
              <a:buClr>
                <a:srgbClr val="31B6FD"/>
              </a:buClr>
              <a:buFont typeface="Wingdings" pitchFamily="2" charset="2"/>
              <a:buChar char="§"/>
            </a:pPr>
            <a:r>
              <a:rPr lang="en-US" sz="2400" b="1" dirty="0">
                <a:solidFill>
                  <a:srgbClr val="073E87"/>
                </a:solidFill>
              </a:rPr>
              <a:t>Troubleshooting and Repair</a:t>
            </a:r>
          </a:p>
          <a:p>
            <a:pPr lvl="1">
              <a:buClr>
                <a:srgbClr val="31B6FD"/>
              </a:buClr>
              <a:buFont typeface="Wingdings" pitchFamily="2" charset="2"/>
              <a:buChar char="§"/>
            </a:pPr>
            <a:r>
              <a:rPr lang="en-US" sz="2400" b="1" dirty="0">
                <a:solidFill>
                  <a:srgbClr val="073E87"/>
                </a:solidFill>
              </a:rPr>
              <a:t>Instrumentation and Controls</a:t>
            </a:r>
          </a:p>
          <a:p>
            <a:pPr lvl="1">
              <a:buClr>
                <a:srgbClr val="31B6FD"/>
              </a:buClr>
              <a:buFont typeface="Wingdings" pitchFamily="2" charset="2"/>
              <a:buChar char="§"/>
            </a:pPr>
            <a:r>
              <a:rPr lang="en-US" sz="2400" b="1" dirty="0">
                <a:solidFill>
                  <a:srgbClr val="073E87"/>
                </a:solidFill>
              </a:rPr>
              <a:t>Fabrication, Installation</a:t>
            </a:r>
          </a:p>
          <a:p>
            <a:pPr lvl="0">
              <a:buClr>
                <a:srgbClr val="31B6FD"/>
              </a:buClr>
              <a:buFont typeface="Wingdings" charset="2"/>
              <a:buChar char="ü"/>
            </a:pPr>
            <a:r>
              <a:rPr lang="en-US" b="1" dirty="0">
                <a:solidFill>
                  <a:srgbClr val="073E87"/>
                </a:solidFill>
              </a:rPr>
              <a:t>Entrepreneurism</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2859</TotalTime>
  <Words>1112</Words>
  <Application>Microsoft Office PowerPoint</Application>
  <PresentationFormat>On-screen Show (4:3)</PresentationFormat>
  <Paragraphs>281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Waveform</vt:lpstr>
      <vt:lpstr>PowerPoint Presentation</vt:lpstr>
      <vt:lpstr>Smart Grid Competencies, Occupations and Careers</vt:lpstr>
      <vt:lpstr>National Utility Workforce</vt:lpstr>
      <vt:lpstr>PowerPoint Presentation</vt:lpstr>
      <vt:lpstr>Key Smart Grid Related Occupations and Careers</vt:lpstr>
      <vt:lpstr> Competency-based Learning Outcomes (Determine the value of the learning Process)</vt:lpstr>
      <vt:lpstr>Skill Standards Great Source for Developing Competency-based Curriculum</vt:lpstr>
      <vt:lpstr>Learning Should Focus on Competency Clusters</vt:lpstr>
      <vt:lpstr>Smart Grid Technology Cluster Core Competencies</vt:lpstr>
      <vt:lpstr>Recommendations For designing and/or Revising Related Curriculum</vt:lpstr>
      <vt:lpstr>Reference Links</vt:lpstr>
    </vt:vector>
  </TitlesOfParts>
  <Company>Chemeketa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rtopping</dc:creator>
  <cp:lastModifiedBy>Monica Brummer</cp:lastModifiedBy>
  <cp:revision>72</cp:revision>
  <dcterms:created xsi:type="dcterms:W3CDTF">2011-04-13T22:53:22Z</dcterms:created>
  <dcterms:modified xsi:type="dcterms:W3CDTF">2013-06-11T00:12:37Z</dcterms:modified>
</cp:coreProperties>
</file>