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3"/>
  </p:notesMasterIdLst>
  <p:sldIdLst>
    <p:sldId id="257" r:id="rId5"/>
    <p:sldId id="289" r:id="rId6"/>
    <p:sldId id="258" r:id="rId7"/>
    <p:sldId id="290" r:id="rId8"/>
    <p:sldId id="260" r:id="rId9"/>
    <p:sldId id="293" r:id="rId10"/>
    <p:sldId id="292" r:id="rId11"/>
    <p:sldId id="294" r:id="rId12"/>
    <p:sldId id="295" r:id="rId13"/>
    <p:sldId id="291" r:id="rId14"/>
    <p:sldId id="261" r:id="rId15"/>
    <p:sldId id="262" r:id="rId16"/>
    <p:sldId id="263" r:id="rId17"/>
    <p:sldId id="264" r:id="rId18"/>
    <p:sldId id="265" r:id="rId19"/>
    <p:sldId id="266" r:id="rId20"/>
    <p:sldId id="267" r:id="rId21"/>
    <p:sldId id="268" r:id="rId22"/>
    <p:sldId id="269" r:id="rId23"/>
    <p:sldId id="270" r:id="rId24"/>
    <p:sldId id="271" r:id="rId25"/>
    <p:sldId id="277" r:id="rId26"/>
    <p:sldId id="272" r:id="rId27"/>
    <p:sldId id="273" r:id="rId28"/>
    <p:sldId id="274" r:id="rId29"/>
    <p:sldId id="275" r:id="rId30"/>
    <p:sldId id="276" r:id="rId31"/>
    <p:sldId id="278" r:id="rId32"/>
    <p:sldId id="279" r:id="rId33"/>
    <p:sldId id="280" r:id="rId34"/>
    <p:sldId id="281" r:id="rId35"/>
    <p:sldId id="282" r:id="rId36"/>
    <p:sldId id="283" r:id="rId37"/>
    <p:sldId id="284" r:id="rId38"/>
    <p:sldId id="285" r:id="rId39"/>
    <p:sldId id="286" r:id="rId40"/>
    <p:sldId id="287" r:id="rId41"/>
    <p:sldId id="28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4" d="100"/>
          <a:sy n="104" d="100"/>
        </p:scale>
        <p:origin x="-9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F610C-01F5-DA4F-A999-4BC57DD0FD34}" type="datetimeFigureOut">
              <a:rPr lang="en-US" smtClean="0"/>
              <a:t>6/11/2013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C9CAA-3DB7-C84C-A224-79544CAFB7C3}" type="slidenum">
              <a:rPr lang="en-US" smtClean="0"/>
              <a:t>‹#›</a:t>
            </a:fld>
            <a:endParaRPr lang="en-US"/>
          </a:p>
        </p:txBody>
      </p:sp>
    </p:spTree>
    <p:extLst>
      <p:ext uri="{BB962C8B-B14F-4D97-AF65-F5344CB8AC3E}">
        <p14:creationId xmlns:p14="http://schemas.microsoft.com/office/powerpoint/2010/main" val="4996857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rPr>
              <a:t>Note the load, amount of wind, and lots of hydro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rPr>
              <a:t>Hydro operations analytics shows that the system can only support 5,000 megawatts.</a:t>
            </a:r>
          </a:p>
          <a:p>
            <a:pPr eaLnBrk="1" hangingPunct="1"/>
            <a:r>
              <a:rPr lang="en-US">
                <a:latin typeface="Calibri" charset="0"/>
              </a:rPr>
              <a:t>Columbia river gorge –dotted with windmills</a:t>
            </a:r>
          </a:p>
          <a:p>
            <a:pPr eaLnBrk="1" hangingPunct="1"/>
            <a:r>
              <a:rPr lang="en-US">
                <a:latin typeface="Calibri" charset="0"/>
              </a:rPr>
              <a:t>Venturi affect</a:t>
            </a:r>
          </a:p>
          <a:p>
            <a:pPr eaLnBrk="1" hangingPunct="1"/>
            <a:endParaRPr lang="en-US">
              <a:latin typeface="Calibri" charset="0"/>
            </a:endParaRPr>
          </a:p>
          <a:p>
            <a:pPr eaLnBrk="1" hangingPunct="1"/>
            <a:r>
              <a:rPr lang="en-US">
                <a:latin typeface="Calibri" charset="0"/>
              </a:rPr>
              <a:t>No geographic diversity </a:t>
            </a:r>
          </a:p>
          <a:p>
            <a:pPr eaLnBrk="1" hangingPunct="1"/>
            <a:endParaRPr lang="en-US">
              <a:latin typeface="Calibri" charset="0"/>
            </a:endParaRPr>
          </a:p>
          <a:p>
            <a:pPr eaLnBrk="1" hangingPunct="1"/>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a:lstStyle/>
          <a:p>
            <a:pPr>
              <a:defRPr/>
            </a:pPr>
            <a:fld id="{4F2643B6-CBE1-1D43-B876-DEF96AE9BF89}" type="slidenum">
              <a:rPr lang="en-US"/>
              <a:pPr>
                <a:defRPr/>
              </a:pPr>
              <a:t>14</a:t>
            </a:fld>
            <a:endParaRPr lang="en-US"/>
          </a:p>
        </p:txBody>
      </p:sp>
      <p:sp>
        <p:nvSpPr>
          <p:cNvPr id="49155" name="Rectangle 2"/>
          <p:cNvSpPr>
            <a:spLocks noGrp="1" noRot="1" noChangeAspect="1" noChangeArrowheads="1" noTextEdit="1"/>
          </p:cNvSpPr>
          <p:nvPr>
            <p:ph type="sldImg"/>
          </p:nvPr>
        </p:nvSpPr>
        <p:spPr bwMode="auto">
          <a:xfrm>
            <a:off x="1152525" y="692150"/>
            <a:ext cx="4552950" cy="34163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en-US"/>
              <a:t>This slide illustrates the variability in the amount of water that flows in the Columbia River from year to year. </a:t>
            </a:r>
          </a:p>
          <a:p>
            <a:pPr eaLnBrk="1" hangingPunct="1">
              <a:buFontTx/>
              <a:buChar char="•"/>
            </a:pPr>
            <a:r>
              <a:rPr lang="en-US"/>
              <a:t>An average year would appear on this chart as a bar with zero height.</a:t>
            </a:r>
          </a:p>
          <a:p>
            <a:pPr eaLnBrk="1" hangingPunct="1">
              <a:buFontTx/>
              <a:buChar char="•"/>
            </a:pPr>
            <a:r>
              <a:rPr lang="en-US"/>
              <a:t>In the driest year (1977) the runoff was almost 50 percent lower than the average.</a:t>
            </a:r>
          </a:p>
          <a:p>
            <a:pPr eaLnBrk="1" hangingPunct="1">
              <a:buFontTx/>
              <a:buChar char="•"/>
            </a:pPr>
            <a:r>
              <a:rPr lang="en-US"/>
              <a:t>In the wettest year (1974) the runoff was nearly 50 percent greater than the average.</a:t>
            </a:r>
          </a:p>
          <a:p>
            <a:pPr eaLnBrk="1" hangingPunct="1">
              <a:buFontTx/>
              <a:buChar char="•"/>
            </a:pPr>
            <a:r>
              <a:rPr lang="en-US"/>
              <a:t>It is difficult to tell from this slide whether or not a pattern exists, although there are clearly dry periods and wet periods.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a:lstStyle/>
          <a:p>
            <a:pPr>
              <a:defRPr/>
            </a:pPr>
            <a:fld id="{228E5340-02F3-E044-9488-3BBCCAE5E476}" type="slidenum">
              <a:rPr lang="en-US">
                <a:solidFill>
                  <a:prstClr val="black"/>
                </a:solidFill>
              </a:rPr>
              <a:pPr>
                <a:defRPr/>
              </a:pPr>
              <a:t>24</a:t>
            </a:fld>
            <a:endParaRPr lang="en-US">
              <a:solidFill>
                <a:prstClr val="black"/>
              </a:solidFill>
            </a:endParaRPr>
          </a:p>
        </p:txBody>
      </p:sp>
      <p:sp>
        <p:nvSpPr>
          <p:cNvPr id="84995" name="Rectangle 1"/>
          <p:cNvSpPr>
            <a:spLocks noGrp="1" noRot="1" noChangeAspect="1" noChangeArrowheads="1" noTextEdit="1"/>
          </p:cNvSpPr>
          <p:nvPr>
            <p:ph type="sldImg"/>
          </p:nvPr>
        </p:nvSpPr>
        <p:spPr bwMode="auto">
          <a:xfrm>
            <a:off x="1144588" y="695325"/>
            <a:ext cx="4570412" cy="3429000"/>
          </a:xfrm>
          <a:noFill/>
          <a:ln>
            <a:solidFill>
              <a:srgbClr val="000000"/>
            </a:solidFill>
            <a:miter lim="800000"/>
            <a:headEnd/>
            <a:tailEnd/>
          </a:ln>
        </p:spPr>
      </p:sp>
      <p:sp>
        <p:nvSpPr>
          <p:cNvPr id="84996" name="Rectangle 2"/>
          <p:cNvSpPr>
            <a:spLocks noGrp="1" noChangeArrowheads="1"/>
          </p:cNvSpPr>
          <p:nvPr>
            <p:ph type="body" idx="1"/>
          </p:nvPr>
        </p:nvSpPr>
        <p:spPr bwMode="auto">
          <a:xfrm>
            <a:off x="685800" y="4343400"/>
            <a:ext cx="5483225" cy="4111625"/>
          </a:xfrm>
          <a:noFill/>
        </p:spPr>
        <p:txBody>
          <a:bodyPr wrap="none" lIns="0" tIns="0" rIns="0" bIns="0" numCol="1" anchor="ctr" anchorCtr="0" compatLnSpc="1">
            <a:prstTxWarp prst="textNoShape">
              <a:avLst/>
            </a:prstTxWarp>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20"/>
          <p:cNvSpPr>
            <a:spLocks noGrp="1" noChangeArrowheads="1"/>
          </p:cNvSpPr>
          <p:nvPr>
            <p:ph type="sldNum" sz="quarter" idx="5"/>
          </p:nvPr>
        </p:nvSpPr>
        <p:spPr bwMode="auto">
          <a:ln>
            <a:miter lim="800000"/>
            <a:headEnd/>
            <a:tailEnd/>
          </a:ln>
        </p:spPr>
        <p:txBody>
          <a:bodyPr/>
          <a:lstStyle/>
          <a:p>
            <a:pPr>
              <a:defRPr/>
            </a:pPr>
            <a:fld id="{DE4E5A10-8013-6140-A5A1-331A9BC6C3E3}" type="slidenum">
              <a:rPr lang="en-GB">
                <a:solidFill>
                  <a:prstClr val="black"/>
                </a:solidFill>
              </a:rPr>
              <a:pPr>
                <a:defRPr/>
              </a:pPr>
              <a:t>25</a:t>
            </a:fld>
            <a:endParaRPr lang="en-GB">
              <a:solidFill>
                <a:prstClr val="black"/>
              </a:solidFill>
            </a:endParaRPr>
          </a:p>
        </p:txBody>
      </p:sp>
      <p:sp>
        <p:nvSpPr>
          <p:cNvPr id="73731" name="Text Box 1"/>
          <p:cNvSpPr txBox="1">
            <a:spLocks noChangeArrowheads="1"/>
          </p:cNvSpPr>
          <p:nvPr/>
        </p:nvSpPr>
        <p:spPr bwMode="auto">
          <a:xfrm>
            <a:off x="3851275" y="8651875"/>
            <a:ext cx="3006725" cy="492125"/>
          </a:xfrm>
          <a:prstGeom prst="rect">
            <a:avLst/>
          </a:prstGeom>
          <a:noFill/>
          <a:ln w="9525">
            <a:noFill/>
            <a:miter lim="800000"/>
            <a:headEnd/>
            <a:tailEnd/>
          </a:ln>
        </p:spPr>
        <p:txBody>
          <a:bodyPr lIns="85131" tIns="44268" rIns="85131" bIns="44268"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77DFB113-6C1E-7245-8DB5-958E0F263E49}" type="slidenum">
              <a:rPr lang="en-GB">
                <a:solidFill>
                  <a:srgbClr val="000000"/>
                </a:solidFill>
                <a:ea typeface="Arial" charset="0"/>
                <a:cs typeface="Arial" charset="0"/>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25</a:t>
            </a:fld>
            <a:endParaRPr lang="en-GB">
              <a:solidFill>
                <a:srgbClr val="000000"/>
              </a:solidFill>
              <a:ea typeface="Arial" charset="0"/>
              <a:cs typeface="Arial" charset="0"/>
            </a:endParaRPr>
          </a:p>
        </p:txBody>
      </p:sp>
      <p:sp>
        <p:nvSpPr>
          <p:cNvPr id="73732" name="Text Box 2"/>
          <p:cNvSpPr txBox="1">
            <a:spLocks noChangeArrowheads="1"/>
          </p:cNvSpPr>
          <p:nvPr/>
        </p:nvSpPr>
        <p:spPr bwMode="auto">
          <a:xfrm>
            <a:off x="1166813" y="703263"/>
            <a:ext cx="4524375" cy="3446462"/>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endParaRPr lang="en-US">
              <a:solidFill>
                <a:prstClr val="black"/>
              </a:solidFill>
              <a:ea typeface="Arial" charset="0"/>
              <a:cs typeface="Arial" charset="0"/>
            </a:endParaRPr>
          </a:p>
        </p:txBody>
      </p:sp>
      <p:sp>
        <p:nvSpPr>
          <p:cNvPr id="73733" name="Text Box 3"/>
          <p:cNvSpPr>
            <a:spLocks noGrp="1" noChangeArrowheads="1"/>
          </p:cNvSpPr>
          <p:nvPr>
            <p:ph type="body"/>
          </p:nvPr>
        </p:nvSpPr>
        <p:spPr bwMode="auto">
          <a:xfrm>
            <a:off x="923925" y="4362450"/>
            <a:ext cx="4991100" cy="4059238"/>
          </a:xfrm>
          <a:noFill/>
        </p:spPr>
        <p:txBody>
          <a:bodyPr wrap="none" numCol="1" anchor="ctr" anchorCtr="0" compatLnSpc="1">
            <a:prstTxWarp prst="textNoShape">
              <a:avLst/>
            </a:prstTxWarp>
          </a:bodyPr>
          <a:lstStyle/>
          <a:p>
            <a:r>
              <a:rPr lang="en-US"/>
              <a:t>Normal thermostats in Marathon WH are rated to 150F.</a:t>
            </a:r>
          </a:p>
          <a:p>
            <a:r>
              <a:rPr lang="en-US"/>
              <a:t>Marathon warranties 170F, </a:t>
            </a:r>
          </a:p>
          <a:p>
            <a:r>
              <a:rPr lang="en-US"/>
              <a:t>Mixing Valve Honeywell, Steffes tests them before going out.</a:t>
            </a:r>
          </a:p>
          <a:p>
            <a:r>
              <a:rPr lang="en-US"/>
              <a:t>Normal 50 tank  holds 8.3 kWh (120F), </a:t>
            </a:r>
          </a:p>
          <a:p>
            <a:r>
              <a:rPr lang="en-US"/>
              <a:t>50 gal tank holds (13 kWh (170F)</a:t>
            </a:r>
          </a:p>
          <a:p>
            <a:r>
              <a:rPr lang="en-US"/>
              <a:t>Normal WH stores 9 kWh, </a:t>
            </a:r>
          </a:p>
          <a:p>
            <a:endParaRPr lang="en-US"/>
          </a:p>
          <a:p>
            <a:r>
              <a:rPr lang="en-US"/>
              <a:t>170F 105 gal stores 26 kWh</a:t>
            </a:r>
          </a:p>
          <a:p>
            <a:endParaRPr lang="en-US"/>
          </a:p>
          <a:p>
            <a:endParaRPr lang="en-US"/>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20"/>
          <p:cNvSpPr>
            <a:spLocks noGrp="1" noChangeArrowheads="1"/>
          </p:cNvSpPr>
          <p:nvPr>
            <p:ph type="sldNum" sz="quarter" idx="5"/>
          </p:nvPr>
        </p:nvSpPr>
        <p:spPr bwMode="auto">
          <a:ln>
            <a:miter lim="800000"/>
            <a:headEnd/>
            <a:tailEnd/>
          </a:ln>
        </p:spPr>
        <p:txBody>
          <a:bodyPr/>
          <a:lstStyle/>
          <a:p>
            <a:pPr>
              <a:defRPr/>
            </a:pPr>
            <a:fld id="{63583074-0C74-D74E-9BE2-564296811561}" type="slidenum">
              <a:rPr lang="en-GB">
                <a:solidFill>
                  <a:prstClr val="black"/>
                </a:solidFill>
              </a:rPr>
              <a:pPr>
                <a:defRPr/>
              </a:pPr>
              <a:t>26</a:t>
            </a:fld>
            <a:endParaRPr lang="en-GB">
              <a:solidFill>
                <a:prstClr val="black"/>
              </a:solidFill>
            </a:endParaRPr>
          </a:p>
        </p:txBody>
      </p:sp>
      <p:sp>
        <p:nvSpPr>
          <p:cNvPr id="78851" name="Text Box 1"/>
          <p:cNvSpPr txBox="1">
            <a:spLocks noChangeArrowheads="1"/>
          </p:cNvSpPr>
          <p:nvPr/>
        </p:nvSpPr>
        <p:spPr bwMode="auto">
          <a:xfrm>
            <a:off x="3851275" y="8651875"/>
            <a:ext cx="3006725" cy="492125"/>
          </a:xfrm>
          <a:prstGeom prst="rect">
            <a:avLst/>
          </a:prstGeom>
          <a:noFill/>
          <a:ln w="9525">
            <a:noFill/>
            <a:miter lim="800000"/>
            <a:headEnd/>
            <a:tailEnd/>
          </a:ln>
        </p:spPr>
        <p:txBody>
          <a:bodyPr lIns="85131" tIns="44268" rIns="85131" bIns="44268"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F4481BF4-B423-DB4A-A81C-DF7B16B672F4}" type="slidenum">
              <a:rPr lang="en-GB">
                <a:solidFill>
                  <a:srgbClr val="000000"/>
                </a:solidFill>
                <a:ea typeface="Arial" charset="0"/>
                <a:cs typeface="Arial" charset="0"/>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26</a:t>
            </a:fld>
            <a:endParaRPr lang="en-GB">
              <a:solidFill>
                <a:srgbClr val="000000"/>
              </a:solidFill>
              <a:ea typeface="Arial" charset="0"/>
              <a:cs typeface="Arial" charset="0"/>
            </a:endParaRPr>
          </a:p>
        </p:txBody>
      </p:sp>
      <p:sp>
        <p:nvSpPr>
          <p:cNvPr id="78852" name="Text Box 2"/>
          <p:cNvSpPr txBox="1">
            <a:spLocks noChangeArrowheads="1"/>
          </p:cNvSpPr>
          <p:nvPr/>
        </p:nvSpPr>
        <p:spPr bwMode="auto">
          <a:xfrm>
            <a:off x="1166813" y="703263"/>
            <a:ext cx="4524375" cy="3446462"/>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endParaRPr lang="en-US">
              <a:solidFill>
                <a:prstClr val="black"/>
              </a:solidFill>
              <a:ea typeface="Arial" charset="0"/>
              <a:cs typeface="Arial" charset="0"/>
            </a:endParaRPr>
          </a:p>
        </p:txBody>
      </p:sp>
      <p:sp>
        <p:nvSpPr>
          <p:cNvPr id="16387" name="Text Box 3"/>
          <p:cNvSpPr txBox="1">
            <a:spLocks noGrp="1" noChangeArrowheads="1"/>
          </p:cNvSpPr>
          <p:nvPr>
            <p:ph type="body"/>
          </p:nvPr>
        </p:nvSpPr>
        <p:spPr>
          <a:xfrm>
            <a:off x="923925" y="4362450"/>
            <a:ext cx="4991100" cy="4059238"/>
          </a:xfrm>
          <a:ln/>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7FD5AE-A18E-420B-8A0A-7DB74C914480}" type="slidenum">
              <a:rPr lang="en-US" smtClean="0"/>
              <a:pPr>
                <a:defRPr/>
              </a:pPr>
              <a:t>29</a:t>
            </a:fld>
            <a:endParaRPr lang="en-US"/>
          </a:p>
        </p:txBody>
      </p:sp>
    </p:spTree>
    <p:extLst>
      <p:ext uri="{BB962C8B-B14F-4D97-AF65-F5344CB8AC3E}">
        <p14:creationId xmlns:p14="http://schemas.microsoft.com/office/powerpoint/2010/main" val="307007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7876EA-F178-C449-A2B1-E82E1813F9D2}"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87066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4DDB5-55E6-564C-A4E2-D4805DD30166}"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44184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4" name="Date Placeholder 3"/>
          <p:cNvSpPr>
            <a:spLocks noGrp="1"/>
          </p:cNvSpPr>
          <p:nvPr>
            <p:ph type="dt" sz="half" idx="10"/>
          </p:nvPr>
        </p:nvSpPr>
        <p:spPr/>
        <p:txBody>
          <a:bodyPr/>
          <a:lstStyle/>
          <a:p>
            <a:fld id="{E8F819B5-9C13-C542-903A-01D663FC9340}"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144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524000"/>
            <a:ext cx="7772400" cy="41910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  </a:t>
            </a:r>
            <a:fld id="{1D6683CA-09B6-5D46-BDC1-53FA4D17D91C}" type="slidenum">
              <a:rPr lang="en-US"/>
              <a:pPr>
                <a:defRPr/>
              </a:pPr>
              <a:t>‹#›</a:t>
            </a:fld>
            <a:endParaRPr lang="en-US"/>
          </a:p>
        </p:txBody>
      </p:sp>
    </p:spTree>
    <p:extLst>
      <p:ext uri="{BB962C8B-B14F-4D97-AF65-F5344CB8AC3E}">
        <p14:creationId xmlns:p14="http://schemas.microsoft.com/office/powerpoint/2010/main" val="71463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effectLst>
                  <a:outerShdw blurRad="38100" dist="38100" dir="2700000" algn="tl">
                    <a:srgbClr val="000000">
                      <a:alpha val="43137"/>
                    </a:srgbClr>
                  </a:outerShdw>
                </a:effectLst>
                <a:latin typeface="Arial" pitchFamily="34" charset="0"/>
              </a:defRPr>
            </a:lvl1pPr>
          </a:lstStyle>
          <a:p>
            <a:pPr>
              <a:defRPr/>
            </a:pPr>
            <a:fld id="{9FCCEF5E-3425-47A1-B216-B52E896742EF}" type="datetime1">
              <a:rPr lang="en-ZA"/>
              <a:pPr>
                <a:defRPr/>
              </a:pPr>
              <a:t>2013/06/11</a:t>
            </a:fld>
            <a:endParaRPr lang="en-ZA"/>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5" name="Slide Number Placeholder 5"/>
          <p:cNvSpPr>
            <a:spLocks noGrp="1"/>
          </p:cNvSpPr>
          <p:nvPr>
            <p:ph type="sldNum" sz="quarter" idx="12"/>
          </p:nvPr>
        </p:nvSpPr>
        <p:spPr>
          <a:xfrm>
            <a:off x="6553200" y="6356350"/>
            <a:ext cx="2133600" cy="365125"/>
          </a:xfrm>
        </p:spPr>
        <p:txBody>
          <a:bodyPr/>
          <a:lstStyle>
            <a:lvl1pPr>
              <a:defRPr>
                <a:effectLst>
                  <a:outerShdw blurRad="38100" dist="38100" dir="2700000" algn="tl">
                    <a:srgbClr val="000000">
                      <a:alpha val="43137"/>
                    </a:srgbClr>
                  </a:outerShdw>
                </a:effectLst>
              </a:defRPr>
            </a:lvl1pPr>
          </a:lstStyle>
          <a:p>
            <a:pPr>
              <a:defRPr/>
            </a:pPr>
            <a:fld id="{9E20599B-9006-4424-8CD6-3DAB634A1691}" type="slidenum">
              <a:rPr lang="en-ZA"/>
              <a:pPr>
                <a:defRPr/>
              </a:pPr>
              <a:t>‹#›</a:t>
            </a:fld>
            <a:endParaRPr lang="en-ZA"/>
          </a:p>
        </p:txBody>
      </p:sp>
    </p:spTree>
    <p:extLst>
      <p:ext uri="{BB962C8B-B14F-4D97-AF65-F5344CB8AC3E}">
        <p14:creationId xmlns:p14="http://schemas.microsoft.com/office/powerpoint/2010/main" val="186123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B5340B-3CB9-FE4B-8BB2-9C55ABE4DB1B}"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6429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01EBB-0C6C-FE4B-95F2-A83712A5A472}"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25240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23E0679-886C-2741-BFEE-5E4B43080DB8}"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386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9E2B5C-4604-9243-8DC1-25BF3AD9ADF2}" type="datetime1">
              <a:rPr lang="en-US" smtClean="0">
                <a:solidFill>
                  <a:srgbClr val="073E87"/>
                </a:solidFill>
                <a:latin typeface="Candara"/>
              </a:rPr>
              <a:pPr/>
              <a:t>6/11/2013</a:t>
            </a:fld>
            <a:endParaRPr lang="en-US">
              <a:solidFill>
                <a:srgbClr val="073E87"/>
              </a:solidFill>
              <a:latin typeface="Candara"/>
            </a:endParaRPr>
          </a:p>
        </p:txBody>
      </p:sp>
      <p:sp>
        <p:nvSpPr>
          <p:cNvPr id="8" name="Footer Placeholder 7"/>
          <p:cNvSpPr>
            <a:spLocks noGrp="1"/>
          </p:cNvSpPr>
          <p:nvPr>
            <p:ph type="ftr" sz="quarter" idx="11"/>
          </p:nvPr>
        </p:nvSpPr>
        <p:spPr/>
        <p:txBody>
          <a:bodyPr/>
          <a:lstStyle/>
          <a:p>
            <a:endParaRPr lang="en-US">
              <a:solidFill>
                <a:srgbClr val="073E87"/>
              </a:solidFill>
              <a:latin typeface="Candara"/>
            </a:endParaRPr>
          </a:p>
        </p:txBody>
      </p:sp>
      <p:sp>
        <p:nvSpPr>
          <p:cNvPr id="9" name="Slide Number Placeholder 8"/>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393541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FA7C53-B34F-EB45-854E-EA2C20435D84}" type="datetime1">
              <a:rPr lang="en-US" smtClean="0">
                <a:solidFill>
                  <a:srgbClr val="073E87"/>
                </a:solidFill>
                <a:latin typeface="Candara"/>
              </a:rPr>
              <a:pPr/>
              <a:t>6/11/2013</a:t>
            </a:fld>
            <a:endParaRPr lang="en-US">
              <a:solidFill>
                <a:srgbClr val="073E87"/>
              </a:solidFill>
              <a:latin typeface="Candara"/>
            </a:endParaRPr>
          </a:p>
        </p:txBody>
      </p:sp>
      <p:sp>
        <p:nvSpPr>
          <p:cNvPr id="4" name="Footer Placeholder 3"/>
          <p:cNvSpPr>
            <a:spLocks noGrp="1"/>
          </p:cNvSpPr>
          <p:nvPr>
            <p:ph type="ftr" sz="quarter" idx="11"/>
          </p:nvPr>
        </p:nvSpPr>
        <p:spPr/>
        <p:txBody>
          <a:bodyPr/>
          <a:lstStyle/>
          <a:p>
            <a:endParaRPr lang="en-US">
              <a:solidFill>
                <a:srgbClr val="073E87"/>
              </a:solidFill>
              <a:latin typeface="Candara"/>
            </a:endParaRPr>
          </a:p>
        </p:txBody>
      </p:sp>
      <p:sp>
        <p:nvSpPr>
          <p:cNvPr id="5" name="Slide Number Placeholder 4"/>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312668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6C4F11FB-B954-DD4E-9F1F-DE2D5B21FC52}" type="datetime1">
              <a:rPr lang="en-US" smtClean="0">
                <a:solidFill>
                  <a:srgbClr val="073E87"/>
                </a:solidFill>
                <a:latin typeface="Candara"/>
              </a:rPr>
              <a:pPr/>
              <a:t>6/11/2013</a:t>
            </a:fld>
            <a:endParaRPr lang="en-US">
              <a:solidFill>
                <a:srgbClr val="073E87"/>
              </a:solidFill>
              <a:latin typeface="Candara"/>
            </a:endParaRPr>
          </a:p>
        </p:txBody>
      </p:sp>
      <p:sp>
        <p:nvSpPr>
          <p:cNvPr id="3" name="Footer Placeholder 2"/>
          <p:cNvSpPr>
            <a:spLocks noGrp="1"/>
          </p:cNvSpPr>
          <p:nvPr>
            <p:ph type="ftr" sz="quarter" idx="11"/>
          </p:nvPr>
        </p:nvSpPr>
        <p:spPr/>
        <p:txBody>
          <a:bodyPr/>
          <a:lstStyle/>
          <a:p>
            <a:endParaRPr lang="en-US">
              <a:solidFill>
                <a:srgbClr val="073E87"/>
              </a:solidFill>
              <a:latin typeface="Candara"/>
            </a:endParaRPr>
          </a:p>
        </p:txBody>
      </p:sp>
      <p:sp>
        <p:nvSpPr>
          <p:cNvPr id="4" name="Slide Number Placeholder 3"/>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28235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5" name="Date Placeholder 4"/>
          <p:cNvSpPr>
            <a:spLocks noGrp="1"/>
          </p:cNvSpPr>
          <p:nvPr>
            <p:ph type="dt" sz="half" idx="10"/>
          </p:nvPr>
        </p:nvSpPr>
        <p:spPr/>
        <p:txBody>
          <a:bodyPr/>
          <a:lstStyle/>
          <a:p>
            <a:fld id="{F335CD90-9983-3848-B740-754B1B53F53F}"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6633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4B314-6CF9-F64B-A10A-277641971E71}"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08548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914400"/>
            <a:fld id="{4650DDD1-A933-C54D-8667-28E0F5A53425}" type="datetime1">
              <a:rPr lang="en-US" smtClean="0">
                <a:solidFill>
                  <a:srgbClr val="073E87"/>
                </a:solidFill>
                <a:latin typeface="Candara"/>
              </a:rPr>
              <a:pPr defTabSz="914400"/>
              <a:t>6/11/2013</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914400"/>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914400"/>
            <a:fld id="{D8544D15-86CD-498F-8C1D-B291320ADCD9}" type="slidenum">
              <a:rPr lang="en-US" smtClean="0">
                <a:solidFill>
                  <a:srgbClr val="073E87"/>
                </a:solidFill>
                <a:latin typeface="Candara"/>
              </a:rPr>
              <a:pPr defTabSz="914400"/>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8531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Microsoft_Excel_97-2003_Worksheet1.xls"/></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216" y="2776728"/>
            <a:ext cx="8610600" cy="1191768"/>
          </a:xfrm>
        </p:spPr>
        <p:txBody>
          <a:bodyPr>
            <a:normAutofit/>
          </a:bodyPr>
          <a:lstStyle/>
          <a:p>
            <a:pPr marL="0" indent="0">
              <a:buNone/>
            </a:pPr>
            <a:r>
              <a:rPr lang="en-US" dirty="0" smtClean="0"/>
              <a:t>We will now examine how Smart </a:t>
            </a:r>
            <a:r>
              <a:rPr lang="en-US" dirty="0"/>
              <a:t>Grid is expected to support “sustainability </a:t>
            </a:r>
            <a:r>
              <a:rPr lang="en-US" dirty="0" smtClean="0"/>
              <a:t>benefits.”  Once again, our focus will be on current sustainability issues facing the Pacific Northwest</a:t>
            </a:r>
            <a:r>
              <a:rPr lang="en-US" dirty="0"/>
              <a:t>.</a:t>
            </a:r>
            <a:endParaRPr lang="en-US" dirty="0" smtClean="0"/>
          </a:p>
        </p:txBody>
      </p:sp>
      <p:sp>
        <p:nvSpPr>
          <p:cNvPr id="3" name="Title 2"/>
          <p:cNvSpPr>
            <a:spLocks noGrp="1"/>
          </p:cNvSpPr>
          <p:nvPr>
            <p:ph type="title"/>
          </p:nvPr>
        </p:nvSpPr>
        <p:spPr>
          <a:xfrm>
            <a:off x="457200" y="250210"/>
            <a:ext cx="8229600" cy="1505438"/>
          </a:xfrm>
          <a:noFill/>
        </p:spPr>
        <p:txBody>
          <a:bodyPr>
            <a:normAutofit fontScale="90000"/>
          </a:bodyPr>
          <a:lstStyle/>
          <a:p>
            <a:r>
              <a:rPr lang="en-US" dirty="0"/>
              <a:t> </a:t>
            </a:r>
            <a:br>
              <a:rPr lang="en-US" dirty="0"/>
            </a:br>
            <a:r>
              <a:rPr lang="en-US" dirty="0" smtClean="0">
                <a:ln w="18415" cmpd="sng">
                  <a:solidFill>
                    <a:srgbClr val="FFFFFF"/>
                  </a:solidFill>
                  <a:prstDash val="solid"/>
                </a:ln>
                <a:effectLst>
                  <a:outerShdw blurRad="63500" dir="3600000" algn="tl" rotWithShape="0">
                    <a:srgbClr val="000000">
                      <a:alpha val="70000"/>
                    </a:srgbClr>
                  </a:outerShdw>
                </a:effectLst>
              </a:rPr>
              <a:t>Module </a:t>
            </a:r>
            <a:r>
              <a:rPr lang="en-US" dirty="0" smtClean="0">
                <a:ln w="18415" cmpd="sng">
                  <a:solidFill>
                    <a:srgbClr val="FFFFFF"/>
                  </a:solidFill>
                  <a:prstDash val="solid"/>
                </a:ln>
                <a:effectLst>
                  <a:outerShdw blurRad="63500" dir="3600000" algn="tl" rotWithShape="0">
                    <a:srgbClr val="000000">
                      <a:alpha val="70000"/>
                    </a:srgbClr>
                  </a:outerShdw>
                </a:effectLst>
              </a:rPr>
              <a:t>4, </a:t>
            </a:r>
            <a:r>
              <a:rPr lang="en-US" dirty="0">
                <a:ln w="18415" cmpd="sng">
                  <a:solidFill>
                    <a:srgbClr val="FFFFFF"/>
                  </a:solidFill>
                  <a:prstDash val="solid"/>
                </a:ln>
                <a:effectLst>
                  <a:outerShdw blurRad="63500" dir="3600000" algn="tl" rotWithShape="0">
                    <a:srgbClr val="000000">
                      <a:alpha val="70000"/>
                    </a:srgbClr>
                  </a:outerShdw>
                </a:effectLst>
              </a:rPr>
              <a:t>Part 2 –Sustainability</a:t>
            </a:r>
            <a:r>
              <a:rPr lang="en-US" dirty="0">
                <a:ln w="18415" cmpd="sng">
                  <a:solidFill>
                    <a:srgbClr val="FFFFFF"/>
                  </a:solidFill>
                  <a:prstDash val="solid"/>
                </a:ln>
                <a:effectLst>
                  <a:outerShdw blurRad="63500" dir="3600000" algn="tl" rotWithShape="0">
                    <a:srgbClr val="000000">
                      <a:alpha val="70000"/>
                    </a:srgbClr>
                  </a:outerShdw>
                </a:effectLst>
              </a:rPr>
              <a:t/>
            </a:r>
            <a:br>
              <a:rPr lang="en-US" dirty="0">
                <a:ln w="18415" cmpd="sng">
                  <a:solidFill>
                    <a:srgbClr val="FFFFFF"/>
                  </a:solidFill>
                  <a:prstDash val="solid"/>
                </a:ln>
                <a:effectLst>
                  <a:outerShdw blurRad="63500" dir="3600000" algn="tl" rotWithShape="0">
                    <a:srgbClr val="000000">
                      <a:alpha val="70000"/>
                    </a:srgbClr>
                  </a:outerShdw>
                </a:effectLst>
              </a:rPr>
            </a:br>
            <a:r>
              <a:rPr lang="en-US" dirty="0" smtClean="0">
                <a:ln w="18415" cmpd="sng">
                  <a:solidFill>
                    <a:srgbClr val="FFFFFF"/>
                  </a:solidFill>
                  <a:prstDash val="solid"/>
                </a:ln>
                <a:effectLst>
                  <a:outerShdw blurRad="63500" dir="3600000" algn="tl" rotWithShape="0">
                    <a:srgbClr val="000000">
                      <a:alpha val="70000"/>
                    </a:srgbClr>
                  </a:outerShdw>
                </a:effectLst>
              </a:rPr>
              <a:t>Smart </a:t>
            </a:r>
            <a:r>
              <a:rPr lang="en-US" dirty="0">
                <a:ln w="18415" cmpd="sng">
                  <a:solidFill>
                    <a:srgbClr val="FFFFFF"/>
                  </a:solidFill>
                  <a:prstDash val="solid"/>
                </a:ln>
                <a:effectLst>
                  <a:outerShdw blurRad="63500" dir="3600000" algn="tl" rotWithShape="0">
                    <a:srgbClr val="000000">
                      <a:alpha val="70000"/>
                    </a:srgbClr>
                  </a:outerShdw>
                </a:effectLst>
              </a:rPr>
              <a:t>Grid </a:t>
            </a:r>
            <a:r>
              <a:rPr lang="en-US" dirty="0" smtClean="0">
                <a:ln w="18415" cmpd="sng">
                  <a:solidFill>
                    <a:srgbClr val="FFFFFF"/>
                  </a:solidFill>
                  <a:prstDash val="solid"/>
                </a:ln>
                <a:effectLst>
                  <a:outerShdw blurRad="63500" dir="3600000" algn="tl" rotWithShape="0">
                    <a:srgbClr val="000000">
                      <a:alpha val="70000"/>
                    </a:srgbClr>
                  </a:outerShdw>
                </a:effectLst>
              </a:rPr>
              <a:t>Implementation </a:t>
            </a:r>
            <a:r>
              <a:rPr lang="en-US" dirty="0" smtClean="0">
                <a:ln w="18415" cmpd="sng">
                  <a:solidFill>
                    <a:srgbClr val="FFFFFF"/>
                  </a:solidFill>
                  <a:prstDash val="solid"/>
                </a:ln>
                <a:effectLst>
                  <a:outerShdw blurRad="63500" dir="3600000" algn="tl" rotWithShape="0">
                    <a:srgbClr val="000000">
                      <a:alpha val="70000"/>
                    </a:srgbClr>
                  </a:outerShdw>
                </a:effectLst>
              </a:rPr>
              <a:t>Issues </a:t>
            </a:r>
            <a:r>
              <a:rPr lang="en-US" dirty="0"/>
              <a:t/>
            </a:r>
            <a:br>
              <a:rPr lang="en-US" dirty="0"/>
            </a:br>
            <a:endParaRPr lang="en-US" dirty="0"/>
          </a:p>
        </p:txBody>
      </p:sp>
    </p:spTree>
    <p:extLst>
      <p:ext uri="{BB962C8B-B14F-4D97-AF65-F5344CB8AC3E}">
        <p14:creationId xmlns:p14="http://schemas.microsoft.com/office/powerpoint/2010/main" val="3934846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800" baseline="-25000">
                <a:solidFill>
                  <a:schemeClr val="tx1"/>
                </a:solidFill>
                <a:latin typeface="Arial" charset="0"/>
                <a:ea typeface="ＭＳ Ｐゴシック" charset="0"/>
              </a:defRPr>
            </a:lvl1pPr>
            <a:lvl2pPr marL="702756" indent="-270291" defTabSz="914485" eaLnBrk="0" hangingPunct="0">
              <a:defRPr sz="1800" baseline="-25000">
                <a:solidFill>
                  <a:schemeClr val="tx1"/>
                </a:solidFill>
                <a:latin typeface="Arial" charset="0"/>
                <a:ea typeface="ＭＳ Ｐゴシック" charset="0"/>
              </a:defRPr>
            </a:lvl2pPr>
            <a:lvl3pPr marL="1081164" indent="-216233" defTabSz="914485" eaLnBrk="0" hangingPunct="0">
              <a:defRPr sz="1800" baseline="-25000">
                <a:solidFill>
                  <a:schemeClr val="tx1"/>
                </a:solidFill>
                <a:latin typeface="Arial" charset="0"/>
                <a:ea typeface="ＭＳ Ｐゴシック" charset="0"/>
              </a:defRPr>
            </a:lvl3pPr>
            <a:lvl4pPr marL="1513629" indent="-216233" defTabSz="914485" eaLnBrk="0" hangingPunct="0">
              <a:defRPr sz="1800" baseline="-25000">
                <a:solidFill>
                  <a:schemeClr val="tx1"/>
                </a:solidFill>
                <a:latin typeface="Arial" charset="0"/>
                <a:ea typeface="ＭＳ Ｐゴシック" charset="0"/>
              </a:defRPr>
            </a:lvl4pPr>
            <a:lvl5pPr marL="1946095" indent="-216233" defTabSz="914485" eaLnBrk="0" hangingPunct="0">
              <a:defRPr sz="1800" baseline="-250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1800" baseline="-250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1800" baseline="-250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1800" baseline="-250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1800" baseline="-25000">
                <a:solidFill>
                  <a:schemeClr val="tx1"/>
                </a:solidFill>
                <a:latin typeface="Arial" charset="0"/>
                <a:ea typeface="ＭＳ Ｐゴシック" charset="0"/>
              </a:defRPr>
            </a:lvl9pPr>
          </a:lstStyle>
          <a:p>
            <a:pPr eaLnBrk="1" hangingPunct="1"/>
            <a:fld id="{33A16C5C-5118-BD4A-9E0A-F23C91F70E51}" type="slidenum">
              <a:rPr lang="en-US" sz="900" baseline="0"/>
              <a:pPr eaLnBrk="1" hangingPunct="1"/>
              <a:t>10</a:t>
            </a:fld>
            <a:endParaRPr lang="en-US" sz="900" baseline="0"/>
          </a:p>
        </p:txBody>
      </p:sp>
      <p:sp>
        <p:nvSpPr>
          <p:cNvPr id="10243" name="Rectangle 2"/>
          <p:cNvSpPr>
            <a:spLocks noGrp="1" noChangeArrowheads="1"/>
          </p:cNvSpPr>
          <p:nvPr>
            <p:ph type="title"/>
          </p:nvPr>
        </p:nvSpPr>
        <p:spPr/>
        <p:txBody>
          <a:bodyPr/>
          <a:lstStyle/>
          <a:p>
            <a:endParaRPr lang="en-US">
              <a:latin typeface="Arial" charset="0"/>
            </a:endParaRPr>
          </a:p>
        </p:txBody>
      </p:sp>
      <p:sp>
        <p:nvSpPr>
          <p:cNvPr id="10244" name="Rectangle 3"/>
          <p:cNvSpPr>
            <a:spLocks noGrp="1" noChangeArrowheads="1"/>
          </p:cNvSpPr>
          <p:nvPr>
            <p:ph type="body" idx="1"/>
          </p:nvPr>
        </p:nvSpPr>
        <p:spPr/>
        <p:txBody>
          <a:bodyPr/>
          <a:lstStyle/>
          <a:p>
            <a:endParaRPr lang="en-US">
              <a:latin typeface="Arial" charset="0"/>
            </a:endParaRPr>
          </a:p>
        </p:txBody>
      </p:sp>
      <p:pic>
        <p:nvPicPr>
          <p:cNvPr id="10245" name="Picture 4"/>
          <p:cNvPicPr>
            <a:picLocks noChangeAspect="1" noChangeArrowheads="1"/>
          </p:cNvPicPr>
          <p:nvPr/>
        </p:nvPicPr>
        <p:blipFill>
          <a:blip r:embed="rId3">
            <a:extLst>
              <a:ext uri="{28A0092B-C50C-407E-A947-70E740481C1C}">
                <a14:useLocalDpi xmlns:a14="http://schemas.microsoft.com/office/drawing/2010/main" val="0"/>
              </a:ext>
            </a:extLst>
          </a:blip>
          <a:srcRect l="12173" t="15218" r="10435" b="9782"/>
          <a:stretch>
            <a:fillRect/>
          </a:stretch>
        </p:blipFill>
        <p:spPr bwMode="auto">
          <a:xfrm>
            <a:off x="145143" y="173690"/>
            <a:ext cx="8998857" cy="697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p:cNvSpPr>
            <a:spLocks noChangeArrowheads="1"/>
          </p:cNvSpPr>
          <p:nvPr/>
        </p:nvSpPr>
        <p:spPr bwMode="auto">
          <a:xfrm>
            <a:off x="1088571" y="1428750"/>
            <a:ext cx="3483429" cy="4000500"/>
          </a:xfrm>
          <a:prstGeom prst="rect">
            <a:avLst/>
          </a:prstGeom>
          <a:solidFill>
            <a:schemeClr val="bg1"/>
          </a:solidFill>
          <a:ln w="9525">
            <a:solidFill>
              <a:schemeClr val="tx1"/>
            </a:solidFill>
            <a:miter lim="800000"/>
            <a:headEnd/>
            <a:tailEnd/>
          </a:ln>
        </p:spPr>
        <p:txBody>
          <a:bodyPr wrap="none" lIns="86493" tIns="43247" rIns="86493" bIns="43247" anchor="ctr"/>
          <a:lstStyle/>
          <a:p>
            <a:pPr algn="ctr" defTabSz="914485"/>
            <a:endParaRPr lang="en-US"/>
          </a:p>
        </p:txBody>
      </p:sp>
      <p:pic>
        <p:nvPicPr>
          <p:cNvPr id="10247" name="Picture 5" descr="030712_springer_windpower_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381" y="3897146"/>
            <a:ext cx="2292048" cy="144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p:cNvSpPr txBox="1">
            <a:spLocks noChangeArrowheads="1"/>
          </p:cNvSpPr>
          <p:nvPr/>
        </p:nvSpPr>
        <p:spPr bwMode="auto">
          <a:xfrm>
            <a:off x="653143" y="1357313"/>
            <a:ext cx="3846286" cy="234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marL="241300" indent="-241300" defTabSz="966788" eaLnBrk="0" hangingPunct="0">
              <a:defRPr sz="1900" baseline="-25000">
                <a:solidFill>
                  <a:schemeClr val="tx1"/>
                </a:solidFill>
                <a:latin typeface="Arial" charset="0"/>
                <a:ea typeface="ＭＳ Ｐゴシック" charset="0"/>
              </a:defRPr>
            </a:lvl1pPr>
            <a:lvl2pPr marL="663575" indent="-239713" defTabSz="966788" eaLnBrk="0" hangingPunct="0">
              <a:defRPr sz="1900" baseline="-25000">
                <a:solidFill>
                  <a:schemeClr val="tx1"/>
                </a:solidFill>
                <a:latin typeface="Arial" charset="0"/>
                <a:ea typeface="ＭＳ Ｐゴシック" charset="0"/>
              </a:defRPr>
            </a:lvl2pPr>
            <a:lvl3pPr marL="1143000" indent="-228600" defTabSz="966788" eaLnBrk="0" hangingPunct="0">
              <a:defRPr sz="1900" baseline="-25000">
                <a:solidFill>
                  <a:schemeClr val="tx1"/>
                </a:solidFill>
                <a:latin typeface="Arial" charset="0"/>
                <a:ea typeface="ＭＳ Ｐゴシック" charset="0"/>
              </a:defRPr>
            </a:lvl3pPr>
            <a:lvl4pPr marL="1600200" indent="-228600" defTabSz="966788" eaLnBrk="0" hangingPunct="0">
              <a:defRPr sz="1900" baseline="-25000">
                <a:solidFill>
                  <a:schemeClr val="tx1"/>
                </a:solidFill>
                <a:latin typeface="Arial" charset="0"/>
                <a:ea typeface="ＭＳ Ｐゴシック" charset="0"/>
              </a:defRPr>
            </a:lvl4pPr>
            <a:lvl5pPr marL="2057400" indent="-228600" defTabSz="966788" eaLnBrk="0" hangingPunct="0">
              <a:defRPr sz="1900" baseline="-250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9pPr>
          </a:lstStyle>
          <a:p>
            <a:pPr>
              <a:buClr>
                <a:srgbClr val="00467F"/>
              </a:buClr>
              <a:buFont typeface="Wingdings" charset="0"/>
              <a:buNone/>
            </a:pPr>
            <a:r>
              <a:rPr lang="en-US" sz="1600" baseline="0" dirty="0">
                <a:solidFill>
                  <a:schemeClr val="accent2"/>
                </a:solidFill>
                <a:latin typeface="+mj-lt"/>
                <a:ea typeface="MS Mincho" charset="0"/>
                <a:cs typeface="Times New Roman" charset="0"/>
              </a:rPr>
              <a:t>	</a:t>
            </a:r>
          </a:p>
          <a:p>
            <a:pPr marL="423862" lvl="1" indent="0">
              <a:spcBef>
                <a:spcPct val="25000"/>
              </a:spcBef>
              <a:buClr>
                <a:srgbClr val="00467F"/>
              </a:buClr>
            </a:pPr>
            <a:r>
              <a:rPr lang="en-US" sz="1600" baseline="0" dirty="0" smtClean="0">
                <a:solidFill>
                  <a:schemeClr val="accent2"/>
                </a:solidFill>
                <a:latin typeface="+mj-lt"/>
                <a:ea typeface="MS Mincho" charset="0"/>
                <a:cs typeface="Times New Roman" charset="0"/>
              </a:rPr>
              <a:t>Rapid Growth in Wind Generation in BPA’s Balancing Authority</a:t>
            </a:r>
          </a:p>
          <a:p>
            <a:pPr lvl="1">
              <a:spcBef>
                <a:spcPct val="25000"/>
              </a:spcBef>
              <a:buClr>
                <a:srgbClr val="00467F"/>
              </a:buClr>
              <a:buFontTx/>
              <a:buChar char="•"/>
            </a:pPr>
            <a:r>
              <a:rPr lang="en-US" sz="1400" baseline="0" dirty="0" smtClean="0">
                <a:solidFill>
                  <a:schemeClr val="accent2"/>
                </a:solidFill>
                <a:latin typeface="+mj-lt"/>
                <a:ea typeface="MS Mincho" charset="0"/>
                <a:cs typeface="Times New Roman" charset="0"/>
              </a:rPr>
              <a:t>Installed </a:t>
            </a:r>
            <a:r>
              <a:rPr lang="en-US" sz="1400" baseline="0" dirty="0">
                <a:solidFill>
                  <a:schemeClr val="accent2"/>
                </a:solidFill>
                <a:latin typeface="+mj-lt"/>
                <a:ea typeface="MS Mincho" charset="0"/>
                <a:cs typeface="Times New Roman" charset="0"/>
              </a:rPr>
              <a:t>wind capacity is approaching 50 percent of </a:t>
            </a:r>
            <a:r>
              <a:rPr lang="en-US" sz="1400" baseline="0" dirty="0" smtClean="0">
                <a:solidFill>
                  <a:schemeClr val="accent2"/>
                </a:solidFill>
                <a:latin typeface="+mj-lt"/>
                <a:ea typeface="MS Mincho" charset="0"/>
                <a:cs typeface="Times New Roman" charset="0"/>
              </a:rPr>
              <a:t>BPA’s total load</a:t>
            </a:r>
            <a:endParaRPr lang="en-US" sz="1400" baseline="0" dirty="0">
              <a:solidFill>
                <a:schemeClr val="accent2"/>
              </a:solidFill>
              <a:latin typeface="+mj-lt"/>
              <a:ea typeface="MS Mincho" charset="0"/>
              <a:cs typeface="Times New Roman" charset="0"/>
            </a:endParaRPr>
          </a:p>
          <a:p>
            <a:pPr lvl="1">
              <a:spcBef>
                <a:spcPct val="25000"/>
              </a:spcBef>
              <a:buClr>
                <a:srgbClr val="00467F"/>
              </a:buClr>
              <a:buFontTx/>
              <a:buChar char="•"/>
            </a:pPr>
            <a:r>
              <a:rPr lang="en-US" sz="1400" baseline="0" dirty="0">
                <a:solidFill>
                  <a:schemeClr val="accent2"/>
                </a:solidFill>
                <a:latin typeface="+mj-lt"/>
                <a:ea typeface="MS Mincho" charset="0"/>
                <a:cs typeface="Times New Roman" charset="0"/>
              </a:rPr>
              <a:t>Not much geographic diversity; </a:t>
            </a:r>
            <a:r>
              <a:rPr lang="en-US" sz="1400" baseline="0" dirty="0" smtClean="0">
                <a:solidFill>
                  <a:schemeClr val="accent2"/>
                </a:solidFill>
                <a:latin typeface="+mj-lt"/>
                <a:ea typeface="MS Mincho" charset="0"/>
                <a:cs typeface="Times New Roman" charset="0"/>
              </a:rPr>
              <a:t>most wind  </a:t>
            </a:r>
            <a:r>
              <a:rPr lang="en-US" sz="1400" baseline="0" dirty="0">
                <a:solidFill>
                  <a:schemeClr val="accent2"/>
                </a:solidFill>
                <a:latin typeface="+mj-lt"/>
                <a:ea typeface="MS Mincho" charset="0"/>
                <a:cs typeface="Times New Roman" charset="0"/>
              </a:rPr>
              <a:t>in </a:t>
            </a:r>
            <a:r>
              <a:rPr lang="en-US" sz="1400" baseline="0" dirty="0" smtClean="0">
                <a:solidFill>
                  <a:schemeClr val="accent2"/>
                </a:solidFill>
                <a:latin typeface="+mj-lt"/>
                <a:ea typeface="MS Mincho" charset="0"/>
                <a:cs typeface="Times New Roman" charset="0"/>
              </a:rPr>
              <a:t>BPA’s </a:t>
            </a:r>
            <a:r>
              <a:rPr lang="en-US" sz="1400" baseline="0" dirty="0">
                <a:solidFill>
                  <a:schemeClr val="accent2"/>
                </a:solidFill>
                <a:latin typeface="+mj-lt"/>
                <a:ea typeface="MS Mincho" charset="0"/>
                <a:cs typeface="Times New Roman" charset="0"/>
              </a:rPr>
              <a:t>balancing authority</a:t>
            </a:r>
          </a:p>
          <a:p>
            <a:pPr lvl="1">
              <a:spcBef>
                <a:spcPct val="25000"/>
              </a:spcBef>
              <a:buClr>
                <a:srgbClr val="00467F"/>
              </a:buClr>
              <a:buFontTx/>
              <a:buChar char="•"/>
            </a:pPr>
            <a:r>
              <a:rPr lang="en-US" sz="1400" baseline="0" dirty="0">
                <a:solidFill>
                  <a:schemeClr val="accent2"/>
                </a:solidFill>
                <a:latin typeface="+mj-lt"/>
                <a:ea typeface="MS Mincho" charset="0"/>
                <a:cs typeface="Times New Roman" charset="0"/>
              </a:rPr>
              <a:t>Nearing limits of hydro system to provide balancing reserves</a:t>
            </a:r>
          </a:p>
        </p:txBody>
      </p:sp>
      <p:sp>
        <p:nvSpPr>
          <p:cNvPr id="2" name="TextBox 1"/>
          <p:cNvSpPr txBox="1"/>
          <p:nvPr/>
        </p:nvSpPr>
        <p:spPr>
          <a:xfrm>
            <a:off x="7284742" y="6562551"/>
            <a:ext cx="1665620" cy="276999"/>
          </a:xfrm>
          <a:prstGeom prst="rect">
            <a:avLst/>
          </a:prstGeom>
          <a:noFill/>
        </p:spPr>
        <p:txBody>
          <a:bodyPr wrap="square" rtlCol="0">
            <a:spAutoFit/>
          </a:bodyPr>
          <a:lstStyle/>
          <a:p>
            <a:r>
              <a:rPr lang="en-US" sz="1200" i="1" dirty="0" smtClean="0"/>
              <a:t>Slide courtesy of BPA</a:t>
            </a:r>
            <a:endParaRPr lang="en-US" sz="1200" i="1" dirty="0"/>
          </a:p>
        </p:txBody>
      </p:sp>
    </p:spTree>
    <p:extLst>
      <p:ext uri="{BB962C8B-B14F-4D97-AF65-F5344CB8AC3E}">
        <p14:creationId xmlns:p14="http://schemas.microsoft.com/office/powerpoint/2010/main" val="3332545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27140"/>
            <a:ext cx="7751763" cy="604837"/>
          </a:xfrm>
        </p:spPr>
        <p:txBody>
          <a:bodyPr>
            <a:noAutofit/>
          </a:bodyPr>
          <a:lstStyle/>
          <a:p>
            <a:r>
              <a:rPr lang="en-US" sz="3600" dirty="0">
                <a:ln w="13500">
                  <a:solidFill>
                    <a:schemeClr val="accent1">
                      <a:shade val="2500"/>
                      <a:alpha val="6500"/>
                    </a:schemeClr>
                  </a:solidFill>
                  <a:prstDash val="solid"/>
                </a:ln>
                <a:solidFill>
                  <a:schemeClr val="bg1"/>
                </a:solidFill>
                <a:effectLst>
                  <a:outerShdw blurRad="38100" dist="38100" dir="2700000" algn="tl">
                    <a:srgbClr val="000000">
                      <a:alpha val="43137"/>
                    </a:srgbClr>
                  </a:outerShdw>
                </a:effectLst>
              </a:rPr>
              <a:t>Wind Presents Two Major Challenges</a:t>
            </a:r>
          </a:p>
        </p:txBody>
      </p:sp>
      <p:sp>
        <p:nvSpPr>
          <p:cNvPr id="45059" name="Content Placeholder 2"/>
          <p:cNvSpPr>
            <a:spLocks noGrp="1"/>
          </p:cNvSpPr>
          <p:nvPr>
            <p:ph idx="1"/>
          </p:nvPr>
        </p:nvSpPr>
        <p:spPr>
          <a:xfrm>
            <a:off x="457200" y="941388"/>
            <a:ext cx="8229600" cy="5108575"/>
          </a:xfrm>
        </p:spPr>
        <p:txBody>
          <a:bodyPr/>
          <a:lstStyle/>
          <a:p>
            <a:pPr>
              <a:buFontTx/>
              <a:buNone/>
            </a:pPr>
            <a:r>
              <a:rPr lang="en-US" dirty="0"/>
              <a:t>1. </a:t>
            </a:r>
            <a:r>
              <a:rPr lang="en-US" dirty="0">
                <a:solidFill>
                  <a:schemeClr val="bg1"/>
                </a:solidFill>
              </a:rPr>
              <a:t>Wind </a:t>
            </a:r>
            <a:r>
              <a:rPr lang="en-US" dirty="0" smtClean="0">
                <a:solidFill>
                  <a:schemeClr val="bg1"/>
                </a:solidFill>
              </a:rPr>
              <a:t>output </a:t>
            </a:r>
            <a:r>
              <a:rPr lang="en-US" dirty="0">
                <a:solidFill>
                  <a:schemeClr val="bg1"/>
                </a:solidFill>
              </a:rPr>
              <a:t>is </a:t>
            </a:r>
            <a:r>
              <a:rPr lang="en-US" dirty="0" smtClean="0">
                <a:solidFill>
                  <a:schemeClr val="bg1"/>
                </a:solidFill>
              </a:rPr>
              <a:t>a variable</a:t>
            </a:r>
            <a:endParaRPr lang="en-US" dirty="0">
              <a:solidFill>
                <a:schemeClr val="bg1"/>
              </a:solidFill>
            </a:endParaRPr>
          </a:p>
          <a:p>
            <a:endParaRPr lang="en-US" dirty="0"/>
          </a:p>
        </p:txBody>
      </p:sp>
      <p:pic>
        <p:nvPicPr>
          <p:cNvPr id="45060" name="Picture 2"/>
          <p:cNvPicPr>
            <a:picLocks noChangeAspect="1" noChangeArrowheads="1"/>
          </p:cNvPicPr>
          <p:nvPr/>
        </p:nvPicPr>
        <p:blipFill>
          <a:blip r:embed="rId2"/>
          <a:srcRect/>
          <a:stretch>
            <a:fillRect/>
          </a:stretch>
        </p:blipFill>
        <p:spPr bwMode="auto">
          <a:xfrm>
            <a:off x="457200" y="1768594"/>
            <a:ext cx="7329488" cy="4807068"/>
          </a:xfrm>
          <a:prstGeom prst="rect">
            <a:avLst/>
          </a:prstGeom>
          <a:noFill/>
          <a:ln w="9525">
            <a:noFill/>
            <a:miter lim="800000"/>
            <a:headEnd/>
            <a:tailEnd/>
          </a:ln>
        </p:spPr>
      </p:pic>
    </p:spTree>
    <p:extLst>
      <p:ext uri="{BB962C8B-B14F-4D97-AF65-F5344CB8AC3E}">
        <p14:creationId xmlns:p14="http://schemas.microsoft.com/office/powerpoint/2010/main" val="138356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457200" y="893704"/>
            <a:ext cx="8229600" cy="5156259"/>
          </a:xfrm>
        </p:spPr>
        <p:txBody>
          <a:bodyPr/>
          <a:lstStyle/>
          <a:p>
            <a:pPr>
              <a:buFontTx/>
              <a:buNone/>
            </a:pPr>
            <a:r>
              <a:rPr lang="en-US" dirty="0"/>
              <a:t>2. </a:t>
            </a:r>
            <a:r>
              <a:rPr lang="en-US" dirty="0">
                <a:solidFill>
                  <a:schemeClr val="bg1"/>
                </a:solidFill>
              </a:rPr>
              <a:t>Wind </a:t>
            </a:r>
            <a:r>
              <a:rPr lang="en-US" dirty="0" smtClean="0">
                <a:solidFill>
                  <a:schemeClr val="bg1"/>
                </a:solidFill>
              </a:rPr>
              <a:t>is </a:t>
            </a:r>
            <a:r>
              <a:rPr lang="en-US" dirty="0">
                <a:solidFill>
                  <a:schemeClr val="bg1"/>
                </a:solidFill>
              </a:rPr>
              <a:t>n</a:t>
            </a:r>
            <a:r>
              <a:rPr lang="en-US" dirty="0" smtClean="0">
                <a:solidFill>
                  <a:schemeClr val="bg1"/>
                </a:solidFill>
              </a:rPr>
              <a:t>ot entirely predictable</a:t>
            </a:r>
            <a:endParaRPr lang="en-US" dirty="0">
              <a:solidFill>
                <a:schemeClr val="bg1"/>
              </a:solidFill>
            </a:endParaRPr>
          </a:p>
          <a:p>
            <a:endParaRPr lang="en-US" dirty="0"/>
          </a:p>
        </p:txBody>
      </p:sp>
      <p:sp>
        <p:nvSpPr>
          <p:cNvPr id="45059" name="Slide Number Placeholder 3"/>
          <p:cNvSpPr>
            <a:spLocks noGrp="1"/>
          </p:cNvSpPr>
          <p:nvPr>
            <p:ph type="sldNum" sz="quarter" idx="12"/>
          </p:nvPr>
        </p:nvSpPr>
        <p:spPr bwMode="auto">
          <a:xfrm>
            <a:off x="6553200" y="6245225"/>
            <a:ext cx="2133600" cy="476250"/>
          </a:xfrm>
          <a:ln>
            <a:miter lim="800000"/>
            <a:headEnd/>
            <a:tailEnd/>
          </a:ln>
        </p:spPr>
        <p:txBody>
          <a:bodyPr/>
          <a:lstStyle/>
          <a:p>
            <a:pPr algn="l">
              <a:defRPr/>
            </a:pPr>
            <a:fld id="{EC243218-0EBB-F24D-81D5-4AB1588833DA}" type="slidenum">
              <a:rPr lang="en-US" sz="1200"/>
              <a:pPr algn="l">
                <a:defRPr/>
              </a:pPr>
              <a:t>12</a:t>
            </a:fld>
            <a:endParaRPr lang="en-US" sz="1200"/>
          </a:p>
        </p:txBody>
      </p:sp>
      <p:pic>
        <p:nvPicPr>
          <p:cNvPr id="46084" name="Picture 2"/>
          <p:cNvPicPr>
            <a:picLocks noChangeAspect="1" noChangeArrowheads="1"/>
          </p:cNvPicPr>
          <p:nvPr/>
        </p:nvPicPr>
        <p:blipFill>
          <a:blip r:embed="rId2"/>
          <a:srcRect/>
          <a:stretch>
            <a:fillRect/>
          </a:stretch>
        </p:blipFill>
        <p:spPr bwMode="auto">
          <a:xfrm>
            <a:off x="457200" y="1566863"/>
            <a:ext cx="8229600" cy="4995862"/>
          </a:xfrm>
          <a:prstGeom prst="rect">
            <a:avLst/>
          </a:prstGeom>
          <a:noFill/>
          <a:ln w="9525">
            <a:noFill/>
            <a:miter lim="800000"/>
            <a:headEnd/>
            <a:tailEnd/>
          </a:ln>
        </p:spPr>
      </p:pic>
      <p:sp>
        <p:nvSpPr>
          <p:cNvPr id="45062" name="Footer Placeholder 4"/>
          <p:cNvSpPr>
            <a:spLocks noGrp="1"/>
          </p:cNvSpPr>
          <p:nvPr>
            <p:ph type="ftr" sz="quarter" idx="11"/>
          </p:nvPr>
        </p:nvSpPr>
        <p:spPr bwMode="auto">
          <a:xfrm>
            <a:off x="5629275" y="6275388"/>
            <a:ext cx="2133600" cy="365125"/>
          </a:xfrm>
          <a:ln>
            <a:miter lim="800000"/>
            <a:headEnd/>
            <a:tailEnd/>
          </a:ln>
        </p:spPr>
        <p:txBody>
          <a:bodyPr/>
          <a:lstStyle/>
          <a:p>
            <a:pPr algn="r">
              <a:defRPr/>
            </a:pPr>
            <a:r>
              <a:rPr lang="en-US"/>
              <a:t>© 2011 PGE</a:t>
            </a:r>
          </a:p>
        </p:txBody>
      </p:sp>
    </p:spTree>
    <p:extLst>
      <p:ext uri="{BB962C8B-B14F-4D97-AF65-F5344CB8AC3E}">
        <p14:creationId xmlns:p14="http://schemas.microsoft.com/office/powerpoint/2010/main" val="3921451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49275" y="235966"/>
            <a:ext cx="8042275" cy="755650"/>
          </a:xfrm>
        </p:spPr>
        <p:txBody>
          <a:bodyPr>
            <a:normAutofit/>
          </a:bodyPr>
          <a:lstStyle/>
          <a:p>
            <a:r>
              <a:rPr lang="en-US" sz="3000" dirty="0" smtClean="0">
                <a:ln w="18415" cmpd="sng">
                  <a:solidFill>
                    <a:srgbClr val="FFFFFF"/>
                  </a:solidFill>
                  <a:prstDash val="solid"/>
                </a:ln>
                <a:effectLst>
                  <a:outerShdw blurRad="63500" dir="3600000" algn="tl" rotWithShape="0">
                    <a:srgbClr val="000000">
                      <a:alpha val="70000"/>
                    </a:srgbClr>
                  </a:outerShdw>
                </a:effectLst>
              </a:rPr>
              <a:t>Our Region’s </a:t>
            </a:r>
            <a:r>
              <a:rPr lang="en-US" sz="3000" dirty="0">
                <a:ln w="18415" cmpd="sng">
                  <a:solidFill>
                    <a:srgbClr val="FFFFFF"/>
                  </a:solidFill>
                  <a:prstDash val="solid"/>
                </a:ln>
                <a:effectLst>
                  <a:outerShdw blurRad="63500" dir="3600000" algn="tl" rotWithShape="0">
                    <a:srgbClr val="000000">
                      <a:alpha val="70000"/>
                    </a:srgbClr>
                  </a:outerShdw>
                </a:effectLst>
              </a:rPr>
              <a:t>Hydro System is “Oversubscribed”</a:t>
            </a:r>
          </a:p>
        </p:txBody>
      </p:sp>
      <p:pic>
        <p:nvPicPr>
          <p:cNvPr id="47107" name="Content Placeholder 5" descr="Hall PP for SG and Wind.pdf"/>
          <p:cNvPicPr>
            <a:picLocks noGrp="1" noChangeAspect="1"/>
          </p:cNvPicPr>
          <p:nvPr>
            <p:ph idx="1"/>
          </p:nvPr>
        </p:nvPicPr>
        <p:blipFill>
          <a:blip r:embed="rId2"/>
          <a:srcRect l="59248" t="24152" r="6007" b="19994"/>
          <a:stretch>
            <a:fillRect/>
          </a:stretch>
        </p:blipFill>
        <p:spPr>
          <a:xfrm>
            <a:off x="5583238" y="1457325"/>
            <a:ext cx="3255962" cy="4044950"/>
          </a:xfrm>
        </p:spPr>
      </p:pic>
      <p:sp>
        <p:nvSpPr>
          <p:cNvPr id="47109" name="TextBox 6"/>
          <p:cNvSpPr txBox="1">
            <a:spLocks noChangeArrowheads="1"/>
          </p:cNvSpPr>
          <p:nvPr/>
        </p:nvSpPr>
        <p:spPr bwMode="auto">
          <a:xfrm>
            <a:off x="169070" y="2085655"/>
            <a:ext cx="5489164" cy="4154984"/>
          </a:xfrm>
          <a:prstGeom prst="rect">
            <a:avLst/>
          </a:prstGeom>
          <a:noFill/>
          <a:ln w="9525">
            <a:noFill/>
            <a:miter lim="800000"/>
            <a:headEnd/>
            <a:tailEnd/>
          </a:ln>
        </p:spPr>
        <p:txBody>
          <a:bodyPr wrap="square">
            <a:prstTxWarp prst="textNoShape">
              <a:avLst/>
            </a:prstTxWarp>
            <a:spAutoFit/>
          </a:bodyPr>
          <a:lstStyle/>
          <a:p>
            <a:r>
              <a:rPr lang="en-US" sz="2200" dirty="0"/>
              <a:t>The </a:t>
            </a:r>
            <a:r>
              <a:rPr lang="en-US" sz="2200" dirty="0"/>
              <a:t>r</a:t>
            </a:r>
            <a:r>
              <a:rPr lang="en-US" sz="2200" dirty="0" smtClean="0"/>
              <a:t>egion’s hydro system </a:t>
            </a:r>
            <a:r>
              <a:rPr lang="en-US" sz="2200" dirty="0"/>
              <a:t>must meet multiple needs:</a:t>
            </a:r>
          </a:p>
          <a:p>
            <a:endParaRPr lang="en-US" sz="2000" dirty="0"/>
          </a:p>
          <a:p>
            <a:pPr>
              <a:buClr>
                <a:schemeClr val="tx2"/>
              </a:buClr>
              <a:buFont typeface="Arial" charset="0"/>
              <a:buChar char="•"/>
            </a:pPr>
            <a:r>
              <a:rPr lang="en-US" sz="2000" dirty="0"/>
              <a:t> </a:t>
            </a:r>
            <a:r>
              <a:rPr lang="en-US" sz="2000" dirty="0">
                <a:solidFill>
                  <a:schemeClr val="tx2"/>
                </a:solidFill>
              </a:rPr>
              <a:t>Power, irrigation, navigations, water supply, flood control, recovery of salmon populations</a:t>
            </a:r>
          </a:p>
          <a:p>
            <a:pPr>
              <a:buClr>
                <a:schemeClr val="tx2"/>
              </a:buClr>
              <a:buFont typeface="Arial" charset="0"/>
              <a:buChar char="•"/>
            </a:pPr>
            <a:endParaRPr lang="en-US" sz="2000" dirty="0">
              <a:solidFill>
                <a:schemeClr val="tx2"/>
              </a:solidFill>
            </a:endParaRPr>
          </a:p>
          <a:p>
            <a:pPr>
              <a:buClr>
                <a:schemeClr val="tx2"/>
              </a:buClr>
              <a:buFont typeface="Arial" charset="0"/>
              <a:buChar char="•"/>
            </a:pPr>
            <a:r>
              <a:rPr lang="en-US" sz="2000" dirty="0" smtClean="0">
                <a:solidFill>
                  <a:schemeClr val="tx2"/>
                </a:solidFill>
              </a:rPr>
              <a:t> A </a:t>
            </a:r>
            <a:r>
              <a:rPr lang="en-US" sz="2000" dirty="0">
                <a:solidFill>
                  <a:schemeClr val="tx2"/>
                </a:solidFill>
              </a:rPr>
              <a:t>relatively new need is to supply “</a:t>
            </a:r>
            <a:r>
              <a:rPr lang="en-US" sz="2000" u="sng" dirty="0">
                <a:solidFill>
                  <a:schemeClr val="tx2"/>
                </a:solidFill>
              </a:rPr>
              <a:t>Balancing Reserves</a:t>
            </a:r>
            <a:r>
              <a:rPr lang="en-US" sz="2000" dirty="0">
                <a:solidFill>
                  <a:schemeClr val="tx2"/>
                </a:solidFill>
              </a:rPr>
              <a:t>” to help integrate wind generation. It essentially serves as a large storage </a:t>
            </a:r>
            <a:r>
              <a:rPr lang="en-US" sz="2000" dirty="0" smtClean="0">
                <a:solidFill>
                  <a:schemeClr val="tx2"/>
                </a:solidFill>
              </a:rPr>
              <a:t>battery.</a:t>
            </a:r>
            <a:endParaRPr lang="en-US" sz="2000" dirty="0">
              <a:solidFill>
                <a:schemeClr val="tx2"/>
              </a:solidFill>
            </a:endParaRPr>
          </a:p>
          <a:p>
            <a:pPr>
              <a:buClr>
                <a:schemeClr val="tx2"/>
              </a:buClr>
              <a:buFont typeface="Arial" charset="0"/>
              <a:buChar char="•"/>
            </a:pPr>
            <a:endParaRPr lang="en-US" sz="2000" dirty="0">
              <a:solidFill>
                <a:schemeClr val="tx2"/>
              </a:solidFill>
            </a:endParaRPr>
          </a:p>
          <a:p>
            <a:pPr>
              <a:buClr>
                <a:schemeClr val="tx2"/>
              </a:buClr>
              <a:buFont typeface="Arial" charset="0"/>
              <a:buChar char="•"/>
            </a:pPr>
            <a:r>
              <a:rPr lang="en-US" sz="2000" dirty="0" smtClean="0">
                <a:solidFill>
                  <a:schemeClr val="tx2"/>
                </a:solidFill>
              </a:rPr>
              <a:t> O</a:t>
            </a:r>
            <a:r>
              <a:rPr lang="en-US" sz="2000" dirty="0" smtClean="0">
                <a:solidFill>
                  <a:schemeClr val="tx2"/>
                </a:solidFill>
              </a:rPr>
              <a:t>ur </a:t>
            </a:r>
            <a:r>
              <a:rPr lang="en-US" sz="2000" dirty="0">
                <a:solidFill>
                  <a:schemeClr val="tx2"/>
                </a:solidFill>
              </a:rPr>
              <a:t>h</a:t>
            </a:r>
            <a:r>
              <a:rPr lang="en-US" sz="2000" dirty="0" smtClean="0">
                <a:solidFill>
                  <a:schemeClr val="tx2"/>
                </a:solidFill>
              </a:rPr>
              <a:t>ydro </a:t>
            </a:r>
            <a:r>
              <a:rPr lang="en-US" sz="2000" dirty="0">
                <a:solidFill>
                  <a:schemeClr val="tx2"/>
                </a:solidFill>
              </a:rPr>
              <a:t>s</a:t>
            </a:r>
            <a:r>
              <a:rPr lang="en-US" sz="2000" dirty="0" smtClean="0">
                <a:solidFill>
                  <a:schemeClr val="tx2"/>
                </a:solidFill>
              </a:rPr>
              <a:t>ystem’s </a:t>
            </a:r>
            <a:r>
              <a:rPr lang="en-US" sz="2000" dirty="0">
                <a:solidFill>
                  <a:schemeClr val="tx2"/>
                </a:solidFill>
              </a:rPr>
              <a:t>ability to supply </a:t>
            </a:r>
            <a:r>
              <a:rPr lang="en-US" sz="2000" dirty="0">
                <a:solidFill>
                  <a:schemeClr val="tx2"/>
                </a:solidFill>
              </a:rPr>
              <a:t>B</a:t>
            </a:r>
            <a:r>
              <a:rPr lang="en-US" sz="2000" dirty="0" smtClean="0">
                <a:solidFill>
                  <a:schemeClr val="tx2"/>
                </a:solidFill>
              </a:rPr>
              <a:t>alancing </a:t>
            </a:r>
            <a:r>
              <a:rPr lang="en-US" sz="2000" dirty="0">
                <a:solidFill>
                  <a:schemeClr val="tx2"/>
                </a:solidFill>
              </a:rPr>
              <a:t>Reserves is limited to roughly 5,000 </a:t>
            </a:r>
            <a:r>
              <a:rPr lang="en-US" sz="2000" dirty="0" smtClean="0">
                <a:solidFill>
                  <a:schemeClr val="tx2"/>
                </a:solidFill>
              </a:rPr>
              <a:t>MWs </a:t>
            </a:r>
            <a:r>
              <a:rPr lang="en-US" sz="2000" dirty="0">
                <a:solidFill>
                  <a:schemeClr val="tx2"/>
                </a:solidFill>
              </a:rPr>
              <a:t>of </a:t>
            </a:r>
            <a:r>
              <a:rPr lang="en-US" sz="2000" dirty="0" smtClean="0">
                <a:solidFill>
                  <a:schemeClr val="tx2"/>
                </a:solidFill>
              </a:rPr>
              <a:t>wind.</a:t>
            </a:r>
            <a:endParaRPr lang="en-US" sz="2300" dirty="0"/>
          </a:p>
        </p:txBody>
      </p:sp>
    </p:spTree>
    <p:extLst>
      <p:ext uri="{BB962C8B-B14F-4D97-AF65-F5344CB8AC3E}">
        <p14:creationId xmlns:p14="http://schemas.microsoft.com/office/powerpoint/2010/main" val="502949203"/>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685800" y="234696"/>
            <a:ext cx="7772400" cy="496888"/>
          </a:xfrm>
        </p:spPr>
        <p:txBody>
          <a:bodyPr>
            <a:noAutofit/>
          </a:bodyPr>
          <a:lstStyle/>
          <a:p>
            <a:pPr eaLnBrk="1" hangingPunct="1"/>
            <a:r>
              <a:rPr lang="en-US" sz="3000" dirty="0" smtClean="0">
                <a:ln w="18415" cmpd="sng">
                  <a:solidFill>
                    <a:srgbClr val="FFFFFF"/>
                  </a:solidFill>
                  <a:prstDash val="solid"/>
                </a:ln>
                <a:effectLst>
                  <a:outerShdw blurRad="63500" dir="3600000" algn="tl" rotWithShape="0">
                    <a:srgbClr val="000000">
                      <a:alpha val="70000"/>
                    </a:srgbClr>
                  </a:outerShdw>
                </a:effectLst>
              </a:rPr>
              <a:t>Our </a:t>
            </a:r>
            <a:r>
              <a:rPr lang="en-US" sz="3000" dirty="0">
                <a:ln w="18415" cmpd="sng">
                  <a:solidFill>
                    <a:srgbClr val="FFFFFF"/>
                  </a:solidFill>
                  <a:prstDash val="solid"/>
                </a:ln>
                <a:effectLst>
                  <a:outerShdw blurRad="63500" dir="3600000" algn="tl" rotWithShape="0">
                    <a:srgbClr val="000000">
                      <a:alpha val="70000"/>
                    </a:srgbClr>
                  </a:outerShdw>
                </a:effectLst>
              </a:rPr>
              <a:t>Hydro System </a:t>
            </a:r>
            <a:r>
              <a:rPr lang="en-US" sz="3000" dirty="0" smtClean="0">
                <a:ln w="18415" cmpd="sng">
                  <a:solidFill>
                    <a:srgbClr val="FFFFFF"/>
                  </a:solidFill>
                  <a:prstDash val="solid"/>
                </a:ln>
                <a:effectLst>
                  <a:outerShdw blurRad="63500" dir="3600000" algn="tl" rotWithShape="0">
                    <a:srgbClr val="000000">
                      <a:alpha val="70000"/>
                    </a:srgbClr>
                  </a:outerShdw>
                </a:effectLst>
              </a:rPr>
              <a:t>is also </a:t>
            </a:r>
            <a:r>
              <a:rPr lang="en-US" sz="3000" dirty="0">
                <a:ln w="18415" cmpd="sng">
                  <a:solidFill>
                    <a:srgbClr val="FFFFFF"/>
                  </a:solidFill>
                  <a:prstDash val="solid"/>
                </a:ln>
                <a:effectLst>
                  <a:outerShdw blurRad="63500" dir="3600000" algn="tl" rotWithShape="0">
                    <a:srgbClr val="000000">
                      <a:alpha val="70000"/>
                    </a:srgbClr>
                  </a:outerShdw>
                </a:effectLst>
              </a:rPr>
              <a:t>Unpredictable</a:t>
            </a:r>
          </a:p>
        </p:txBody>
      </p:sp>
      <p:graphicFrame>
        <p:nvGraphicFramePr>
          <p:cNvPr id="48130" name="Object 3"/>
          <p:cNvGraphicFramePr>
            <a:graphicFrameLocks noGrp="1" noChangeAspect="1"/>
          </p:cNvGraphicFramePr>
          <p:nvPr>
            <p:ph type="chart" idx="1"/>
          </p:nvPr>
        </p:nvGraphicFramePr>
        <p:xfrm>
          <a:off x="381000" y="838200"/>
          <a:ext cx="8542338" cy="5029200"/>
        </p:xfrm>
        <a:graphic>
          <a:graphicData uri="http://schemas.openxmlformats.org/presentationml/2006/ole">
            <mc:AlternateContent xmlns:mc="http://schemas.openxmlformats.org/markup-compatibility/2006">
              <mc:Choice xmlns:v="urn:schemas-microsoft-com:vml" Requires="v">
                <p:oleObj spid="_x0000_s1053" name="Worksheet" r:id="rId4" imgW="8539790" imgH="5028784" progId="Excel.Sheet.8">
                  <p:embed/>
                </p:oleObj>
              </mc:Choice>
              <mc:Fallback>
                <p:oleObj name="Worksheet" r:id="rId4" imgW="8539790" imgH="5028784"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838200"/>
                        <a:ext cx="8542338"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2" name="TextBox 5"/>
          <p:cNvSpPr txBox="1">
            <a:spLocks noChangeArrowheads="1"/>
          </p:cNvSpPr>
          <p:nvPr/>
        </p:nvSpPr>
        <p:spPr bwMode="auto">
          <a:xfrm>
            <a:off x="1035050" y="5867400"/>
            <a:ext cx="7675563" cy="600164"/>
          </a:xfrm>
          <a:prstGeom prst="rect">
            <a:avLst/>
          </a:prstGeom>
          <a:noFill/>
          <a:ln w="9525">
            <a:noFill/>
            <a:miter lim="800000"/>
            <a:headEnd/>
            <a:tailEnd/>
          </a:ln>
        </p:spPr>
        <p:txBody>
          <a:bodyPr>
            <a:prstTxWarp prst="textNoShape">
              <a:avLst/>
            </a:prstTxWarp>
            <a:spAutoFit/>
          </a:bodyPr>
          <a:lstStyle/>
          <a:p>
            <a:pPr algn="ctr"/>
            <a:r>
              <a:rPr lang="en-US" sz="2100" dirty="0"/>
              <a:t>Historical Runoff at The </a:t>
            </a:r>
            <a:r>
              <a:rPr lang="en-US" sz="2100" dirty="0" err="1"/>
              <a:t>Dalles</a:t>
            </a:r>
            <a:r>
              <a:rPr lang="en-US" sz="2100" dirty="0"/>
              <a:t> Dam  </a:t>
            </a:r>
          </a:p>
          <a:p>
            <a:pPr algn="r"/>
            <a:r>
              <a:rPr lang="en-US" sz="1200" i="1" dirty="0"/>
              <a:t>Source: Northwest Power and Conservation Council</a:t>
            </a:r>
          </a:p>
        </p:txBody>
      </p:sp>
    </p:spTree>
    <p:extLst>
      <p:ext uri="{BB962C8B-B14F-4D97-AF65-F5344CB8AC3E}">
        <p14:creationId xmlns:p14="http://schemas.microsoft.com/office/powerpoint/2010/main" val="345310242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755431" y="1472744"/>
            <a:ext cx="7487579" cy="3535307"/>
          </a:xfrm>
          <a:prstGeom prst="rect">
            <a:avLst/>
          </a:prstGeom>
        </p:spPr>
      </p:pic>
      <p:sp>
        <p:nvSpPr>
          <p:cNvPr id="8" name="TextBox 7"/>
          <p:cNvSpPr txBox="1"/>
          <p:nvPr/>
        </p:nvSpPr>
        <p:spPr>
          <a:xfrm flipH="1">
            <a:off x="413924" y="261611"/>
            <a:ext cx="8391407" cy="553998"/>
          </a:xfrm>
          <a:prstGeom prst="rect">
            <a:avLst/>
          </a:prstGeom>
          <a:noFill/>
        </p:spPr>
        <p:txBody>
          <a:bodyPr wrap="square" rtlCol="0">
            <a:spAutoFit/>
          </a:bodyPr>
          <a:lstStyle/>
          <a:p>
            <a:pPr algn="ct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rPr>
              <a:t>Examples of Grid </a:t>
            </a:r>
            <a:r>
              <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Flexibility Needs </a:t>
            </a:r>
            <a:r>
              <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&amp; Services </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a:off x="4818317" y="6407944"/>
            <a:ext cx="3639883" cy="369332"/>
          </a:xfrm>
          <a:prstGeom prst="rect">
            <a:avLst/>
          </a:prstGeom>
          <a:noFill/>
        </p:spPr>
        <p:txBody>
          <a:bodyPr wrap="square" rtlCol="0">
            <a:spAutoFit/>
          </a:bodyPr>
          <a:lstStyle/>
          <a:p>
            <a:r>
              <a:rPr lang="en-US" dirty="0">
                <a:solidFill>
                  <a:prstClr val="white"/>
                </a:solidFill>
              </a:rPr>
              <a:t>Source: Navigant, July. 2012</a:t>
            </a:r>
          </a:p>
        </p:txBody>
      </p:sp>
    </p:spTree>
    <p:extLst>
      <p:ext uri="{BB962C8B-B14F-4D97-AF65-F5344CB8AC3E}">
        <p14:creationId xmlns:p14="http://schemas.microsoft.com/office/powerpoint/2010/main" val="211882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611607"/>
            <a:ext cx="7772400" cy="3161462"/>
          </a:xfrm>
        </p:spPr>
        <p:txBody>
          <a:bodyPr/>
          <a:lstStyle/>
          <a:p>
            <a:endParaRPr lang="en-US" dirty="0"/>
          </a:p>
        </p:txBody>
      </p:sp>
      <p:sp>
        <p:nvSpPr>
          <p:cNvPr id="4" name="Slide Number Placeholder 3"/>
          <p:cNvSpPr>
            <a:spLocks noGrp="1"/>
          </p:cNvSpPr>
          <p:nvPr>
            <p:ph type="sldNum" sz="quarter" idx="12"/>
          </p:nvPr>
        </p:nvSpPr>
        <p:spPr/>
        <p:txBody>
          <a:bodyPr/>
          <a:lstStyle/>
          <a:p>
            <a:pPr>
              <a:defRPr/>
            </a:pPr>
            <a:fld id="{7D02C206-823B-40F2-8B8C-55C5FD1D03D1}" type="slidenum">
              <a:rPr lang="en-US" smtClean="0"/>
              <a:pPr>
                <a:defRPr/>
              </a:pPr>
              <a:t>16</a:t>
            </a:fld>
            <a:endParaRPr lang="en-US"/>
          </a:p>
        </p:txBody>
      </p:sp>
      <p:pic>
        <p:nvPicPr>
          <p:cNvPr id="6" name="Picture 5" descr="640px-BonnevilleDam.jpg"/>
          <p:cNvPicPr>
            <a:picLocks noChangeAspect="1"/>
          </p:cNvPicPr>
          <p:nvPr/>
        </p:nvPicPr>
        <p:blipFill>
          <a:blip r:embed="rId2"/>
          <a:stretch>
            <a:fillRect/>
          </a:stretch>
        </p:blipFill>
        <p:spPr>
          <a:xfrm>
            <a:off x="685800" y="3611606"/>
            <a:ext cx="7772400" cy="3161462"/>
          </a:xfrm>
          <a:prstGeom prst="rect">
            <a:avLst/>
          </a:prstGeom>
        </p:spPr>
      </p:pic>
      <p:sp>
        <p:nvSpPr>
          <p:cNvPr id="8" name="Rectangle 7"/>
          <p:cNvSpPr/>
          <p:nvPr/>
        </p:nvSpPr>
        <p:spPr>
          <a:xfrm>
            <a:off x="301625" y="349251"/>
            <a:ext cx="8556625" cy="3416320"/>
          </a:xfrm>
          <a:prstGeom prst="rect">
            <a:avLst/>
          </a:prstGeom>
        </p:spPr>
        <p:txBody>
          <a:bodyPr wrap="square">
            <a:spAutoFit/>
          </a:bodyPr>
          <a:lstStyle/>
          <a:p>
            <a:pPr marL="342900" indent="-342900">
              <a:buFont typeface="Wingdings" charset="2"/>
              <a:buChar char="ü"/>
            </a:pPr>
            <a:r>
              <a:rPr lang="en-US" sz="2400" dirty="0">
                <a:solidFill>
                  <a:schemeClr val="bg1"/>
                </a:solidFill>
              </a:rPr>
              <a:t> Grid operators use “ancillary service” products to help maintain the stability of the grid in the face of dips and surges in the balance of electricity demand and supply.</a:t>
            </a:r>
          </a:p>
          <a:p>
            <a:pPr marL="342900" indent="-342900">
              <a:buFont typeface="Wingdings" charset="2"/>
              <a:buChar char="ü"/>
            </a:pPr>
            <a:endParaRPr lang="en-US" sz="2400" dirty="0">
              <a:solidFill>
                <a:schemeClr val="bg1"/>
              </a:solidFill>
            </a:endParaRPr>
          </a:p>
          <a:p>
            <a:pPr marL="342900" indent="-342900">
              <a:buFont typeface="Wingdings" charset="2"/>
              <a:buChar char="ü"/>
            </a:pPr>
            <a:r>
              <a:rPr lang="en-US" sz="2400" dirty="0">
                <a:solidFill>
                  <a:schemeClr val="bg1"/>
                </a:solidFill>
              </a:rPr>
              <a:t>The traditional approaches: use the hydro system and/or natural gas-fired combustion turbine plants to ramp up or ramp down to match changes in energy demand. </a:t>
            </a:r>
            <a:r>
              <a:rPr lang="en-US" sz="2400" dirty="0" smtClean="0">
                <a:solidFill>
                  <a:schemeClr val="bg1"/>
                </a:solidFill>
              </a:rPr>
              <a:t>These </a:t>
            </a:r>
            <a:r>
              <a:rPr lang="en-US" sz="2400" dirty="0">
                <a:solidFill>
                  <a:schemeClr val="bg1"/>
                </a:solidFill>
              </a:rPr>
              <a:t>present other significant </a:t>
            </a:r>
            <a:r>
              <a:rPr lang="en-US" sz="2400" dirty="0" smtClean="0">
                <a:solidFill>
                  <a:schemeClr val="bg1"/>
                </a:solidFill>
              </a:rPr>
              <a:t>problems</a:t>
            </a:r>
            <a:r>
              <a:rPr lang="en-US" sz="2400" dirty="0">
                <a:solidFill>
                  <a:schemeClr val="bg1"/>
                </a:solidFill>
              </a:rPr>
              <a:t>. </a:t>
            </a:r>
          </a:p>
          <a:p>
            <a:endParaRPr lang="en-US" sz="2400" dirty="0">
              <a:solidFill>
                <a:srgbClr val="7D3C4A"/>
              </a:solidFill>
            </a:endParaRPr>
          </a:p>
        </p:txBody>
      </p:sp>
    </p:spTree>
    <p:extLst>
      <p:ext uri="{BB962C8B-B14F-4D97-AF65-F5344CB8AC3E}">
        <p14:creationId xmlns:p14="http://schemas.microsoft.com/office/powerpoint/2010/main" val="28107885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83782"/>
            <a:ext cx="8229600" cy="741362"/>
          </a:xfrm>
        </p:spPr>
        <p:txBody>
          <a:bodyPr>
            <a:noAutofit/>
          </a:bodyPr>
          <a:lstStyle/>
          <a:p>
            <a:pPr algn="ctr"/>
            <a:r>
              <a:rPr lang="en-US" sz="3000" dirty="0">
                <a:ln w="18415" cmpd="sng">
                  <a:solidFill>
                    <a:srgbClr val="FFFFFF"/>
                  </a:solidFill>
                  <a:prstDash val="solid"/>
                </a:ln>
                <a:effectLst>
                  <a:outerShdw blurRad="63500" dir="3600000" algn="tl" rotWithShape="0">
                    <a:srgbClr val="000000">
                      <a:alpha val="70000"/>
                    </a:srgbClr>
                  </a:outerShdw>
                </a:effectLst>
              </a:rPr>
              <a:t>Federal </a:t>
            </a:r>
            <a:r>
              <a:rPr lang="en-US" sz="3000" dirty="0" smtClean="0">
                <a:ln w="18415" cmpd="sng">
                  <a:solidFill>
                    <a:srgbClr val="FFFFFF"/>
                  </a:solidFill>
                  <a:prstDash val="solid"/>
                </a:ln>
                <a:effectLst>
                  <a:outerShdw blurRad="63500" dir="3600000" algn="tl" rotWithShape="0">
                    <a:srgbClr val="000000">
                      <a:alpha val="70000"/>
                    </a:srgbClr>
                  </a:outerShdw>
                </a:effectLst>
              </a:rPr>
              <a:t>Columbia Basin Hydro </a:t>
            </a:r>
            <a:r>
              <a:rPr lang="en-US" sz="3000" dirty="0" smtClean="0">
                <a:ln w="18415" cmpd="sng">
                  <a:solidFill>
                    <a:srgbClr val="FFFFFF"/>
                  </a:solidFill>
                  <a:prstDash val="solid"/>
                </a:ln>
                <a:effectLst>
                  <a:outerShdw blurRad="63500" dir="3600000" algn="tl" rotWithShape="0">
                    <a:srgbClr val="000000">
                      <a:alpha val="70000"/>
                    </a:srgbClr>
                  </a:outerShdw>
                </a:effectLst>
              </a:rPr>
              <a:t>Resources</a:t>
            </a:r>
            <a:br>
              <a:rPr lang="en-US" sz="3000" dirty="0" smtClean="0">
                <a:ln w="18415" cmpd="sng">
                  <a:solidFill>
                    <a:srgbClr val="FFFFFF"/>
                  </a:solidFill>
                  <a:prstDash val="solid"/>
                </a:ln>
                <a:effectLst>
                  <a:outerShdw blurRad="63500" dir="3600000" algn="tl" rotWithShape="0">
                    <a:srgbClr val="000000">
                      <a:alpha val="70000"/>
                    </a:srgbClr>
                  </a:outerShdw>
                </a:effectLst>
              </a:rPr>
            </a:br>
            <a:r>
              <a:rPr lang="en-US" sz="3000" dirty="0" smtClean="0">
                <a:ln w="18415" cmpd="sng">
                  <a:solidFill>
                    <a:srgbClr val="FFFFFF"/>
                  </a:solidFill>
                  <a:prstDash val="solid"/>
                </a:ln>
                <a:effectLst>
                  <a:outerShdw blurRad="63500" dir="3600000" algn="tl" rotWithShape="0">
                    <a:srgbClr val="000000">
                      <a:alpha val="70000"/>
                    </a:srgbClr>
                  </a:outerShdw>
                </a:effectLst>
              </a:rPr>
              <a:t>Provide </a:t>
            </a:r>
            <a:r>
              <a:rPr lang="en-US" sz="3000" dirty="0">
                <a:ln w="18415" cmpd="sng">
                  <a:solidFill>
                    <a:srgbClr val="FFFFFF"/>
                  </a:solidFill>
                  <a:prstDash val="solid"/>
                </a:ln>
                <a:effectLst>
                  <a:outerShdw blurRad="63500" dir="3600000" algn="tl" rotWithShape="0">
                    <a:srgbClr val="000000">
                      <a:alpha val="70000"/>
                    </a:srgbClr>
                  </a:outerShdw>
                </a:effectLst>
              </a:rPr>
              <a:t>Substantial Balancing Services </a:t>
            </a:r>
          </a:p>
        </p:txBody>
      </p:sp>
      <p:pic>
        <p:nvPicPr>
          <p:cNvPr id="13316" name="Picture 2" descr="Wind Limitation Status Chart, Last 7 days"/>
          <p:cNvPicPr>
            <a:picLocks noChangeAspect="1" noChangeArrowheads="1"/>
          </p:cNvPicPr>
          <p:nvPr/>
        </p:nvPicPr>
        <p:blipFill>
          <a:blip r:embed="rId2"/>
          <a:srcRect/>
          <a:stretch>
            <a:fillRect/>
          </a:stretch>
        </p:blipFill>
        <p:spPr bwMode="auto">
          <a:xfrm>
            <a:off x="1295399" y="1254125"/>
            <a:ext cx="6721475" cy="5006975"/>
          </a:xfrm>
          <a:prstGeom prst="rect">
            <a:avLst/>
          </a:prstGeom>
          <a:noFill/>
          <a:ln w="9525">
            <a:noFill/>
            <a:miter lim="800000"/>
            <a:headEnd/>
            <a:tailEnd/>
          </a:ln>
        </p:spPr>
      </p:pic>
      <p:grpSp>
        <p:nvGrpSpPr>
          <p:cNvPr id="2" name="Group 9"/>
          <p:cNvGrpSpPr>
            <a:grpSpLocks/>
          </p:cNvGrpSpPr>
          <p:nvPr/>
        </p:nvGrpSpPr>
        <p:grpSpPr bwMode="auto">
          <a:xfrm>
            <a:off x="228600" y="3525838"/>
            <a:ext cx="3354388" cy="2363301"/>
            <a:chOff x="228600" y="3505994"/>
            <a:chExt cx="3354388" cy="2362646"/>
          </a:xfrm>
        </p:grpSpPr>
        <p:sp>
          <p:nvSpPr>
            <p:cNvPr id="13319" name="TextBox 4"/>
            <p:cNvSpPr txBox="1">
              <a:spLocks noChangeArrowheads="1"/>
            </p:cNvSpPr>
            <p:nvPr/>
          </p:nvSpPr>
          <p:spPr bwMode="auto">
            <a:xfrm>
              <a:off x="228600" y="4114800"/>
              <a:ext cx="3048000" cy="1753840"/>
            </a:xfrm>
            <a:prstGeom prst="rect">
              <a:avLst/>
            </a:prstGeom>
            <a:solidFill>
              <a:srgbClr val="FFC000"/>
            </a:solidFill>
            <a:ln w="25400">
              <a:solidFill>
                <a:srgbClr val="0000FF"/>
              </a:solidFill>
              <a:miter lim="800000"/>
              <a:headEnd/>
              <a:tailEnd/>
            </a:ln>
          </p:spPr>
          <p:txBody>
            <a:bodyPr>
              <a:prstTxWarp prst="textNoShape">
                <a:avLst/>
              </a:prstTxWarp>
              <a:spAutoFit/>
            </a:bodyPr>
            <a:lstStyle/>
            <a:p>
              <a:r>
                <a:rPr lang="en-US" dirty="0">
                  <a:solidFill>
                    <a:prstClr val="black"/>
                  </a:solidFill>
                </a:rPr>
                <a:t>Generating 1,000 MW of energy above minimum flows on </a:t>
              </a:r>
              <a:r>
                <a:rPr lang="en-US" dirty="0" smtClean="0">
                  <a:solidFill>
                    <a:prstClr val="black"/>
                  </a:solidFill>
                </a:rPr>
                <a:t>light load </a:t>
              </a:r>
              <a:r>
                <a:rPr lang="en-US" dirty="0">
                  <a:solidFill>
                    <a:prstClr val="black"/>
                  </a:solidFill>
                </a:rPr>
                <a:t>hours just in case the wind picks up so hydro can back off to absorb it.</a:t>
              </a:r>
            </a:p>
          </p:txBody>
        </p:sp>
        <p:cxnSp>
          <p:nvCxnSpPr>
            <p:cNvPr id="7" name="Straight Arrow Connector 6"/>
            <p:cNvCxnSpPr/>
            <p:nvPr/>
          </p:nvCxnSpPr>
          <p:spPr>
            <a:xfrm rot="5400000">
              <a:off x="2972763" y="4114631"/>
              <a:ext cx="1218862" cy="1588"/>
            </a:xfrm>
            <a:prstGeom prst="straightConnector1">
              <a:avLst/>
            </a:prstGeom>
            <a:ln w="25400">
              <a:solidFill>
                <a:srgbClr val="0000FF"/>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hape 8"/>
            <p:cNvCxnSpPr>
              <a:stCxn id="13319" idx="3"/>
            </p:cNvCxnSpPr>
            <p:nvPr/>
          </p:nvCxnSpPr>
          <p:spPr>
            <a:xfrm flipV="1">
              <a:off x="3276600" y="4115425"/>
              <a:ext cx="304800" cy="876295"/>
            </a:xfrm>
            <a:prstGeom prst="curvedConnector2">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a:spLocks noChangeArrowheads="1"/>
          </p:cNvSpPr>
          <p:nvPr/>
        </p:nvSpPr>
        <p:spPr bwMode="auto">
          <a:xfrm>
            <a:off x="3657600" y="5410200"/>
            <a:ext cx="2743200" cy="369888"/>
          </a:xfrm>
          <a:prstGeom prst="rect">
            <a:avLst/>
          </a:prstGeom>
          <a:solidFill>
            <a:srgbClr val="FFC000"/>
          </a:solidFill>
          <a:ln w="25400">
            <a:solidFill>
              <a:srgbClr val="0000FF"/>
            </a:solidFill>
            <a:miter lim="800000"/>
            <a:headEnd/>
            <a:tailEnd/>
          </a:ln>
        </p:spPr>
        <p:txBody>
          <a:bodyPr>
            <a:prstTxWarp prst="textNoShape">
              <a:avLst/>
            </a:prstTxWarp>
            <a:spAutoFit/>
          </a:bodyPr>
          <a:lstStyle/>
          <a:p>
            <a:pPr algn="ctr"/>
            <a:r>
              <a:rPr lang="en-US">
                <a:solidFill>
                  <a:prstClr val="black"/>
                </a:solidFill>
              </a:rPr>
              <a:t>Can we do better?</a:t>
            </a:r>
          </a:p>
        </p:txBody>
      </p:sp>
      <p:sp>
        <p:nvSpPr>
          <p:cNvPr id="12" name="TextBox 11"/>
          <p:cNvSpPr txBox="1"/>
          <p:nvPr/>
        </p:nvSpPr>
        <p:spPr>
          <a:xfrm>
            <a:off x="4730750" y="6261100"/>
            <a:ext cx="3698875" cy="276999"/>
          </a:xfrm>
          <a:prstGeom prst="rect">
            <a:avLst/>
          </a:prstGeom>
          <a:noFill/>
        </p:spPr>
        <p:txBody>
          <a:bodyPr wrap="square" rtlCol="0">
            <a:spAutoFit/>
          </a:bodyPr>
          <a:lstStyle/>
          <a:p>
            <a:r>
              <a:rPr lang="en-US" sz="1200" i="1" dirty="0">
                <a:solidFill>
                  <a:prstClr val="black"/>
                </a:solidFill>
              </a:rPr>
              <a:t>Slide concept courtesy of Ken Dragoon, NWPCC</a:t>
            </a:r>
          </a:p>
        </p:txBody>
      </p:sp>
    </p:spTree>
    <p:extLst>
      <p:ext uri="{BB962C8B-B14F-4D97-AF65-F5344CB8AC3E}">
        <p14:creationId xmlns:p14="http://schemas.microsoft.com/office/powerpoint/2010/main" val="19025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algn="ctr"/>
            <a:r>
              <a:rPr lang="en-US" sz="3200" dirty="0">
                <a:ln w="18415" cmpd="sng">
                  <a:solidFill>
                    <a:srgbClr val="FFFFFF"/>
                  </a:solidFill>
                  <a:prstDash val="solid"/>
                </a:ln>
                <a:effectLst>
                  <a:outerShdw blurRad="63500" dir="3600000" algn="tl" rotWithShape="0">
                    <a:srgbClr val="000000">
                      <a:alpha val="70000"/>
                    </a:srgbClr>
                  </a:outerShdw>
                </a:effectLst>
              </a:rPr>
              <a:t>Federal </a:t>
            </a:r>
            <a:r>
              <a:rPr lang="en-US" sz="3200" dirty="0" smtClean="0">
                <a:ln w="18415" cmpd="sng">
                  <a:solidFill>
                    <a:srgbClr val="FFFFFF"/>
                  </a:solidFill>
                  <a:prstDash val="solid"/>
                </a:ln>
                <a:effectLst>
                  <a:outerShdw blurRad="63500" dir="3600000" algn="tl" rotWithShape="0">
                    <a:srgbClr val="000000">
                      <a:alpha val="70000"/>
                    </a:srgbClr>
                  </a:outerShdw>
                </a:effectLst>
              </a:rPr>
              <a:t>Columbia River Hydro </a:t>
            </a:r>
            <a:r>
              <a:rPr lang="en-US" sz="3200" dirty="0">
                <a:ln w="18415" cmpd="sng">
                  <a:solidFill>
                    <a:srgbClr val="FFFFFF"/>
                  </a:solidFill>
                  <a:prstDash val="solid"/>
                </a:ln>
                <a:effectLst>
                  <a:outerShdw blurRad="63500" dir="3600000" algn="tl" rotWithShape="0">
                    <a:srgbClr val="000000">
                      <a:alpha val="70000"/>
                    </a:srgbClr>
                  </a:outerShdw>
                </a:effectLst>
              </a:rPr>
              <a:t>Resources Provide Substantial Balancing Services </a:t>
            </a:r>
          </a:p>
        </p:txBody>
      </p:sp>
      <p:pic>
        <p:nvPicPr>
          <p:cNvPr id="14340" name="Picture 2" descr="Wind Limitation Status Chart, Last 7 days"/>
          <p:cNvPicPr>
            <a:picLocks noChangeAspect="1" noChangeArrowheads="1"/>
          </p:cNvPicPr>
          <p:nvPr/>
        </p:nvPicPr>
        <p:blipFill>
          <a:blip r:embed="rId2"/>
          <a:srcRect/>
          <a:stretch>
            <a:fillRect/>
          </a:stretch>
        </p:blipFill>
        <p:spPr bwMode="auto">
          <a:xfrm>
            <a:off x="1295400" y="1600200"/>
            <a:ext cx="6324600" cy="4660900"/>
          </a:xfrm>
          <a:prstGeom prst="rect">
            <a:avLst/>
          </a:prstGeom>
          <a:noFill/>
          <a:ln w="9525">
            <a:noFill/>
            <a:miter lim="800000"/>
            <a:headEnd/>
            <a:tailEnd/>
          </a:ln>
        </p:spPr>
      </p:pic>
      <p:grpSp>
        <p:nvGrpSpPr>
          <p:cNvPr id="2" name="Group 10"/>
          <p:cNvGrpSpPr>
            <a:grpSpLocks/>
          </p:cNvGrpSpPr>
          <p:nvPr/>
        </p:nvGrpSpPr>
        <p:grpSpPr bwMode="auto">
          <a:xfrm>
            <a:off x="228600" y="2514600"/>
            <a:ext cx="3354388" cy="2085975"/>
            <a:chOff x="228600" y="2514600"/>
            <a:chExt cx="3354388" cy="2086134"/>
          </a:xfrm>
        </p:grpSpPr>
        <p:sp>
          <p:nvSpPr>
            <p:cNvPr id="14344" name="TextBox 4"/>
            <p:cNvSpPr txBox="1">
              <a:spLocks noChangeArrowheads="1"/>
            </p:cNvSpPr>
            <p:nvPr/>
          </p:nvSpPr>
          <p:spPr bwMode="auto">
            <a:xfrm>
              <a:off x="228600" y="3123406"/>
              <a:ext cx="3048000" cy="1477328"/>
            </a:xfrm>
            <a:prstGeom prst="rect">
              <a:avLst/>
            </a:prstGeom>
            <a:solidFill>
              <a:srgbClr val="FFC000"/>
            </a:solidFill>
            <a:ln w="25400">
              <a:solidFill>
                <a:srgbClr val="0000FF"/>
              </a:solidFill>
              <a:miter lim="800000"/>
              <a:headEnd/>
              <a:tailEnd/>
            </a:ln>
          </p:spPr>
          <p:txBody>
            <a:bodyPr>
              <a:prstTxWarp prst="textNoShape">
                <a:avLst/>
              </a:prstTxWarp>
              <a:spAutoFit/>
            </a:bodyPr>
            <a:lstStyle/>
            <a:p>
              <a:r>
                <a:rPr lang="en-US">
                  <a:solidFill>
                    <a:prstClr val="black"/>
                  </a:solidFill>
                </a:rPr>
                <a:t>Holding 800 MW of reserve generating capability on hydro system during the day (and night) in case wind falls off rapidly.</a:t>
              </a:r>
            </a:p>
          </p:txBody>
        </p:sp>
        <p:cxnSp>
          <p:nvCxnSpPr>
            <p:cNvPr id="7" name="Straight Arrow Connector 6"/>
            <p:cNvCxnSpPr/>
            <p:nvPr/>
          </p:nvCxnSpPr>
          <p:spPr>
            <a:xfrm rot="5400000">
              <a:off x="3086856" y="3009144"/>
              <a:ext cx="990676" cy="1588"/>
            </a:xfrm>
            <a:prstGeom prst="straightConnector1">
              <a:avLst/>
            </a:prstGeom>
            <a:ln w="25400">
              <a:solidFill>
                <a:srgbClr val="0000FF"/>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hape 8"/>
            <p:cNvCxnSpPr>
              <a:stCxn id="14344" idx="3"/>
            </p:cNvCxnSpPr>
            <p:nvPr/>
          </p:nvCxnSpPr>
          <p:spPr>
            <a:xfrm flipV="1">
              <a:off x="3276600" y="3122659"/>
              <a:ext cx="304800" cy="739831"/>
            </a:xfrm>
            <a:prstGeom prst="curvedConnector2">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a:spLocks noChangeArrowheads="1"/>
          </p:cNvSpPr>
          <p:nvPr/>
        </p:nvSpPr>
        <p:spPr bwMode="auto">
          <a:xfrm>
            <a:off x="3657600" y="5410200"/>
            <a:ext cx="2743200" cy="369888"/>
          </a:xfrm>
          <a:prstGeom prst="rect">
            <a:avLst/>
          </a:prstGeom>
          <a:solidFill>
            <a:srgbClr val="FFC000"/>
          </a:solidFill>
          <a:ln w="25400">
            <a:solidFill>
              <a:srgbClr val="0000FF"/>
            </a:solidFill>
            <a:miter lim="800000"/>
            <a:headEnd/>
            <a:tailEnd/>
          </a:ln>
        </p:spPr>
        <p:txBody>
          <a:bodyPr>
            <a:prstTxWarp prst="textNoShape">
              <a:avLst/>
            </a:prstTxWarp>
            <a:spAutoFit/>
          </a:bodyPr>
          <a:lstStyle/>
          <a:p>
            <a:pPr algn="ctr"/>
            <a:r>
              <a:rPr lang="en-US">
                <a:solidFill>
                  <a:prstClr val="black"/>
                </a:solidFill>
              </a:rPr>
              <a:t>Can we do better?</a:t>
            </a:r>
          </a:p>
        </p:txBody>
      </p:sp>
      <p:sp>
        <p:nvSpPr>
          <p:cNvPr id="12" name="Explosion 2 11"/>
          <p:cNvSpPr/>
          <p:nvPr/>
        </p:nvSpPr>
        <p:spPr>
          <a:xfrm>
            <a:off x="381000" y="1981200"/>
            <a:ext cx="7543800" cy="4038600"/>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spcAft>
                <a:spcPts val="600"/>
              </a:spcAft>
            </a:pPr>
            <a:r>
              <a:rPr lang="en-US" dirty="0">
                <a:solidFill>
                  <a:srgbClr val="FFFFFF"/>
                </a:solidFill>
                <a:ea typeface="Arial" charset="0"/>
                <a:cs typeface="Arial" charset="0"/>
              </a:rPr>
              <a:t>Yes!  Can and did. BPA holds roughly the same level of reserves today as a year ago, with about 33% more wind on the system.</a:t>
            </a:r>
          </a:p>
          <a:p>
            <a:pPr algn="ctr"/>
            <a:r>
              <a:rPr lang="en-US" dirty="0" smtClean="0">
                <a:solidFill>
                  <a:srgbClr val="FFFFFF"/>
                </a:solidFill>
                <a:ea typeface="Arial" charset="0"/>
                <a:cs typeface="Arial" charset="0"/>
              </a:rPr>
              <a:t>But much more </a:t>
            </a:r>
            <a:r>
              <a:rPr lang="en-US" dirty="0">
                <a:solidFill>
                  <a:srgbClr val="FFFFFF"/>
                </a:solidFill>
                <a:ea typeface="Arial" charset="0"/>
                <a:cs typeface="Arial" charset="0"/>
              </a:rPr>
              <a:t>can be done!</a:t>
            </a:r>
          </a:p>
        </p:txBody>
      </p:sp>
    </p:spTree>
    <p:extLst>
      <p:ext uri="{BB962C8B-B14F-4D97-AF65-F5344CB8AC3E}">
        <p14:creationId xmlns:p14="http://schemas.microsoft.com/office/powerpoint/2010/main" val="18027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0" y="4763"/>
            <a:ext cx="9144000" cy="6858000"/>
          </a:xfrm>
          <a:prstGeom prst="rect">
            <a:avLst/>
          </a:prstGeom>
          <a:noFill/>
          <a:ln w="9525">
            <a:noFill/>
            <a:miter lim="800000"/>
            <a:headEnd/>
            <a:tailEnd/>
          </a:ln>
        </p:spPr>
      </p:pic>
      <p:pic>
        <p:nvPicPr>
          <p:cNvPr id="15363" name="Picture 9"/>
          <p:cNvPicPr>
            <a:picLocks noChangeAspect="1"/>
          </p:cNvPicPr>
          <p:nvPr/>
        </p:nvPicPr>
        <p:blipFill>
          <a:blip r:embed="rId4"/>
          <a:srcRect/>
          <a:stretch>
            <a:fillRect/>
          </a:stretch>
        </p:blipFill>
        <p:spPr bwMode="auto">
          <a:xfrm>
            <a:off x="6858000" y="0"/>
            <a:ext cx="1903413" cy="2133600"/>
          </a:xfrm>
          <a:prstGeom prst="rect">
            <a:avLst/>
          </a:prstGeom>
          <a:noFill/>
          <a:ln w="9525">
            <a:noFill/>
            <a:miter lim="800000"/>
            <a:headEnd/>
            <a:tailEnd/>
          </a:ln>
        </p:spPr>
      </p:pic>
      <p:sp>
        <p:nvSpPr>
          <p:cNvPr id="15364" name="Title 1"/>
          <p:cNvSpPr>
            <a:spLocks noGrp="1"/>
          </p:cNvSpPr>
          <p:nvPr>
            <p:ph type="title"/>
          </p:nvPr>
        </p:nvSpPr>
        <p:spPr>
          <a:xfrm>
            <a:off x="76200" y="762000"/>
            <a:ext cx="6400800" cy="1143000"/>
          </a:xfrm>
        </p:spPr>
        <p:txBody>
          <a:bodyPr/>
          <a:lstStyle/>
          <a:p>
            <a:pPr eaLnBrk="1" hangingPunct="1"/>
            <a:r>
              <a:rPr lang="en-US" dirty="0">
                <a:ln w="18415" cmpd="sng">
                  <a:solidFill>
                    <a:srgbClr val="FFFFFF"/>
                  </a:solidFill>
                  <a:prstDash val="solid"/>
                </a:ln>
                <a:effectLst>
                  <a:outerShdw blurRad="63500" dir="3600000" algn="tl" rotWithShape="0">
                    <a:srgbClr val="000000">
                      <a:alpha val="70000"/>
                    </a:srgbClr>
                  </a:outerShdw>
                </a:effectLst>
              </a:rPr>
              <a:t>Time for a </a:t>
            </a:r>
            <a:r>
              <a:rPr lang="en-US" dirty="0" smtClean="0">
                <a:ln w="18415" cmpd="sng">
                  <a:solidFill>
                    <a:srgbClr val="FFFFFF"/>
                  </a:solidFill>
                  <a:prstDash val="solid"/>
                </a:ln>
                <a:effectLst>
                  <a:outerShdw blurRad="63500" dir="3600000" algn="tl" rotWithShape="0">
                    <a:srgbClr val="000000">
                      <a:alpha val="70000"/>
                    </a:srgbClr>
                  </a:outerShdw>
                </a:effectLst>
              </a:rPr>
              <a:t>New </a:t>
            </a:r>
            <a:r>
              <a:rPr lang="en-US" dirty="0">
                <a:ln w="18415" cmpd="sng">
                  <a:solidFill>
                    <a:srgbClr val="FFFFFF"/>
                  </a:solidFill>
                  <a:prstDash val="solid"/>
                </a:ln>
                <a:effectLst>
                  <a:outerShdw blurRad="63500" dir="3600000" algn="tl" rotWithShape="0">
                    <a:srgbClr val="000000">
                      <a:alpha val="70000"/>
                    </a:srgbClr>
                  </a:outerShdw>
                </a:effectLst>
              </a:rPr>
              <a:t>Paradigm?</a:t>
            </a:r>
            <a:endParaRPr lang="en-US" dirty="0">
              <a:solidFill>
                <a:schemeClr val="bg1"/>
              </a:solidFill>
            </a:endParaRPr>
          </a:p>
        </p:txBody>
      </p:sp>
      <p:sp>
        <p:nvSpPr>
          <p:cNvPr id="15365" name="Content Placeholder 2"/>
          <p:cNvSpPr>
            <a:spLocks noGrp="1"/>
          </p:cNvSpPr>
          <p:nvPr>
            <p:ph idx="1"/>
          </p:nvPr>
        </p:nvSpPr>
        <p:spPr>
          <a:xfrm>
            <a:off x="1371600" y="2590800"/>
            <a:ext cx="6705600" cy="3505200"/>
          </a:xfrm>
        </p:spPr>
        <p:txBody>
          <a:bodyPr/>
          <a:lstStyle/>
          <a:p>
            <a:pPr>
              <a:buFont typeface="Wingdings" charset="2"/>
              <a:buChar char="ü"/>
            </a:pPr>
            <a:r>
              <a:rPr lang="en-US" sz="2800" dirty="0">
                <a:solidFill>
                  <a:schemeClr val="bg1"/>
                </a:solidFill>
              </a:rPr>
              <a:t>Denmark generates 20% of its generation from wind power, targeting 50% from wind by 2025.</a:t>
            </a:r>
          </a:p>
          <a:p>
            <a:pPr lvl="1">
              <a:buFont typeface="Wingdings" charset="2"/>
              <a:buChar char="ü"/>
            </a:pPr>
            <a:r>
              <a:rPr lang="en-US" sz="2400" i="1" dirty="0">
                <a:solidFill>
                  <a:schemeClr val="bg1"/>
                </a:solidFill>
              </a:rPr>
              <a:t>Moving from a power system where supply responds to demand, to one where demand responds to supply</a:t>
            </a:r>
          </a:p>
          <a:p>
            <a:pPr marL="1234440" lvl="4" indent="0" algn="r">
              <a:buNone/>
            </a:pPr>
            <a:r>
              <a:rPr lang="en-US" sz="1200" i="1" dirty="0" err="1">
                <a:solidFill>
                  <a:schemeClr val="bg1"/>
                </a:solidFill>
              </a:rPr>
              <a:t>Henrik</a:t>
            </a:r>
            <a:r>
              <a:rPr lang="en-US" sz="1200" i="1" dirty="0">
                <a:solidFill>
                  <a:schemeClr val="bg1"/>
                </a:solidFill>
              </a:rPr>
              <a:t> </a:t>
            </a:r>
            <a:r>
              <a:rPr lang="en-US" sz="1200" i="1" dirty="0" err="1">
                <a:solidFill>
                  <a:schemeClr val="bg1"/>
                </a:solidFill>
              </a:rPr>
              <a:t>Bindslev</a:t>
            </a:r>
            <a:r>
              <a:rPr lang="en-US" sz="1200" i="1" dirty="0">
                <a:solidFill>
                  <a:schemeClr val="bg1"/>
                </a:solidFill>
              </a:rPr>
              <a:t>, </a:t>
            </a:r>
            <a:r>
              <a:rPr lang="en-US" sz="1200" i="1" dirty="0" err="1">
                <a:solidFill>
                  <a:schemeClr val="bg1"/>
                </a:solidFill>
              </a:rPr>
              <a:t>Risø</a:t>
            </a:r>
            <a:r>
              <a:rPr lang="en-US" sz="1200" i="1" dirty="0">
                <a:solidFill>
                  <a:schemeClr val="bg1"/>
                </a:solidFill>
              </a:rPr>
              <a:t> National Laboratory</a:t>
            </a:r>
          </a:p>
        </p:txBody>
      </p:sp>
    </p:spTree>
    <p:extLst>
      <p:ext uri="{BB962C8B-B14F-4D97-AF65-F5344CB8AC3E}">
        <p14:creationId xmlns:p14="http://schemas.microsoft.com/office/powerpoint/2010/main" val="259978354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48640" y="386497"/>
            <a:ext cx="4270248" cy="754586"/>
          </a:xfrm>
          <a:noFill/>
        </p:spPr>
        <p:txBody>
          <a:bodyPr>
            <a:normAutofit/>
          </a:bodyPr>
          <a:lstStyle/>
          <a:p>
            <a:r>
              <a:rPr lang="en-US" sz="3600" dirty="0" smtClean="0">
                <a:ln w="18415" cmpd="sng">
                  <a:solidFill>
                    <a:srgbClr val="FFFFFF"/>
                  </a:solidFill>
                  <a:prstDash val="solid"/>
                </a:ln>
                <a:effectLst>
                  <a:outerShdw blurRad="63500" dir="3600000" algn="tl" rotWithShape="0">
                    <a:srgbClr val="000000">
                      <a:alpha val="70000"/>
                    </a:srgbClr>
                  </a:outerShdw>
                </a:effectLst>
              </a:rPr>
              <a:t>Five Key Concepts</a:t>
            </a:r>
            <a:r>
              <a:rPr lang="en-US" sz="3600" dirty="0">
                <a:ln w="18415" cmpd="sng">
                  <a:solidFill>
                    <a:srgbClr val="FFFFFF"/>
                  </a:solidFill>
                  <a:prstDash val="solid"/>
                </a:ln>
                <a:effectLst>
                  <a:outerShdw blurRad="63500" dir="3600000" algn="tl" rotWithShape="0">
                    <a:srgbClr val="000000">
                      <a:alpha val="70000"/>
                    </a:srgbClr>
                  </a:outerShdw>
                </a:effectLst>
              </a:rPr>
              <a:t>:</a:t>
            </a:r>
          </a:p>
        </p:txBody>
      </p:sp>
      <p:sp>
        <p:nvSpPr>
          <p:cNvPr id="8195" name="Rectangle 3"/>
          <p:cNvSpPr>
            <a:spLocks noGrp="1" noChangeArrowheads="1"/>
          </p:cNvSpPr>
          <p:nvPr>
            <p:ph type="body" idx="4294967295"/>
          </p:nvPr>
        </p:nvSpPr>
        <p:spPr>
          <a:xfrm>
            <a:off x="374603" y="1299044"/>
            <a:ext cx="4559410" cy="3592996"/>
          </a:xfrm>
          <a:noFill/>
        </p:spPr>
        <p:txBody>
          <a:bodyPr>
            <a:normAutofit/>
          </a:bodyPr>
          <a:lstStyle/>
          <a:p>
            <a:pPr marL="457200" indent="-457200">
              <a:lnSpc>
                <a:spcPct val="80000"/>
              </a:lnSpc>
              <a:buClrTx/>
              <a:buFont typeface="+mj-lt"/>
              <a:buAutoNum type="arabicParenR"/>
            </a:pPr>
            <a:r>
              <a:rPr lang="en-US" dirty="0">
                <a:solidFill>
                  <a:schemeClr val="bg1"/>
                </a:solidFill>
                <a:latin typeface="+mj-lt"/>
              </a:rPr>
              <a:t>Delicate balancing </a:t>
            </a:r>
            <a:r>
              <a:rPr lang="en-US" dirty="0" smtClean="0">
                <a:solidFill>
                  <a:schemeClr val="bg1"/>
                </a:solidFill>
                <a:latin typeface="+mj-lt"/>
              </a:rPr>
              <a:t>act</a:t>
            </a:r>
            <a:r>
              <a:rPr lang="en-US" sz="2000" b="1" dirty="0">
                <a:solidFill>
                  <a:schemeClr val="bg1"/>
                </a:solidFill>
                <a:latin typeface="+mj-lt"/>
              </a:rPr>
              <a:t>.</a:t>
            </a:r>
            <a:r>
              <a:rPr lang="en-US" sz="2000" dirty="0" smtClean="0">
                <a:solidFill>
                  <a:schemeClr val="bg1"/>
                </a:solidFill>
                <a:latin typeface="+mj-lt"/>
              </a:rPr>
              <a:t>  </a:t>
            </a:r>
            <a:r>
              <a:rPr lang="en-US" sz="2000" dirty="0">
                <a:latin typeface="+mj-lt"/>
              </a:rPr>
              <a:t>A power system must balance energy generation with its use at all times. </a:t>
            </a:r>
            <a:endParaRPr lang="en-US" dirty="0">
              <a:latin typeface="+mj-lt"/>
            </a:endParaRPr>
          </a:p>
          <a:p>
            <a:pPr marL="457200" indent="-457200">
              <a:lnSpc>
                <a:spcPct val="80000"/>
              </a:lnSpc>
              <a:buClrTx/>
              <a:buFont typeface="+mj-lt"/>
              <a:buAutoNum type="arabicParenR"/>
            </a:pPr>
            <a:r>
              <a:rPr lang="en-US" dirty="0" smtClean="0">
                <a:solidFill>
                  <a:schemeClr val="bg1"/>
                </a:solidFill>
                <a:latin typeface="+mj-lt"/>
              </a:rPr>
              <a:t>Peak </a:t>
            </a:r>
            <a:r>
              <a:rPr lang="en-US" dirty="0">
                <a:solidFill>
                  <a:schemeClr val="bg1"/>
                </a:solidFill>
                <a:latin typeface="+mj-lt"/>
              </a:rPr>
              <a:t>use times strain the </a:t>
            </a:r>
            <a:r>
              <a:rPr lang="en-US" dirty="0" smtClean="0">
                <a:solidFill>
                  <a:schemeClr val="bg1"/>
                </a:solidFill>
                <a:latin typeface="+mj-lt"/>
              </a:rPr>
              <a:t>system</a:t>
            </a:r>
            <a:r>
              <a:rPr lang="en-US" dirty="0">
                <a:solidFill>
                  <a:schemeClr val="bg1"/>
                </a:solidFill>
                <a:latin typeface="+mj-lt"/>
              </a:rPr>
              <a:t>.</a:t>
            </a:r>
            <a:r>
              <a:rPr lang="en-US" dirty="0" smtClean="0">
                <a:solidFill>
                  <a:schemeClr val="bg1"/>
                </a:solidFill>
                <a:latin typeface="+mj-lt"/>
              </a:rPr>
              <a:t> </a:t>
            </a:r>
            <a:r>
              <a:rPr lang="en-US" sz="2000" dirty="0" smtClean="0">
                <a:latin typeface="+mj-lt"/>
              </a:rPr>
              <a:t>At </a:t>
            </a:r>
            <a:r>
              <a:rPr lang="en-US" sz="2000" dirty="0">
                <a:latin typeface="+mj-lt"/>
              </a:rPr>
              <a:t>certain times of the day, energy use peaks, such as when everyone wakes up in the morning and starts turning on appliances. This causes strain on the system.  Peaks are also seasonal; the PNW is a winter peaking </a:t>
            </a:r>
            <a:r>
              <a:rPr lang="en-US" sz="2000" dirty="0" smtClean="0">
                <a:latin typeface="+mj-lt"/>
              </a:rPr>
              <a:t>region</a:t>
            </a:r>
            <a:r>
              <a:rPr lang="en-US" sz="2000" dirty="0">
                <a:latin typeface="+mj-lt"/>
              </a:rPr>
              <a:t> </a:t>
            </a:r>
            <a:r>
              <a:rPr lang="en-US" sz="2000" dirty="0" smtClean="0">
                <a:latin typeface="+mj-lt"/>
              </a:rPr>
              <a:t>but our summer peaks are also becoming more significant</a:t>
            </a:r>
            <a:r>
              <a:rPr lang="en-US" sz="2000" dirty="0" smtClean="0">
                <a:latin typeface="Times New Roman" charset="0"/>
              </a:rPr>
              <a:t>.</a:t>
            </a:r>
            <a:endParaRPr lang="en-US" sz="2000" dirty="0">
              <a:latin typeface="Times New Roman" charset="0"/>
            </a:endParaRPr>
          </a:p>
        </p:txBody>
      </p:sp>
      <p:pic>
        <p:nvPicPr>
          <p:cNvPr id="8196" name="Picture 4" descr="scales-icon-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002" y="619125"/>
            <a:ext cx="1601108" cy="159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5633981" y="2295296"/>
            <a:ext cx="957168" cy="6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1900" baseline="-25000">
                <a:solidFill>
                  <a:schemeClr val="tx1"/>
                </a:solidFill>
                <a:latin typeface="Arial" charset="0"/>
                <a:ea typeface="ＭＳ Ｐゴシック" charset="0"/>
              </a:defRPr>
            </a:lvl1pPr>
            <a:lvl2pPr marL="742950" indent="-285750" eaLnBrk="0" hangingPunct="0">
              <a:defRPr sz="1900" baseline="-25000">
                <a:solidFill>
                  <a:schemeClr val="tx1"/>
                </a:solidFill>
                <a:latin typeface="Arial" charset="0"/>
                <a:ea typeface="ＭＳ Ｐゴシック" charset="0"/>
              </a:defRPr>
            </a:lvl2pPr>
            <a:lvl3pPr marL="1143000" indent="-228600" eaLnBrk="0" hangingPunct="0">
              <a:defRPr sz="1900" baseline="-25000">
                <a:solidFill>
                  <a:schemeClr val="tx1"/>
                </a:solidFill>
                <a:latin typeface="Arial" charset="0"/>
                <a:ea typeface="ＭＳ Ｐゴシック" charset="0"/>
              </a:defRPr>
            </a:lvl3pPr>
            <a:lvl4pPr marL="1600200" indent="-228600" eaLnBrk="0" hangingPunct="0">
              <a:defRPr sz="1900" baseline="-25000">
                <a:solidFill>
                  <a:schemeClr val="tx1"/>
                </a:solidFill>
                <a:latin typeface="Arial" charset="0"/>
                <a:ea typeface="ＭＳ Ｐゴシック" charset="0"/>
              </a:defRPr>
            </a:lvl4pPr>
            <a:lvl5pPr marL="2057400" indent="-228600" eaLnBrk="0" hangingPunct="0">
              <a:defRPr sz="19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dirty="0">
                <a:solidFill>
                  <a:schemeClr val="bg1"/>
                </a:solidFill>
                <a:latin typeface="+mj-lt"/>
              </a:rPr>
              <a:t>Energy </a:t>
            </a:r>
          </a:p>
          <a:p>
            <a:pPr eaLnBrk="1" hangingPunct="1"/>
            <a:r>
              <a:rPr lang="en-US" baseline="0" dirty="0">
                <a:solidFill>
                  <a:schemeClr val="bg1"/>
                </a:solidFill>
                <a:latin typeface="+mj-lt"/>
              </a:rPr>
              <a:t>used</a:t>
            </a:r>
          </a:p>
        </p:txBody>
      </p:sp>
      <p:sp>
        <p:nvSpPr>
          <p:cNvPr id="8198" name="Text Box 6"/>
          <p:cNvSpPr txBox="1">
            <a:spLocks noChangeArrowheads="1"/>
          </p:cNvSpPr>
          <p:nvPr/>
        </p:nvSpPr>
        <p:spPr bwMode="auto">
          <a:xfrm>
            <a:off x="7468580" y="2443346"/>
            <a:ext cx="1282056" cy="6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sz="1900" baseline="-25000">
                <a:solidFill>
                  <a:schemeClr val="tx1"/>
                </a:solidFill>
                <a:latin typeface="Arial" charset="0"/>
                <a:ea typeface="ＭＳ Ｐゴシック" charset="0"/>
              </a:defRPr>
            </a:lvl1pPr>
            <a:lvl2pPr marL="742950" indent="-285750" eaLnBrk="0" hangingPunct="0">
              <a:defRPr sz="1900" baseline="-25000">
                <a:solidFill>
                  <a:schemeClr val="tx1"/>
                </a:solidFill>
                <a:latin typeface="Arial" charset="0"/>
                <a:ea typeface="ＭＳ Ｐゴシック" charset="0"/>
              </a:defRPr>
            </a:lvl2pPr>
            <a:lvl3pPr marL="1143000" indent="-228600" eaLnBrk="0" hangingPunct="0">
              <a:defRPr sz="1900" baseline="-25000">
                <a:solidFill>
                  <a:schemeClr val="tx1"/>
                </a:solidFill>
                <a:latin typeface="Arial" charset="0"/>
                <a:ea typeface="ＭＳ Ｐゴシック" charset="0"/>
              </a:defRPr>
            </a:lvl3pPr>
            <a:lvl4pPr marL="1600200" indent="-228600" eaLnBrk="0" hangingPunct="0">
              <a:defRPr sz="1900" baseline="-25000">
                <a:solidFill>
                  <a:schemeClr val="tx1"/>
                </a:solidFill>
                <a:latin typeface="Arial" charset="0"/>
                <a:ea typeface="ＭＳ Ｐゴシック" charset="0"/>
              </a:defRPr>
            </a:lvl4pPr>
            <a:lvl5pPr marL="2057400" indent="-228600" eaLnBrk="0" hangingPunct="0">
              <a:defRPr sz="19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dirty="0">
                <a:solidFill>
                  <a:schemeClr val="bg1"/>
                </a:solidFill>
                <a:latin typeface="+mj-lt"/>
              </a:rPr>
              <a:t>Energy</a:t>
            </a:r>
          </a:p>
          <a:p>
            <a:pPr eaLnBrk="1" hangingPunct="1"/>
            <a:r>
              <a:rPr lang="en-US" baseline="0" dirty="0">
                <a:solidFill>
                  <a:schemeClr val="bg1"/>
                </a:solidFill>
              </a:rPr>
              <a:t>generated</a:t>
            </a:r>
          </a:p>
        </p:txBody>
      </p:sp>
      <p:sp>
        <p:nvSpPr>
          <p:cNvPr id="8199" name="Line 7"/>
          <p:cNvSpPr>
            <a:spLocks noChangeShapeType="1"/>
          </p:cNvSpPr>
          <p:nvPr/>
        </p:nvSpPr>
        <p:spPr bwMode="auto">
          <a:xfrm flipV="1">
            <a:off x="6026200" y="1928158"/>
            <a:ext cx="303892"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2" tIns="45716" rIns="91432" bIns="45716"/>
          <a:lstStyle/>
          <a:p>
            <a:endParaRPr lang="en-US"/>
          </a:p>
        </p:txBody>
      </p:sp>
      <p:sp>
        <p:nvSpPr>
          <p:cNvPr id="8200" name="Line 8"/>
          <p:cNvSpPr>
            <a:spLocks noChangeShapeType="1"/>
          </p:cNvSpPr>
          <p:nvPr/>
        </p:nvSpPr>
        <p:spPr bwMode="auto">
          <a:xfrm flipH="1" flipV="1">
            <a:off x="8109608" y="2252846"/>
            <a:ext cx="228297"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432" tIns="45716" rIns="91432" bIns="45716"/>
          <a:lstStyle/>
          <a:p>
            <a:endParaRPr lang="en-US"/>
          </a:p>
        </p:txBody>
      </p:sp>
      <p:pic>
        <p:nvPicPr>
          <p:cNvPr id="8201" name="Picture 9" descr="Alarm_clock_at_7_AM_cropped"/>
          <p:cNvPicPr>
            <a:picLocks noChangeAspect="1" noChangeArrowheads="1"/>
          </p:cNvPicPr>
          <p:nvPr/>
        </p:nvPicPr>
        <p:blipFill rotWithShape="1">
          <a:blip r:embed="rId3">
            <a:extLst>
              <a:ext uri="{28A0092B-C50C-407E-A947-70E740481C1C}">
                <a14:useLocalDpi xmlns:a14="http://schemas.microsoft.com/office/drawing/2010/main" val="0"/>
              </a:ext>
            </a:extLst>
          </a:blip>
          <a:srcRect l="6088" t="3508" r="7740"/>
          <a:stretch/>
        </p:blipFill>
        <p:spPr bwMode="auto">
          <a:xfrm>
            <a:off x="5892656" y="3374350"/>
            <a:ext cx="1424019" cy="192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478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p:cNvSpPr>
          <p:nvPr/>
        </p:nvSpPr>
        <p:spPr bwMode="auto">
          <a:xfrm>
            <a:off x="457200" y="274638"/>
            <a:ext cx="8229600" cy="1143000"/>
          </a:xfrm>
          <a:prstGeom prst="rect">
            <a:avLst/>
          </a:prstGeom>
          <a:noFill/>
          <a:ln>
            <a:noFill/>
          </a:ln>
          <a:extLst/>
        </p:spPr>
        <p:txBody>
          <a:bodyPr anchor="ctr">
            <a:prstTxWarp prst="textNoShape">
              <a:avLst/>
            </a:prstTxWarp>
          </a:bodyPr>
          <a:lstStyle/>
          <a:p>
            <a:pPr algn="ctr"/>
            <a:r>
              <a:rPr lang="en-US"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Avedøre</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District Heating </a:t>
            </a:r>
            <a:b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Hot Water Storage Units</a:t>
            </a:r>
          </a:p>
        </p:txBody>
      </p:sp>
      <p:sp>
        <p:nvSpPr>
          <p:cNvPr id="5" name="Content Placeholder 2"/>
          <p:cNvSpPr>
            <a:spLocks/>
          </p:cNvSpPr>
          <p:nvPr/>
        </p:nvSpPr>
        <p:spPr bwMode="auto">
          <a:xfrm>
            <a:off x="5105400" y="2805923"/>
            <a:ext cx="3810000" cy="2378725"/>
          </a:xfrm>
          <a:prstGeom prst="rect">
            <a:avLst/>
          </a:prstGeom>
          <a:noFill/>
          <a:ln>
            <a:noFill/>
          </a:ln>
          <a:extLst/>
        </p:spPr>
        <p:txBody>
          <a:bodyPr>
            <a:prstTxWarp prst="textNoShape">
              <a:avLst/>
            </a:prstTxWarp>
          </a:bodyPr>
          <a:lstStyle/>
          <a:p>
            <a:pPr marL="342900" indent="-342900">
              <a:lnSpc>
                <a:spcPct val="80000"/>
              </a:lnSpc>
              <a:spcBef>
                <a:spcPct val="20000"/>
              </a:spcBef>
              <a:spcAft>
                <a:spcPts val="600"/>
              </a:spcAft>
              <a:buClr>
                <a:srgbClr val="464646"/>
              </a:buClr>
              <a:buSzPct val="75000"/>
              <a:buFont typeface="Wingdings" charset="2"/>
              <a:buChar char="ü"/>
            </a:pPr>
            <a:r>
              <a:rPr lang="en-US" sz="2000" dirty="0">
                <a:solidFill>
                  <a:schemeClr val="tx2"/>
                </a:solidFill>
              </a:rPr>
              <a:t>About 12 hours @570 MW of storage from the CHP plant serving Copenhagen.</a:t>
            </a:r>
          </a:p>
          <a:p>
            <a:pPr marL="342900" indent="-342900">
              <a:lnSpc>
                <a:spcPct val="80000"/>
              </a:lnSpc>
              <a:spcBef>
                <a:spcPct val="20000"/>
              </a:spcBef>
              <a:spcAft>
                <a:spcPts val="600"/>
              </a:spcAft>
              <a:buClr>
                <a:srgbClr val="464646"/>
              </a:buClr>
              <a:buSzPct val="75000"/>
              <a:buFont typeface="Wingdings" charset="2"/>
              <a:buChar char="ü"/>
            </a:pPr>
            <a:r>
              <a:rPr lang="en-US" sz="2000" dirty="0">
                <a:solidFill>
                  <a:schemeClr val="tx2"/>
                </a:solidFill>
              </a:rPr>
              <a:t>Nearly 50,000 cubic meters of storage capacity.</a:t>
            </a:r>
          </a:p>
          <a:p>
            <a:pPr marL="342900" indent="-342900">
              <a:lnSpc>
                <a:spcPct val="80000"/>
              </a:lnSpc>
              <a:spcBef>
                <a:spcPct val="20000"/>
              </a:spcBef>
              <a:spcAft>
                <a:spcPts val="600"/>
              </a:spcAft>
              <a:buClr>
                <a:srgbClr val="464646"/>
              </a:buClr>
              <a:buSzPct val="75000"/>
              <a:buFont typeface="Wingdings" charset="2"/>
              <a:buChar char="ü"/>
            </a:pPr>
            <a:r>
              <a:rPr lang="en-US" sz="2000" dirty="0"/>
              <a:t>Equivalent to storage capacity of a quarter million all-electric vehicles</a:t>
            </a:r>
            <a:r>
              <a:rPr lang="en-US" sz="2000" dirty="0" smtClean="0"/>
              <a:t>.</a:t>
            </a:r>
            <a:endParaRPr lang="en-US" sz="2000" dirty="0"/>
          </a:p>
        </p:txBody>
      </p:sp>
      <p:pic>
        <p:nvPicPr>
          <p:cNvPr id="16388" name="Picture 1" descr="Avedore Storage.png"/>
          <p:cNvPicPr>
            <a:picLocks noChangeAspect="1"/>
          </p:cNvPicPr>
          <p:nvPr/>
        </p:nvPicPr>
        <p:blipFill>
          <a:blip r:embed="rId2"/>
          <a:srcRect/>
          <a:stretch>
            <a:fillRect/>
          </a:stretch>
        </p:blipFill>
        <p:spPr bwMode="auto">
          <a:xfrm>
            <a:off x="304800" y="1524000"/>
            <a:ext cx="4724400" cy="4419600"/>
          </a:xfrm>
          <a:prstGeom prst="rect">
            <a:avLst/>
          </a:prstGeom>
          <a:noFill/>
          <a:ln w="9525">
            <a:noFill/>
            <a:miter lim="800000"/>
            <a:headEnd/>
            <a:tailEnd/>
          </a:ln>
        </p:spPr>
      </p:pic>
    </p:spTree>
    <p:extLst>
      <p:ext uri="{BB962C8B-B14F-4D97-AF65-F5344CB8AC3E}">
        <p14:creationId xmlns:p14="http://schemas.microsoft.com/office/powerpoint/2010/main" val="96442428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228600"/>
            <a:ext cx="8686800" cy="1143000"/>
          </a:xfrm>
        </p:spPr>
        <p:txBody>
          <a:bodyPr>
            <a:noAutofit/>
          </a:bodyPr>
          <a:lstStyle/>
          <a:p>
            <a:pPr algn="ctr"/>
            <a:r>
              <a:rPr lang="en-US" sz="3200" dirty="0" smtClean="0">
                <a:ln w="18415" cmpd="sng">
                  <a:solidFill>
                    <a:srgbClr val="FFFFFF"/>
                  </a:solidFill>
                  <a:prstDash val="solid"/>
                </a:ln>
                <a:effectLst>
                  <a:outerShdw blurRad="63500" dir="3600000" algn="tl" rotWithShape="0">
                    <a:srgbClr val="000000">
                      <a:alpha val="70000"/>
                    </a:srgbClr>
                  </a:outerShdw>
                </a:effectLst>
              </a:rPr>
              <a:t>Can We Do the Same in the Northwest?</a:t>
            </a:r>
            <a:br>
              <a:rPr lang="en-US" sz="3200" dirty="0" smtClean="0">
                <a:ln w="18415" cmpd="sng">
                  <a:solidFill>
                    <a:srgbClr val="FFFFFF"/>
                  </a:solidFill>
                  <a:prstDash val="solid"/>
                </a:ln>
                <a:effectLst>
                  <a:outerShdw blurRad="63500" dir="3600000" algn="tl" rotWithShape="0">
                    <a:srgbClr val="000000">
                      <a:alpha val="70000"/>
                    </a:srgbClr>
                  </a:outerShdw>
                </a:effectLst>
              </a:rPr>
            </a:br>
            <a:r>
              <a:rPr lang="en-US" sz="2667" dirty="0" smtClean="0">
                <a:ln w="18415" cmpd="sng">
                  <a:solidFill>
                    <a:srgbClr val="FFFFFF"/>
                  </a:solidFill>
                  <a:prstDash val="solid"/>
                </a:ln>
                <a:effectLst>
                  <a:outerShdw blurRad="63500" dir="3600000" algn="tl" rotWithShape="0">
                    <a:srgbClr val="000000">
                      <a:alpha val="70000"/>
                    </a:srgbClr>
                  </a:outerShdw>
                </a:effectLst>
              </a:rPr>
              <a:t>Specific Details – No; Basic Approach - Yes</a:t>
            </a:r>
            <a:endParaRPr lang="en-US" sz="2667" dirty="0">
              <a:solidFill>
                <a:schemeClr val="bg1"/>
              </a:solidFill>
            </a:endParaRPr>
          </a:p>
        </p:txBody>
      </p:sp>
      <p:sp>
        <p:nvSpPr>
          <p:cNvPr id="17411" name="Content Placeholder 2"/>
          <p:cNvSpPr>
            <a:spLocks noGrp="1"/>
          </p:cNvSpPr>
          <p:nvPr>
            <p:ph idx="1"/>
          </p:nvPr>
        </p:nvSpPr>
        <p:spPr>
          <a:xfrm>
            <a:off x="509112" y="2391664"/>
            <a:ext cx="8229600" cy="3844544"/>
          </a:xfrm>
        </p:spPr>
        <p:txBody>
          <a:bodyPr>
            <a:noAutofit/>
          </a:bodyPr>
          <a:lstStyle/>
          <a:p>
            <a:pPr>
              <a:buFont typeface="Wingdings" charset="2"/>
              <a:buChar char="ü"/>
            </a:pPr>
            <a:r>
              <a:rPr lang="en-US" sz="2200" dirty="0"/>
              <a:t>Northwest does have</a:t>
            </a:r>
            <a:r>
              <a:rPr lang="en-US" sz="2200" dirty="0" smtClean="0"/>
              <a:t> very little </a:t>
            </a:r>
            <a:r>
              <a:rPr lang="en-US" sz="2200" dirty="0"/>
              <a:t>district </a:t>
            </a:r>
            <a:r>
              <a:rPr lang="en-US" sz="2200" dirty="0" smtClean="0"/>
              <a:t>heating</a:t>
            </a:r>
            <a:endParaRPr lang="en-US" sz="2200" dirty="0"/>
          </a:p>
          <a:p>
            <a:pPr lvl="1">
              <a:buFont typeface="Wingdings" charset="2"/>
              <a:buChar char="ü"/>
            </a:pPr>
            <a:r>
              <a:rPr lang="en-US" sz="2000" dirty="0" smtClean="0"/>
              <a:t>Seattle </a:t>
            </a:r>
            <a:r>
              <a:rPr lang="en-US" sz="2000" dirty="0"/>
              <a:t>Steam &gt;30 MW, university campuses, other cities, and military </a:t>
            </a:r>
            <a:r>
              <a:rPr lang="en-US" sz="2000" dirty="0" smtClean="0"/>
              <a:t>bases</a:t>
            </a:r>
            <a:endParaRPr lang="en-US" sz="2000" dirty="0" smtClean="0"/>
          </a:p>
          <a:p>
            <a:pPr>
              <a:buFont typeface="Wingdings" charset="2"/>
              <a:buChar char="ü"/>
            </a:pPr>
            <a:r>
              <a:rPr lang="en-US" dirty="0" smtClean="0"/>
              <a:t>We have </a:t>
            </a:r>
            <a:r>
              <a:rPr lang="en-US" dirty="0" smtClean="0"/>
              <a:t>large electric water heating loads</a:t>
            </a:r>
            <a:endParaRPr lang="en-US" dirty="0"/>
          </a:p>
          <a:p>
            <a:pPr lvl="1">
              <a:buFont typeface="Wingdings" charset="2"/>
              <a:buChar char="ü"/>
            </a:pPr>
            <a:r>
              <a:rPr lang="en-US" sz="2000" dirty="0">
                <a:solidFill>
                  <a:schemeClr val="tx1"/>
                </a:solidFill>
              </a:rPr>
              <a:t>There are an estimated 4 million electric water heaters in the Northwest, representing 2,000 </a:t>
            </a:r>
            <a:r>
              <a:rPr lang="en-US" sz="2000" dirty="0" smtClean="0">
                <a:solidFill>
                  <a:schemeClr val="tx1"/>
                </a:solidFill>
              </a:rPr>
              <a:t>MW </a:t>
            </a:r>
            <a:r>
              <a:rPr lang="en-US" sz="2000" dirty="0">
                <a:solidFill>
                  <a:schemeClr val="tx1"/>
                </a:solidFill>
              </a:rPr>
              <a:t>of load and perhaps 4,000 </a:t>
            </a:r>
            <a:r>
              <a:rPr lang="en-US" sz="2000" dirty="0" smtClean="0">
                <a:solidFill>
                  <a:schemeClr val="tx1"/>
                </a:solidFill>
              </a:rPr>
              <a:t>MW</a:t>
            </a:r>
            <a:br>
              <a:rPr lang="en-US" sz="2000" dirty="0" smtClean="0">
                <a:solidFill>
                  <a:schemeClr val="tx1"/>
                </a:solidFill>
              </a:rPr>
            </a:br>
            <a:r>
              <a:rPr lang="en-US" sz="2000" dirty="0" smtClean="0">
                <a:solidFill>
                  <a:schemeClr val="tx1"/>
                </a:solidFill>
              </a:rPr>
              <a:t>of </a:t>
            </a:r>
            <a:r>
              <a:rPr lang="en-US" sz="2000" dirty="0" err="1" smtClean="0">
                <a:solidFill>
                  <a:schemeClr val="tx1"/>
                </a:solidFill>
              </a:rPr>
              <a:t>decremental</a:t>
            </a:r>
            <a:r>
              <a:rPr lang="en-US" sz="2000" dirty="0" smtClean="0">
                <a:solidFill>
                  <a:schemeClr val="tx1"/>
                </a:solidFill>
              </a:rPr>
              <a:t> </a:t>
            </a:r>
            <a:r>
              <a:rPr lang="en-US" sz="2000" dirty="0">
                <a:solidFill>
                  <a:schemeClr val="tx1"/>
                </a:solidFill>
              </a:rPr>
              <a:t>reserve capability.</a:t>
            </a:r>
            <a:endParaRPr lang="en-US" sz="2000" dirty="0" smtClean="0">
              <a:solidFill>
                <a:schemeClr val="tx1"/>
              </a:solidFill>
            </a:endParaRPr>
          </a:p>
          <a:p>
            <a:pPr>
              <a:buFont typeface="Wingdings" charset="2"/>
              <a:buChar char="ü"/>
            </a:pPr>
            <a:r>
              <a:rPr lang="en-US" dirty="0" smtClean="0"/>
              <a:t>We </a:t>
            </a:r>
            <a:r>
              <a:rPr lang="en-US" dirty="0" smtClean="0"/>
              <a:t>have other flexible loads that offer great potential</a:t>
            </a:r>
          </a:p>
          <a:p>
            <a:pPr lvl="1">
              <a:buFont typeface="Wingdings" charset="2"/>
              <a:buChar char="ü"/>
            </a:pPr>
            <a:r>
              <a:rPr lang="en-US" sz="2000" dirty="0" smtClean="0"/>
              <a:t>Cold</a:t>
            </a:r>
            <a:r>
              <a:rPr lang="en-US" sz="2000" dirty="0"/>
              <a:t>-storage </a:t>
            </a:r>
            <a:r>
              <a:rPr lang="en-US" sz="2000" dirty="0" smtClean="0"/>
              <a:t>warehouses</a:t>
            </a:r>
            <a:endParaRPr lang="en-US" sz="2000" dirty="0"/>
          </a:p>
          <a:p>
            <a:pPr lvl="1">
              <a:buFont typeface="Wingdings" charset="2"/>
              <a:buChar char="ü"/>
            </a:pPr>
            <a:r>
              <a:rPr lang="en-US" sz="2000" dirty="0"/>
              <a:t>Municipal water pumping, data servers,</a:t>
            </a:r>
            <a:r>
              <a:rPr lang="en-US" sz="2000" dirty="0" smtClean="0"/>
              <a:t> and </a:t>
            </a:r>
            <a:r>
              <a:rPr lang="en-US" sz="2000" dirty="0" smtClean="0"/>
              <a:t>more</a:t>
            </a:r>
            <a:endParaRPr lang="en-US" sz="2000" dirty="0"/>
          </a:p>
        </p:txBody>
      </p:sp>
    </p:spTree>
    <p:extLst>
      <p:ext uri="{BB962C8B-B14F-4D97-AF65-F5344CB8AC3E}">
        <p14:creationId xmlns:p14="http://schemas.microsoft.com/office/powerpoint/2010/main" val="3811175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p:cNvSpPr>
          <p:nvPr>
            <p:ph type="title"/>
          </p:nvPr>
        </p:nvSpPr>
        <p:spPr>
          <a:xfrm>
            <a:off x="457200" y="356616"/>
            <a:ext cx="8229600" cy="1152462"/>
          </a:xfrm>
        </p:spPr>
        <p:txBody>
          <a:bodyPr>
            <a:noAutofit/>
          </a:bodyPr>
          <a:lstStyle/>
          <a:p>
            <a:r>
              <a:rPr lang="en-US" sz="4000" dirty="0" smtClean="0">
                <a:ln w="18415" cmpd="sng">
                  <a:solidFill>
                    <a:srgbClr val="FFFFFF"/>
                  </a:solidFill>
                  <a:prstDash val="solid"/>
                </a:ln>
                <a:effectLst>
                  <a:outerShdw blurRad="63500" dir="3600000" algn="tl" rotWithShape="0">
                    <a:srgbClr val="000000">
                      <a:alpha val="70000"/>
                    </a:srgbClr>
                  </a:outerShdw>
                </a:effectLst>
                <a:latin typeface="Myriad Pro"/>
              </a:rPr>
              <a:t>Distributed Energy Resources </a:t>
            </a:r>
            <a:br>
              <a:rPr lang="en-US" sz="4000" dirty="0" smtClean="0">
                <a:ln w="18415" cmpd="sng">
                  <a:solidFill>
                    <a:srgbClr val="FFFFFF"/>
                  </a:solidFill>
                  <a:prstDash val="solid"/>
                </a:ln>
                <a:effectLst>
                  <a:outerShdw blurRad="63500" dir="3600000" algn="tl" rotWithShape="0">
                    <a:srgbClr val="000000">
                      <a:alpha val="70000"/>
                    </a:srgbClr>
                  </a:outerShdw>
                </a:effectLst>
                <a:latin typeface="Myriad Pro"/>
              </a:rPr>
            </a:br>
            <a:r>
              <a:rPr lang="en-US" sz="4000" dirty="0" smtClean="0">
                <a:ln w="18415" cmpd="sng">
                  <a:solidFill>
                    <a:srgbClr val="FFFFFF"/>
                  </a:solidFill>
                  <a:prstDash val="solid"/>
                </a:ln>
                <a:effectLst>
                  <a:outerShdw blurRad="63500" dir="3600000" algn="tl" rotWithShape="0">
                    <a:srgbClr val="000000">
                      <a:alpha val="70000"/>
                    </a:srgbClr>
                  </a:outerShdw>
                </a:effectLst>
                <a:latin typeface="Myriad Pro"/>
              </a:rPr>
              <a:t>&amp; Smart </a:t>
            </a:r>
            <a:r>
              <a:rPr lang="en-US" sz="4000" dirty="0" smtClean="0">
                <a:ln w="18415" cmpd="sng">
                  <a:solidFill>
                    <a:srgbClr val="FFFFFF"/>
                  </a:solidFill>
                  <a:prstDash val="solid"/>
                </a:ln>
                <a:effectLst>
                  <a:outerShdw blurRad="63500" dir="3600000" algn="tl" rotWithShape="0">
                    <a:srgbClr val="000000">
                      <a:alpha val="70000"/>
                    </a:srgbClr>
                  </a:outerShdw>
                </a:effectLst>
                <a:latin typeface="Myriad Pro"/>
              </a:rPr>
              <a:t>Grid</a:t>
            </a:r>
          </a:p>
        </p:txBody>
      </p:sp>
      <p:sp>
        <p:nvSpPr>
          <p:cNvPr id="238594" name="Rectangle 3"/>
          <p:cNvSpPr>
            <a:spLocks noGrp="1"/>
          </p:cNvSpPr>
          <p:nvPr>
            <p:ph type="body" idx="1"/>
          </p:nvPr>
        </p:nvSpPr>
        <p:spPr>
          <a:xfrm>
            <a:off x="457200" y="2015046"/>
            <a:ext cx="8229600" cy="4525962"/>
          </a:xfrm>
        </p:spPr>
        <p:txBody>
          <a:bodyPr/>
          <a:lstStyle/>
          <a:p>
            <a:pPr>
              <a:buFont typeface="Wingdings" charset="2"/>
              <a:buChar char="ü"/>
            </a:pPr>
            <a:r>
              <a:rPr lang="en-US" dirty="0" smtClean="0">
                <a:latin typeface="Adobe Garamond Pro"/>
              </a:rPr>
              <a:t>DER Types</a:t>
            </a:r>
          </a:p>
          <a:p>
            <a:pPr lvl="1">
              <a:buFont typeface="Wingdings" charset="2"/>
              <a:buChar char="ü"/>
            </a:pPr>
            <a:r>
              <a:rPr lang="en-US" sz="2400" dirty="0" smtClean="0">
                <a:latin typeface="Adobe Garamond Pro"/>
              </a:rPr>
              <a:t>Distributed Generation(DG): backup generators, solar, biogas, small wind, small hydro, </a:t>
            </a:r>
            <a:r>
              <a:rPr lang="en-US" sz="2400" dirty="0" err="1" smtClean="0">
                <a:latin typeface="Adobe Garamond Pro"/>
              </a:rPr>
              <a:t>microturbines</a:t>
            </a:r>
            <a:r>
              <a:rPr lang="en-US" sz="2400" dirty="0" smtClean="0">
                <a:latin typeface="Adobe Garamond Pro"/>
              </a:rPr>
              <a:t>, CHP</a:t>
            </a:r>
          </a:p>
          <a:p>
            <a:pPr lvl="1">
              <a:buFont typeface="Wingdings" charset="2"/>
              <a:buChar char="ü"/>
            </a:pPr>
            <a:r>
              <a:rPr lang="en-US" sz="2400" dirty="0" smtClean="0">
                <a:latin typeface="Adobe Garamond Pro"/>
              </a:rPr>
              <a:t>Demand Response(DR): direct load control, critical peak pricing, smart appliances</a:t>
            </a:r>
          </a:p>
          <a:p>
            <a:pPr lvl="1">
              <a:buFont typeface="Wingdings" charset="2"/>
              <a:buChar char="ü"/>
            </a:pPr>
            <a:r>
              <a:rPr lang="en-US" sz="2400" dirty="0" smtClean="0">
                <a:latin typeface="Adobe Garamond Pro"/>
              </a:rPr>
              <a:t>Storage: batteries, EVs, thermal, pumped</a:t>
            </a:r>
          </a:p>
          <a:p>
            <a:pPr lvl="1">
              <a:buFont typeface="Wingdings" charset="2"/>
              <a:buChar char="ü"/>
            </a:pPr>
            <a:r>
              <a:rPr lang="en-US" sz="2400" dirty="0" smtClean="0">
                <a:latin typeface="Adobe Garamond Pro"/>
              </a:rPr>
              <a:t>Smart Switching</a:t>
            </a:r>
          </a:p>
          <a:p>
            <a:pPr lvl="1">
              <a:buFont typeface="Wingdings" charset="2"/>
              <a:buChar char="ü"/>
            </a:pPr>
            <a:endParaRPr lang="en-US" sz="700" dirty="0" smtClean="0">
              <a:latin typeface="Adobe Garamond Pro"/>
            </a:endParaRPr>
          </a:p>
          <a:p>
            <a:pPr>
              <a:buFont typeface="Wingdings" charset="2"/>
              <a:buChar char="ü"/>
            </a:pPr>
            <a:r>
              <a:rPr lang="en-US" dirty="0" smtClean="0">
                <a:latin typeface="Adobe Garamond Pro"/>
              </a:rPr>
              <a:t>DER are adaptable to support variable supply</a:t>
            </a:r>
          </a:p>
        </p:txBody>
      </p:sp>
    </p:spTree>
    <p:extLst>
      <p:ext uri="{BB962C8B-B14F-4D97-AF65-F5344CB8AC3E}">
        <p14:creationId xmlns:p14="http://schemas.microsoft.com/office/powerpoint/2010/main" val="311115155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55447"/>
            <a:ext cx="9052560" cy="1609345"/>
          </a:xfrm>
        </p:spPr>
        <p:txBody>
          <a:bodyPr>
            <a:normAutofit/>
          </a:bodyPr>
          <a:lstStyle/>
          <a:p>
            <a:pPr algn="ctr"/>
            <a:r>
              <a:rPr lang="en-US" sz="3000" dirty="0" smtClean="0">
                <a:ln w="18415" cmpd="sng">
                  <a:solidFill>
                    <a:srgbClr val="FFFFFF"/>
                  </a:solidFill>
                  <a:prstDash val="solid"/>
                </a:ln>
                <a:effectLst>
                  <a:outerShdw blurRad="63500" dir="3600000" algn="tl" rotWithShape="0">
                    <a:srgbClr val="000000">
                      <a:alpha val="70000"/>
                    </a:srgbClr>
                  </a:outerShdw>
                </a:effectLst>
              </a:rPr>
              <a:t>We Need to Test New </a:t>
            </a:r>
            <a:br>
              <a:rPr lang="en-US" sz="3000" dirty="0" smtClean="0">
                <a:ln w="18415" cmpd="sng">
                  <a:solidFill>
                    <a:srgbClr val="FFFFFF"/>
                  </a:solidFill>
                  <a:prstDash val="solid"/>
                </a:ln>
                <a:effectLst>
                  <a:outerShdw blurRad="63500" dir="3600000" algn="tl" rotWithShape="0">
                    <a:srgbClr val="000000">
                      <a:alpha val="70000"/>
                    </a:srgbClr>
                  </a:outerShdw>
                </a:effectLst>
              </a:rPr>
            </a:br>
            <a:r>
              <a:rPr lang="en-US" sz="3000" dirty="0" smtClean="0">
                <a:ln w="18415" cmpd="sng">
                  <a:solidFill>
                    <a:srgbClr val="FFFFFF"/>
                  </a:solidFill>
                  <a:prstDash val="solid"/>
                </a:ln>
                <a:effectLst>
                  <a:outerShdw blurRad="63500" dir="3600000" algn="tl" rotWithShape="0">
                    <a:srgbClr val="000000">
                      <a:alpha val="70000"/>
                    </a:srgbClr>
                  </a:outerShdw>
                </a:effectLst>
              </a:rPr>
              <a:t>Flexible Demand Response </a:t>
            </a:r>
            <a:r>
              <a:rPr lang="en-US" sz="3000" dirty="0" smtClean="0">
                <a:ln w="18415" cmpd="sng">
                  <a:solidFill>
                    <a:srgbClr val="FFFFFF"/>
                  </a:solidFill>
                  <a:prstDash val="solid"/>
                </a:ln>
                <a:effectLst>
                  <a:outerShdw blurRad="63500" dir="3600000" algn="tl" rotWithShape="0">
                    <a:srgbClr val="000000">
                      <a:alpha val="70000"/>
                    </a:srgbClr>
                  </a:outerShdw>
                </a:effectLst>
              </a:rPr>
              <a:t>&amp; Storage </a:t>
            </a:r>
            <a:r>
              <a:rPr lang="en-US" sz="3000" dirty="0" smtClean="0">
                <a:ln w="18415" cmpd="sng">
                  <a:solidFill>
                    <a:srgbClr val="FFFFFF"/>
                  </a:solidFill>
                  <a:prstDash val="solid"/>
                </a:ln>
                <a:effectLst>
                  <a:outerShdw blurRad="63500" dir="3600000" algn="tl" rotWithShape="0">
                    <a:srgbClr val="000000">
                      <a:alpha val="70000"/>
                    </a:srgbClr>
                  </a:outerShdw>
                </a:effectLst>
              </a:rPr>
              <a:t>Strategies </a:t>
            </a:r>
            <a:br>
              <a:rPr lang="en-US" sz="3000" dirty="0" smtClean="0">
                <a:ln w="18415" cmpd="sng">
                  <a:solidFill>
                    <a:srgbClr val="FFFFFF"/>
                  </a:solidFill>
                  <a:prstDash val="solid"/>
                </a:ln>
                <a:effectLst>
                  <a:outerShdw blurRad="63500" dir="3600000" algn="tl" rotWithShape="0">
                    <a:srgbClr val="000000">
                      <a:alpha val="70000"/>
                    </a:srgbClr>
                  </a:outerShdw>
                </a:effectLst>
              </a:rPr>
            </a:br>
            <a:r>
              <a:rPr lang="en-US" sz="3000" dirty="0" smtClean="0">
                <a:ln w="18415" cmpd="sng">
                  <a:solidFill>
                    <a:srgbClr val="FFFFFF"/>
                  </a:solidFill>
                  <a:prstDash val="solid"/>
                </a:ln>
                <a:effectLst>
                  <a:outerShdw blurRad="63500" dir="3600000" algn="tl" rotWithShape="0">
                    <a:srgbClr val="000000">
                      <a:alpha val="70000"/>
                    </a:srgbClr>
                  </a:outerShdw>
                </a:effectLst>
              </a:rPr>
              <a:t>that </a:t>
            </a:r>
            <a:r>
              <a:rPr lang="en-US" sz="3000" dirty="0" smtClean="0">
                <a:ln w="18415" cmpd="sng">
                  <a:solidFill>
                    <a:srgbClr val="FFFFFF"/>
                  </a:solidFill>
                  <a:prstDash val="solid"/>
                </a:ln>
                <a:effectLst>
                  <a:outerShdw blurRad="63500" dir="3600000" algn="tl" rotWithShape="0">
                    <a:srgbClr val="000000">
                      <a:alpha val="70000"/>
                    </a:srgbClr>
                  </a:outerShdw>
                </a:effectLst>
              </a:rPr>
              <a:t>are Enhanced by Smart Grid</a:t>
            </a:r>
            <a:endParaRPr lang="en-US" sz="3000" dirty="0"/>
          </a:p>
        </p:txBody>
      </p:sp>
      <p:sp>
        <p:nvSpPr>
          <p:cNvPr id="3" name="Content Placeholder 2"/>
          <p:cNvSpPr>
            <a:spLocks noGrp="1"/>
          </p:cNvSpPr>
          <p:nvPr>
            <p:ph idx="1"/>
          </p:nvPr>
        </p:nvSpPr>
        <p:spPr>
          <a:xfrm>
            <a:off x="295995" y="2468880"/>
            <a:ext cx="8537109" cy="3767011"/>
          </a:xfrm>
        </p:spPr>
        <p:txBody>
          <a:bodyPr>
            <a:noAutofit/>
          </a:bodyPr>
          <a:lstStyle/>
          <a:p>
            <a:pPr lvl="0">
              <a:spcBef>
                <a:spcPts val="0"/>
              </a:spcBef>
              <a:spcAft>
                <a:spcPts val="600"/>
              </a:spcAft>
              <a:buFont typeface="Wingdings" charset="2"/>
              <a:buChar char="ü"/>
            </a:pPr>
            <a:r>
              <a:rPr lang="en-US" dirty="0" smtClean="0"/>
              <a:t>Recruit power consumers who are willing and able to alter their electric loads to help provide balancing services.</a:t>
            </a:r>
          </a:p>
          <a:p>
            <a:pPr lvl="0">
              <a:spcBef>
                <a:spcPts val="0"/>
              </a:spcBef>
              <a:spcAft>
                <a:spcPts val="600"/>
              </a:spcAft>
              <a:buFont typeface="Wingdings" charset="2"/>
              <a:buChar char="ü"/>
            </a:pPr>
            <a:r>
              <a:rPr lang="en-US" dirty="0" smtClean="0">
                <a:solidFill>
                  <a:schemeClr val="tx1"/>
                </a:solidFill>
              </a:rPr>
              <a:t>Find creative ways to capture the inherent flexibility in activities and end-use loads that are part of a customer’s regular routine. </a:t>
            </a:r>
          </a:p>
          <a:p>
            <a:pPr lvl="0">
              <a:spcBef>
                <a:spcPts val="0"/>
              </a:spcBef>
              <a:spcAft>
                <a:spcPts val="600"/>
              </a:spcAft>
              <a:buFont typeface="Wingdings" charset="2"/>
              <a:buChar char="ü"/>
            </a:pPr>
            <a:r>
              <a:rPr lang="en-US" dirty="0" smtClean="0"/>
              <a:t>Provide customers with “opt-out” options. </a:t>
            </a:r>
          </a:p>
          <a:p>
            <a:pPr lvl="0">
              <a:spcBef>
                <a:spcPts val="0"/>
              </a:spcBef>
              <a:spcAft>
                <a:spcPts val="600"/>
              </a:spcAft>
              <a:buFont typeface="Wingdings" charset="2"/>
              <a:buChar char="ü"/>
            </a:pPr>
            <a:r>
              <a:rPr lang="en-US" dirty="0" smtClean="0">
                <a:solidFill>
                  <a:schemeClr val="tx1"/>
                </a:solidFill>
              </a:rPr>
              <a:t>Reward customers with financial and other incentives when they follow through and deliver cost-effective wind integration or other grid services</a:t>
            </a:r>
            <a:r>
              <a:rPr lang="en-US" dirty="0" smtClean="0">
                <a:solidFill>
                  <a:schemeClr val="tx1"/>
                </a:solidFill>
              </a:rPr>
              <a:t>.</a:t>
            </a:r>
            <a:endParaRPr lang="en-US" dirty="0" smtClean="0">
              <a:solidFill>
                <a:schemeClr val="tx1"/>
              </a:solidFill>
            </a:endParaRPr>
          </a:p>
        </p:txBody>
      </p:sp>
    </p:spTree>
    <p:extLst>
      <p:ext uri="{BB962C8B-B14F-4D97-AF65-F5344CB8AC3E}">
        <p14:creationId xmlns:p14="http://schemas.microsoft.com/office/powerpoint/2010/main" val="3817906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171700" y="137160"/>
            <a:ext cx="6743700" cy="786384"/>
          </a:xfrm>
          <a:prstGeom prst="rect">
            <a:avLst/>
          </a:prstGeom>
          <a:noFill/>
          <a:ln w="9525">
            <a:noFill/>
            <a:miter lim="800000"/>
            <a:headEnd/>
            <a:tailEnd/>
          </a:ln>
        </p:spPr>
        <p:txBody>
          <a:bodyPr anchor="ctr">
            <a:prstTxWarp prst="textNoShape">
              <a:avLst/>
            </a:prstTxWarp>
          </a:bodyPr>
          <a:lstStyle/>
          <a:p>
            <a:pPr algn="ctr" eaLnBrk="0" hangingPunct="0"/>
            <a:r>
              <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Testing Smart </a:t>
            </a: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rPr>
              <a:t>Grid &amp; Demand Response </a:t>
            </a:r>
            <a:endPar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3971" name="Rectangle 3"/>
          <p:cNvSpPr>
            <a:spLocks noChangeArrowheads="1"/>
          </p:cNvSpPr>
          <p:nvPr/>
        </p:nvSpPr>
        <p:spPr bwMode="auto">
          <a:xfrm>
            <a:off x="140208" y="1932432"/>
            <a:ext cx="3276600" cy="4357751"/>
          </a:xfrm>
          <a:prstGeom prst="rect">
            <a:avLst/>
          </a:prstGeom>
          <a:noFill/>
          <a:ln w="9525">
            <a:noFill/>
            <a:miter lim="800000"/>
            <a:headEnd/>
            <a:tailEnd/>
          </a:ln>
        </p:spPr>
        <p:txBody>
          <a:bodyPr>
            <a:prstTxWarp prst="textNoShape">
              <a:avLst/>
            </a:prstTxWarp>
          </a:bodyPr>
          <a:lstStyle/>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Electric water heaters (residential and commercial)</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Cold storage</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HVAC (thermostats)</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Industrial processes (and electric boilers)</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Irrigation</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Municipal water pumps</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Battery storage</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Building energy management systems</a:t>
            </a:r>
          </a:p>
          <a:p>
            <a:pPr marL="342900" indent="-342900" eaLnBrk="0" hangingPunct="0">
              <a:lnSpc>
                <a:spcPct val="80000"/>
              </a:lnSpc>
              <a:spcBef>
                <a:spcPct val="20000"/>
              </a:spcBef>
              <a:buClr>
                <a:srgbClr val="0069AA"/>
              </a:buClr>
              <a:buFont typeface="Wingdings" charset="2"/>
              <a:buChar char="ü"/>
            </a:pPr>
            <a:r>
              <a:rPr lang="en-US" sz="2000" dirty="0">
                <a:solidFill>
                  <a:prstClr val="black"/>
                </a:solidFill>
              </a:rPr>
              <a:t>Space heating (thermal storage)</a:t>
            </a:r>
          </a:p>
          <a:p>
            <a:pPr marL="342900" indent="-342900" eaLnBrk="0" hangingPunct="0">
              <a:lnSpc>
                <a:spcPct val="80000"/>
              </a:lnSpc>
              <a:spcBef>
                <a:spcPct val="20000"/>
              </a:spcBef>
              <a:buClr>
                <a:srgbClr val="0069AA"/>
              </a:buClr>
              <a:buFont typeface="Wingdings" charset="2"/>
              <a:buChar char="ü"/>
            </a:pPr>
            <a:r>
              <a:rPr lang="en-US" sz="2000" dirty="0" smtClean="0">
                <a:solidFill>
                  <a:prstClr val="black"/>
                </a:solidFill>
              </a:rPr>
              <a:t>In-home displays</a:t>
            </a:r>
            <a:endParaRPr lang="en-US" sz="2400" dirty="0">
              <a:solidFill>
                <a:prstClr val="black"/>
              </a:solidFill>
            </a:endParaRPr>
          </a:p>
        </p:txBody>
      </p:sp>
      <p:pic>
        <p:nvPicPr>
          <p:cNvPr id="83972" name="Picture 4" descr="30522"/>
          <p:cNvPicPr>
            <a:picLocks noChangeAspect="1" noChangeArrowheads="1"/>
          </p:cNvPicPr>
          <p:nvPr/>
        </p:nvPicPr>
        <p:blipFill>
          <a:blip r:embed="rId3"/>
          <a:srcRect/>
          <a:stretch>
            <a:fillRect/>
          </a:stretch>
        </p:blipFill>
        <p:spPr bwMode="auto">
          <a:xfrm>
            <a:off x="6019800" y="3581400"/>
            <a:ext cx="2895600" cy="2171700"/>
          </a:xfrm>
          <a:prstGeom prst="rect">
            <a:avLst/>
          </a:prstGeom>
          <a:noFill/>
          <a:ln w="9525">
            <a:noFill/>
            <a:miter lim="800000"/>
            <a:headEnd/>
            <a:tailEnd/>
          </a:ln>
        </p:spPr>
      </p:pic>
      <p:pic>
        <p:nvPicPr>
          <p:cNvPr id="7" name="Picture 8" descr="DSC01076.JPG"/>
          <p:cNvPicPr>
            <a:picLocks noChangeAspect="1"/>
          </p:cNvPicPr>
          <p:nvPr/>
        </p:nvPicPr>
        <p:blipFill>
          <a:blip r:embed="rId4" cstate="print">
            <a:lum bright="10000"/>
          </a:blip>
          <a:srcRect l="11708" r="3356"/>
          <a:stretch>
            <a:fillRect/>
          </a:stretch>
        </p:blipFill>
        <p:spPr bwMode="auto">
          <a:xfrm>
            <a:off x="7030967" y="1845546"/>
            <a:ext cx="1864964" cy="1648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3974" name="Picture 6"/>
          <p:cNvPicPr>
            <a:picLocks noChangeAspect="1" noChangeArrowheads="1"/>
          </p:cNvPicPr>
          <p:nvPr/>
        </p:nvPicPr>
        <p:blipFill>
          <a:blip r:embed="rId5"/>
          <a:srcRect l="27777" t="29501" r="29167" b="18439"/>
          <a:stretch>
            <a:fillRect/>
          </a:stretch>
        </p:blipFill>
        <p:spPr bwMode="auto">
          <a:xfrm>
            <a:off x="4953000" y="2057400"/>
            <a:ext cx="1752600" cy="1695450"/>
          </a:xfrm>
          <a:prstGeom prst="rect">
            <a:avLst/>
          </a:prstGeom>
          <a:noFill/>
          <a:ln w="9525">
            <a:noFill/>
            <a:miter lim="800000"/>
            <a:headEnd/>
            <a:tailEnd/>
          </a:ln>
        </p:spPr>
      </p:pic>
      <p:pic>
        <p:nvPicPr>
          <p:cNvPr id="83975" name="Picture 7" descr="P3040090"/>
          <p:cNvPicPr>
            <a:picLocks noChangeAspect="1" noChangeArrowheads="1"/>
          </p:cNvPicPr>
          <p:nvPr/>
        </p:nvPicPr>
        <p:blipFill>
          <a:blip r:embed="rId6">
            <a:lum bright="12000"/>
          </a:blip>
          <a:srcRect l="5714" r="8571" b="15727"/>
          <a:stretch>
            <a:fillRect/>
          </a:stretch>
        </p:blipFill>
        <p:spPr bwMode="auto">
          <a:xfrm>
            <a:off x="3581400" y="3962400"/>
            <a:ext cx="2286000" cy="1684338"/>
          </a:xfrm>
          <a:prstGeom prst="rect">
            <a:avLst/>
          </a:prstGeom>
          <a:noFill/>
          <a:ln w="9525">
            <a:noFill/>
            <a:miter lim="800000"/>
            <a:headEnd/>
            <a:tailEnd/>
          </a:ln>
        </p:spPr>
      </p:pic>
      <p:pic>
        <p:nvPicPr>
          <p:cNvPr id="83976" name="Picture 8" descr="turbines"/>
          <p:cNvPicPr>
            <a:picLocks noChangeAspect="1" noChangeArrowheads="1"/>
          </p:cNvPicPr>
          <p:nvPr/>
        </p:nvPicPr>
        <p:blipFill>
          <a:blip r:embed="rId7"/>
          <a:srcRect r="46153"/>
          <a:stretch>
            <a:fillRect/>
          </a:stretch>
        </p:blipFill>
        <p:spPr bwMode="auto">
          <a:xfrm>
            <a:off x="3429000" y="1981200"/>
            <a:ext cx="1414463" cy="1739900"/>
          </a:xfrm>
          <a:prstGeom prst="rect">
            <a:avLst/>
          </a:prstGeom>
          <a:noFill/>
          <a:ln w="9525">
            <a:noFill/>
            <a:miter lim="800000"/>
            <a:headEnd/>
            <a:tailEnd/>
          </a:ln>
        </p:spPr>
      </p:pic>
      <p:sp>
        <p:nvSpPr>
          <p:cNvPr id="83977" name="TextBox 8"/>
          <p:cNvSpPr txBox="1">
            <a:spLocks noChangeArrowheads="1"/>
          </p:cNvSpPr>
          <p:nvPr/>
        </p:nvSpPr>
        <p:spPr bwMode="auto">
          <a:xfrm>
            <a:off x="7259049" y="5882640"/>
            <a:ext cx="1656351" cy="276999"/>
          </a:xfrm>
          <a:prstGeom prst="rect">
            <a:avLst/>
          </a:prstGeom>
          <a:noFill/>
          <a:ln w="9525">
            <a:noFill/>
            <a:miter lim="800000"/>
            <a:headEnd/>
            <a:tailEnd/>
          </a:ln>
        </p:spPr>
        <p:txBody>
          <a:bodyPr wrap="none">
            <a:prstTxWarp prst="textNoShape">
              <a:avLst/>
            </a:prstTxWarp>
            <a:spAutoFit/>
          </a:bodyPr>
          <a:lstStyle/>
          <a:p>
            <a:r>
              <a:rPr lang="en-US" sz="1200" i="1" dirty="0" smtClean="0">
                <a:solidFill>
                  <a:prstClr val="black"/>
                </a:solidFill>
              </a:rPr>
              <a:t>Photos courtesy </a:t>
            </a:r>
            <a:r>
              <a:rPr lang="en-US" sz="1200" i="1" dirty="0">
                <a:solidFill>
                  <a:prstClr val="black"/>
                </a:solidFill>
              </a:rPr>
              <a:t>of BPA</a:t>
            </a:r>
          </a:p>
        </p:txBody>
      </p:sp>
      <p:sp>
        <p:nvSpPr>
          <p:cNvPr id="83979" name="Footer Placeholder 4"/>
          <p:cNvSpPr txBox="1">
            <a:spLocks/>
          </p:cNvSpPr>
          <p:nvPr/>
        </p:nvSpPr>
        <p:spPr bwMode="auto">
          <a:xfrm>
            <a:off x="406400" y="6530975"/>
            <a:ext cx="1765300" cy="222250"/>
          </a:xfrm>
          <a:prstGeom prst="rect">
            <a:avLst/>
          </a:prstGeom>
          <a:noFill/>
          <a:ln w="9525">
            <a:noFill/>
            <a:miter lim="800000"/>
            <a:headEnd/>
            <a:tailEnd/>
          </a:ln>
        </p:spPr>
        <p:txBody>
          <a:bodyPr>
            <a:prstTxWarp prst="textNoShape">
              <a:avLst/>
            </a:prstTxWarp>
          </a:bodyPr>
          <a:lstStyle/>
          <a:p>
            <a:r>
              <a:rPr lang="en-US" sz="1100" i="1" dirty="0">
                <a:solidFill>
                  <a:srgbClr val="000000"/>
                </a:solidFill>
                <a:latin typeface="Arial" pitchFamily="34" charset="0"/>
                <a:cs typeface="Arial" pitchFamily="34" charset="0"/>
              </a:rPr>
              <a:t>© 2011 PGE</a:t>
            </a:r>
          </a:p>
        </p:txBody>
      </p:sp>
      <p:sp>
        <p:nvSpPr>
          <p:cNvPr id="2" name="TextBox 1"/>
          <p:cNvSpPr txBox="1"/>
          <p:nvPr/>
        </p:nvSpPr>
        <p:spPr>
          <a:xfrm>
            <a:off x="188977" y="1088312"/>
            <a:ext cx="5830823" cy="646331"/>
          </a:xfrm>
          <a:prstGeom prst="rect">
            <a:avLst/>
          </a:prstGeom>
          <a:noFill/>
        </p:spPr>
        <p:txBody>
          <a:bodyPr wrap="square" rtlCol="0">
            <a:noAutofit/>
          </a:bodyPr>
          <a:lstStyle/>
          <a:p>
            <a:pPr eaLnBrk="0" hangingPunct="0"/>
            <a:r>
              <a:rPr lang="en-US" sz="2000" b="1" dirty="0" smtClean="0">
                <a:solidFill>
                  <a:schemeClr val="tx2"/>
                </a:solidFill>
              </a:rPr>
              <a:t>Utilities are testing: Can Reduced </a:t>
            </a:r>
            <a:r>
              <a:rPr lang="en-US" sz="2000" b="1" dirty="0">
                <a:solidFill>
                  <a:schemeClr val="tx2"/>
                </a:solidFill>
              </a:rPr>
              <a:t>&amp; </a:t>
            </a:r>
            <a:r>
              <a:rPr lang="en-US" sz="2000" b="1" dirty="0" smtClean="0">
                <a:solidFill>
                  <a:schemeClr val="tx2"/>
                </a:solidFill>
              </a:rPr>
              <a:t>Increased </a:t>
            </a:r>
            <a:r>
              <a:rPr lang="en-US" sz="2000" b="1" dirty="0">
                <a:solidFill>
                  <a:schemeClr val="tx2"/>
                </a:solidFill>
              </a:rPr>
              <a:t>Load </a:t>
            </a:r>
            <a:r>
              <a:rPr lang="en-US" sz="2000" b="1" dirty="0" smtClean="0">
                <a:solidFill>
                  <a:schemeClr val="tx2"/>
                </a:solidFill>
              </a:rPr>
              <a:t>Support </a:t>
            </a:r>
            <a:r>
              <a:rPr lang="en-US" sz="2000" b="1" dirty="0">
                <a:solidFill>
                  <a:schemeClr val="tx2"/>
                </a:solidFill>
              </a:rPr>
              <a:t>the “Integration” of </a:t>
            </a:r>
            <a:r>
              <a:rPr lang="en-US" sz="2000" b="1" dirty="0" smtClean="0">
                <a:solidFill>
                  <a:schemeClr val="tx2"/>
                </a:solidFill>
              </a:rPr>
              <a:t>Wind?</a:t>
            </a:r>
            <a:endParaRPr lang="en-US" sz="2000" b="1" dirty="0">
              <a:solidFill>
                <a:schemeClr val="tx2"/>
              </a:solidFill>
            </a:endParaRPr>
          </a:p>
        </p:txBody>
      </p:sp>
    </p:spTree>
    <p:extLst>
      <p:ext uri="{BB962C8B-B14F-4D97-AF65-F5344CB8AC3E}">
        <p14:creationId xmlns:p14="http://schemas.microsoft.com/office/powerpoint/2010/main" val="107400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86119" y="140081"/>
            <a:ext cx="8710993" cy="1233899"/>
          </a:xfrm>
          <a:prstGeom prst="rect">
            <a:avLst/>
          </a:prstGeom>
          <a:noFill/>
          <a:ln>
            <a:noFill/>
          </a:ln>
          <a:effectLst/>
          <a:extLst/>
        </p:spPr>
        <p:txBody>
          <a:bodyPr lIns="90000" tIns="46800" rIns="90000" bIns="46800" anchor="ctr"/>
          <a:lstStyle/>
          <a:p>
            <a:pPr algn="ctr" eaLnBrk="0" hangingPunct="0">
              <a:lnSpc>
                <a:spcPct val="11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Arial" charset="0"/>
              </a:rPr>
              <a:t>Examples of Residential End-Use Storage Options</a:t>
            </a:r>
          </a:p>
        </p:txBody>
      </p:sp>
      <p:pic>
        <p:nvPicPr>
          <p:cNvPr id="72707" name="Picture 2"/>
          <p:cNvPicPr>
            <a:picLocks noChangeAspect="1" noChangeArrowheads="1"/>
          </p:cNvPicPr>
          <p:nvPr/>
        </p:nvPicPr>
        <p:blipFill>
          <a:blip r:embed="rId3"/>
          <a:srcRect/>
          <a:stretch>
            <a:fillRect/>
          </a:stretch>
        </p:blipFill>
        <p:spPr bwMode="auto">
          <a:xfrm>
            <a:off x="186119" y="1773682"/>
            <a:ext cx="2130425" cy="2286000"/>
          </a:xfrm>
          <a:prstGeom prst="rect">
            <a:avLst/>
          </a:prstGeom>
          <a:noFill/>
          <a:ln w="9525">
            <a:noFill/>
            <a:miter lim="800000"/>
            <a:headEnd/>
            <a:tailEnd/>
          </a:ln>
        </p:spPr>
      </p:pic>
      <p:sp>
        <p:nvSpPr>
          <p:cNvPr id="72708" name="Rectangle 3"/>
          <p:cNvSpPr txBox="1">
            <a:spLocks noChangeArrowheads="1"/>
          </p:cNvSpPr>
          <p:nvPr/>
        </p:nvSpPr>
        <p:spPr bwMode="auto">
          <a:xfrm>
            <a:off x="2247900" y="1758442"/>
            <a:ext cx="1637855" cy="2301240"/>
          </a:xfrm>
          <a:prstGeom prst="rect">
            <a:avLst/>
          </a:prstGeom>
          <a:noFill/>
          <a:ln w="9525">
            <a:noFill/>
            <a:miter lim="800000"/>
            <a:headEnd/>
            <a:tailEnd/>
          </a:ln>
        </p:spPr>
        <p:txBody>
          <a:bodyPr lIns="90000" tIns="46800" rIns="90000" bIns="46800">
            <a:prstTxWarp prst="textNoShape">
              <a:avLst/>
            </a:prstTxWarp>
          </a:bodyPr>
          <a:lstStyle/>
          <a:p>
            <a:pPr indent="9525"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err="1">
                <a:solidFill>
                  <a:prstClr val="black"/>
                </a:solidFill>
              </a:rPr>
              <a:t>Steffes</a:t>
            </a:r>
            <a:r>
              <a:rPr lang="en-US" sz="1600" dirty="0">
                <a:solidFill>
                  <a:prstClr val="black"/>
                </a:solidFill>
              </a:rPr>
              <a:t> </a:t>
            </a:r>
            <a:r>
              <a:rPr lang="en-US" sz="1600" dirty="0" smtClean="0">
                <a:solidFill>
                  <a:prstClr val="black"/>
                </a:solidFill>
              </a:rPr>
              <a:t>controller on a </a:t>
            </a:r>
            <a:r>
              <a:rPr lang="en-US" sz="1600" dirty="0">
                <a:solidFill>
                  <a:prstClr val="black"/>
                </a:solidFill>
              </a:rPr>
              <a:t>105 gal. water heater with a mixing valve </a:t>
            </a:r>
            <a:r>
              <a:rPr lang="en-US" sz="1600" dirty="0" smtClean="0">
                <a:solidFill>
                  <a:prstClr val="black"/>
                </a:solidFill>
              </a:rPr>
              <a:t>for consumer </a:t>
            </a:r>
            <a:r>
              <a:rPr lang="en-US" sz="1600" dirty="0">
                <a:solidFill>
                  <a:prstClr val="black"/>
                </a:solidFill>
              </a:rPr>
              <a:t>safety</a:t>
            </a:r>
            <a:r>
              <a:rPr lang="en-US" sz="1600" dirty="0" smtClean="0">
                <a:solidFill>
                  <a:prstClr val="black"/>
                </a:solidFill>
              </a:rPr>
              <a:t>.</a:t>
            </a:r>
            <a:br>
              <a:rPr lang="en-US" sz="1600" dirty="0" smtClean="0">
                <a:solidFill>
                  <a:prstClr val="black"/>
                </a:solidFill>
              </a:rPr>
            </a:br>
            <a:r>
              <a:rPr lang="en-US" sz="1600" dirty="0" smtClean="0">
                <a:solidFill>
                  <a:prstClr val="black"/>
                </a:solidFill>
              </a:rPr>
              <a:t>26 kWh; </a:t>
            </a:r>
            <a:r>
              <a:rPr lang="en-US" sz="1600" dirty="0">
                <a:solidFill>
                  <a:prstClr val="black"/>
                </a:solidFill>
              </a:rPr>
              <a:t>cost $</a:t>
            </a:r>
            <a:r>
              <a:rPr lang="en-US" sz="1600" dirty="0" smtClean="0">
                <a:solidFill>
                  <a:prstClr val="black"/>
                </a:solidFill>
              </a:rPr>
              <a:t>2,000; $</a:t>
            </a:r>
            <a:r>
              <a:rPr lang="en-US" sz="1600" dirty="0">
                <a:solidFill>
                  <a:prstClr val="black"/>
                </a:solidFill>
              </a:rPr>
              <a:t>77/kWh</a:t>
            </a:r>
          </a:p>
        </p:txBody>
      </p:sp>
      <p:pic>
        <p:nvPicPr>
          <p:cNvPr id="72709" name="Picture 4"/>
          <p:cNvPicPr>
            <a:picLocks noChangeAspect="1" noChangeArrowheads="1"/>
          </p:cNvPicPr>
          <p:nvPr/>
        </p:nvPicPr>
        <p:blipFill>
          <a:blip r:embed="rId4"/>
          <a:srcRect/>
          <a:stretch>
            <a:fillRect/>
          </a:stretch>
        </p:blipFill>
        <p:spPr bwMode="auto">
          <a:xfrm>
            <a:off x="6629400" y="3733800"/>
            <a:ext cx="2066925" cy="2743200"/>
          </a:xfrm>
          <a:prstGeom prst="rect">
            <a:avLst/>
          </a:prstGeom>
          <a:noFill/>
          <a:ln w="9525">
            <a:noFill/>
            <a:miter lim="800000"/>
            <a:headEnd/>
            <a:tailEnd/>
          </a:ln>
        </p:spPr>
      </p:pic>
      <p:pic>
        <p:nvPicPr>
          <p:cNvPr id="72710" name="Picture 1"/>
          <p:cNvPicPr>
            <a:picLocks noChangeAspect="1"/>
          </p:cNvPicPr>
          <p:nvPr/>
        </p:nvPicPr>
        <p:blipFill>
          <a:blip r:embed="rId5"/>
          <a:srcRect/>
          <a:stretch>
            <a:fillRect/>
          </a:stretch>
        </p:blipFill>
        <p:spPr bwMode="auto">
          <a:xfrm>
            <a:off x="2247900" y="4343400"/>
            <a:ext cx="2781300" cy="2024063"/>
          </a:xfrm>
          <a:prstGeom prst="rect">
            <a:avLst/>
          </a:prstGeom>
          <a:noFill/>
          <a:ln w="9525">
            <a:noFill/>
            <a:miter lim="800000"/>
            <a:headEnd/>
            <a:tailEnd/>
          </a:ln>
        </p:spPr>
      </p:pic>
      <p:sp>
        <p:nvSpPr>
          <p:cNvPr id="72711" name="Rectangle 3"/>
          <p:cNvSpPr txBox="1">
            <a:spLocks noChangeArrowheads="1"/>
          </p:cNvSpPr>
          <p:nvPr/>
        </p:nvSpPr>
        <p:spPr bwMode="auto">
          <a:xfrm>
            <a:off x="1039368" y="4700111"/>
            <a:ext cx="1877568" cy="1142905"/>
          </a:xfrm>
          <a:prstGeom prst="rect">
            <a:avLst/>
          </a:prstGeom>
          <a:noFill/>
          <a:ln w="9525">
            <a:noFill/>
            <a:miter lim="800000"/>
            <a:headEnd/>
            <a:tailEnd/>
          </a:ln>
        </p:spPr>
        <p:txBody>
          <a:bodyPr lIns="90000" tIns="46800" rIns="90000" bIns="46800">
            <a:prstTxWarp prst="textNoShape">
              <a:avLst/>
            </a:prstTxWarp>
          </a:bodyPr>
          <a:lstStyle/>
          <a:p>
            <a:pPr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Carina </a:t>
            </a:r>
            <a:r>
              <a:rPr lang="en-US" sz="1600" dirty="0" smtClean="0">
                <a:solidFill>
                  <a:prstClr val="black"/>
                </a:solidFill>
              </a:rPr>
              <a:t>controller </a:t>
            </a:r>
            <a:r>
              <a:rPr lang="en-US" sz="1600" dirty="0">
                <a:solidFill>
                  <a:prstClr val="black"/>
                </a:solidFill>
              </a:rPr>
              <a:t>on </a:t>
            </a:r>
            <a:r>
              <a:rPr lang="en-US" sz="1600" dirty="0" smtClean="0">
                <a:solidFill>
                  <a:prstClr val="black"/>
                </a:solidFill>
              </a:rPr>
              <a:t>a 50 gallon heater</a:t>
            </a:r>
            <a:endParaRPr lang="en-US" sz="1600" dirty="0">
              <a:solidFill>
                <a:prstClr val="black"/>
              </a:solidFill>
            </a:endParaRPr>
          </a:p>
          <a:p>
            <a:pPr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13 </a:t>
            </a:r>
            <a:r>
              <a:rPr lang="en-US" sz="1600" dirty="0" smtClean="0">
                <a:solidFill>
                  <a:prstClr val="black"/>
                </a:solidFill>
              </a:rPr>
              <a:t>kWh; </a:t>
            </a:r>
            <a:r>
              <a:rPr lang="en-US" sz="1600" dirty="0">
                <a:solidFill>
                  <a:prstClr val="black"/>
                </a:solidFill>
              </a:rPr>
              <a:t>cost $</a:t>
            </a:r>
            <a:r>
              <a:rPr lang="en-US" sz="1600" dirty="0" smtClean="0">
                <a:solidFill>
                  <a:prstClr val="black"/>
                </a:solidFill>
              </a:rPr>
              <a:t>500;</a:t>
            </a:r>
            <a:endParaRPr lang="en-US" sz="1600" dirty="0">
              <a:solidFill>
                <a:prstClr val="black"/>
              </a:solidFill>
            </a:endParaRPr>
          </a:p>
          <a:p>
            <a:pPr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$38/kWh</a:t>
            </a:r>
          </a:p>
        </p:txBody>
      </p:sp>
      <p:pic>
        <p:nvPicPr>
          <p:cNvPr id="72712" name="Picture 2"/>
          <p:cNvPicPr>
            <a:picLocks noChangeAspect="1"/>
          </p:cNvPicPr>
          <p:nvPr/>
        </p:nvPicPr>
        <p:blipFill>
          <a:blip r:embed="rId6"/>
          <a:srcRect/>
          <a:stretch>
            <a:fillRect/>
          </a:stretch>
        </p:blipFill>
        <p:spPr bwMode="auto">
          <a:xfrm>
            <a:off x="5035137" y="1373980"/>
            <a:ext cx="1143000" cy="1071563"/>
          </a:xfrm>
          <a:prstGeom prst="rect">
            <a:avLst/>
          </a:prstGeom>
          <a:noFill/>
          <a:ln w="9525">
            <a:noFill/>
            <a:miter lim="800000"/>
            <a:headEnd/>
            <a:tailEnd/>
          </a:ln>
        </p:spPr>
      </p:pic>
      <p:sp>
        <p:nvSpPr>
          <p:cNvPr id="72713" name="Rectangle 3"/>
          <p:cNvSpPr txBox="1">
            <a:spLocks noChangeArrowheads="1"/>
          </p:cNvSpPr>
          <p:nvPr/>
        </p:nvSpPr>
        <p:spPr bwMode="auto">
          <a:xfrm>
            <a:off x="6172200" y="1909761"/>
            <a:ext cx="2020824" cy="660083"/>
          </a:xfrm>
          <a:prstGeom prst="rect">
            <a:avLst/>
          </a:prstGeom>
          <a:solidFill>
            <a:schemeClr val="bg1"/>
          </a:solidFill>
          <a:ln w="9525">
            <a:noFill/>
            <a:miter lim="800000"/>
            <a:headEnd/>
            <a:tailEnd/>
          </a:ln>
        </p:spPr>
        <p:txBody>
          <a:bodyPr lIns="90000" tIns="46800" rIns="90000" bIns="46800">
            <a:prstTxWarp prst="textNoShape">
              <a:avLst/>
            </a:prstTxWarp>
          </a:bodyPr>
          <a:lstStyle/>
          <a:p>
            <a:pPr indent="9525"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Car Battery 1 </a:t>
            </a:r>
            <a:r>
              <a:rPr lang="en-US" sz="1600" dirty="0" smtClean="0">
                <a:solidFill>
                  <a:prstClr val="black"/>
                </a:solidFill>
              </a:rPr>
              <a:t>kWh; </a:t>
            </a:r>
            <a:endParaRPr lang="en-US" sz="1600" dirty="0">
              <a:solidFill>
                <a:prstClr val="black"/>
              </a:solidFill>
            </a:endParaRPr>
          </a:p>
          <a:p>
            <a:pPr indent="9525"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cost $</a:t>
            </a:r>
            <a:r>
              <a:rPr lang="en-US" sz="1600" dirty="0" smtClean="0">
                <a:solidFill>
                  <a:prstClr val="black"/>
                </a:solidFill>
              </a:rPr>
              <a:t>100;  </a:t>
            </a:r>
            <a:r>
              <a:rPr lang="en-US" sz="1600" dirty="0">
                <a:solidFill>
                  <a:prstClr val="black"/>
                </a:solidFill>
              </a:rPr>
              <a:t>$100/kWh</a:t>
            </a:r>
          </a:p>
          <a:p>
            <a:pPr indent="9525" eaLnBrk="0" hangingPunct="0">
              <a:lnSpc>
                <a:spcPct val="115000"/>
              </a:lnSpc>
              <a:spcAft>
                <a:spcPts val="45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1600" dirty="0">
              <a:solidFill>
                <a:prstClr val="black"/>
              </a:solidFill>
            </a:endParaRPr>
          </a:p>
        </p:txBody>
      </p:sp>
      <p:sp>
        <p:nvSpPr>
          <p:cNvPr id="72714" name="Rectangle 3"/>
          <p:cNvSpPr txBox="1">
            <a:spLocks noChangeArrowheads="1"/>
          </p:cNvSpPr>
          <p:nvPr/>
        </p:nvSpPr>
        <p:spPr bwMode="auto">
          <a:xfrm>
            <a:off x="5029200" y="4235196"/>
            <a:ext cx="1639824" cy="1740408"/>
          </a:xfrm>
          <a:prstGeom prst="rect">
            <a:avLst/>
          </a:prstGeom>
          <a:noFill/>
          <a:ln w="9525">
            <a:noFill/>
            <a:miter lim="800000"/>
            <a:headEnd/>
            <a:tailEnd/>
          </a:ln>
        </p:spPr>
        <p:txBody>
          <a:bodyPr lIns="90000" tIns="46800" rIns="90000" bIns="46800">
            <a:prstTxWarp prst="textNoShape">
              <a:avLst/>
            </a:prstTxWarp>
          </a:bodyPr>
          <a:lstStyle/>
          <a:p>
            <a:pPr indent="9525" algn="r"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Electric Thermal Storage  Furnace “Rock Box”</a:t>
            </a:r>
            <a:r>
              <a:rPr lang="en-US" altLang="ja-JP" sz="1600" dirty="0">
                <a:solidFill>
                  <a:prstClr val="black"/>
                </a:solidFill>
              </a:rPr>
              <a:t> </a:t>
            </a:r>
          </a:p>
          <a:p>
            <a:pPr indent="9525" algn="r"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240 </a:t>
            </a:r>
            <a:r>
              <a:rPr lang="en-US" sz="1600" dirty="0" smtClean="0">
                <a:solidFill>
                  <a:prstClr val="black"/>
                </a:solidFill>
              </a:rPr>
              <a:t>kWh;</a:t>
            </a:r>
            <a:br>
              <a:rPr lang="en-US" sz="1600" dirty="0" smtClean="0">
                <a:solidFill>
                  <a:prstClr val="black"/>
                </a:solidFill>
              </a:rPr>
            </a:br>
            <a:r>
              <a:rPr lang="en-US" sz="1600" dirty="0" smtClean="0">
                <a:solidFill>
                  <a:prstClr val="black"/>
                </a:solidFill>
              </a:rPr>
              <a:t>cost </a:t>
            </a:r>
            <a:r>
              <a:rPr lang="en-US" sz="1600" dirty="0">
                <a:solidFill>
                  <a:prstClr val="black"/>
                </a:solidFill>
              </a:rPr>
              <a:t>$</a:t>
            </a:r>
            <a:r>
              <a:rPr lang="en-US" sz="1600" dirty="0" smtClean="0">
                <a:solidFill>
                  <a:prstClr val="black"/>
                </a:solidFill>
              </a:rPr>
              <a:t>6,000;</a:t>
            </a:r>
            <a:endParaRPr lang="en-US" sz="1600" dirty="0">
              <a:solidFill>
                <a:prstClr val="black"/>
              </a:solidFill>
            </a:endParaRPr>
          </a:p>
          <a:p>
            <a:pPr indent="9525" algn="r"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$26/kWh  </a:t>
            </a:r>
          </a:p>
        </p:txBody>
      </p:sp>
      <p:pic>
        <p:nvPicPr>
          <p:cNvPr id="72715" name="Picture 1"/>
          <p:cNvPicPr>
            <a:picLocks noChangeAspect="1"/>
          </p:cNvPicPr>
          <p:nvPr/>
        </p:nvPicPr>
        <p:blipFill rotWithShape="1">
          <a:blip r:embed="rId7"/>
          <a:srcRect t="19752"/>
          <a:stretch/>
        </p:blipFill>
        <p:spPr bwMode="auto">
          <a:xfrm>
            <a:off x="4415377" y="2789174"/>
            <a:ext cx="2108200" cy="1151636"/>
          </a:xfrm>
          <a:prstGeom prst="rect">
            <a:avLst/>
          </a:prstGeom>
          <a:noFill/>
          <a:ln w="9525">
            <a:noFill/>
            <a:miter lim="800000"/>
            <a:headEnd/>
            <a:tailEnd/>
          </a:ln>
        </p:spPr>
      </p:pic>
      <p:sp>
        <p:nvSpPr>
          <p:cNvPr id="72716" name="Rectangle 3"/>
          <p:cNvSpPr txBox="1">
            <a:spLocks noChangeArrowheads="1"/>
          </p:cNvSpPr>
          <p:nvPr/>
        </p:nvSpPr>
        <p:spPr bwMode="auto">
          <a:xfrm>
            <a:off x="6523577" y="2837180"/>
            <a:ext cx="1956023" cy="896620"/>
          </a:xfrm>
          <a:prstGeom prst="rect">
            <a:avLst/>
          </a:prstGeom>
          <a:noFill/>
          <a:ln w="9525">
            <a:noFill/>
            <a:miter lim="800000"/>
            <a:headEnd/>
            <a:tailEnd/>
          </a:ln>
        </p:spPr>
        <p:txBody>
          <a:bodyPr lIns="90000" tIns="46800" rIns="90000" bIns="46800">
            <a:prstTxWarp prst="textNoShape">
              <a:avLst/>
            </a:prstTxWarp>
          </a:bodyPr>
          <a:lstStyle/>
          <a:p>
            <a:pPr indent="9525"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EV Car Battery </a:t>
            </a:r>
          </a:p>
          <a:p>
            <a:pPr indent="9525"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24 </a:t>
            </a:r>
            <a:r>
              <a:rPr lang="en-US" sz="1600" dirty="0" smtClean="0">
                <a:solidFill>
                  <a:prstClr val="black"/>
                </a:solidFill>
              </a:rPr>
              <a:t>kWh; </a:t>
            </a:r>
            <a:r>
              <a:rPr lang="en-US" sz="1600" dirty="0">
                <a:solidFill>
                  <a:prstClr val="black"/>
                </a:solidFill>
              </a:rPr>
              <a:t>cost $</a:t>
            </a:r>
            <a:r>
              <a:rPr lang="en-US" sz="1600" dirty="0" smtClean="0">
                <a:solidFill>
                  <a:prstClr val="black"/>
                </a:solidFill>
              </a:rPr>
              <a:t>9,500;</a:t>
            </a:r>
            <a:endParaRPr lang="en-US" sz="1600" dirty="0">
              <a:solidFill>
                <a:prstClr val="black"/>
              </a:solidFill>
            </a:endParaRPr>
          </a:p>
          <a:p>
            <a:pPr indent="9525" eaLnBrk="0" hangingPunct="0">
              <a:spcAft>
                <a:spcPts val="300"/>
              </a:spcAft>
              <a:tabLst>
                <a:tab pos="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dirty="0">
                <a:solidFill>
                  <a:prstClr val="black"/>
                </a:solidFill>
              </a:rPr>
              <a:t>$395/kWh</a:t>
            </a:r>
          </a:p>
        </p:txBody>
      </p:sp>
      <p:sp>
        <p:nvSpPr>
          <p:cNvPr id="72717" name="TextBox 14"/>
          <p:cNvSpPr txBox="1">
            <a:spLocks noChangeArrowheads="1"/>
          </p:cNvSpPr>
          <p:nvPr/>
        </p:nvSpPr>
        <p:spPr bwMode="auto">
          <a:xfrm>
            <a:off x="6982100" y="6477000"/>
            <a:ext cx="1744388" cy="276999"/>
          </a:xfrm>
          <a:prstGeom prst="rect">
            <a:avLst/>
          </a:prstGeom>
          <a:noFill/>
          <a:ln w="9525">
            <a:noFill/>
            <a:miter lim="800000"/>
            <a:headEnd/>
            <a:tailEnd/>
          </a:ln>
        </p:spPr>
        <p:txBody>
          <a:bodyPr wrap="none">
            <a:prstTxWarp prst="textNoShape">
              <a:avLst/>
            </a:prstTxWarp>
            <a:spAutoFit/>
          </a:bodyPr>
          <a:lstStyle/>
          <a:p>
            <a:r>
              <a:rPr lang="en-US" sz="1200" i="1" dirty="0">
                <a:solidFill>
                  <a:prstClr val="black"/>
                </a:solidFill>
              </a:rPr>
              <a:t>Slide courtesy of </a:t>
            </a:r>
            <a:r>
              <a:rPr lang="en-US" sz="1200" i="1" dirty="0" err="1">
                <a:solidFill>
                  <a:prstClr val="black"/>
                </a:solidFill>
              </a:rPr>
              <a:t>EcoFys</a:t>
            </a:r>
            <a:endParaRPr lang="en-US" sz="1200" i="1" dirty="0">
              <a:solidFill>
                <a:prstClr val="black"/>
              </a:solidFill>
            </a:endParaRPr>
          </a:p>
        </p:txBody>
      </p:sp>
    </p:spTree>
    <p:extLst>
      <p:ext uri="{BB962C8B-B14F-4D97-AF65-F5344CB8AC3E}">
        <p14:creationId xmlns:p14="http://schemas.microsoft.com/office/powerpoint/2010/main" val="41939313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283464" y="287251"/>
            <a:ext cx="8631936" cy="538884"/>
          </a:xfrm>
          <a:prstGeom prst="rect">
            <a:avLst/>
          </a:prstGeom>
          <a:noFill/>
          <a:ln w="9525">
            <a:noFill/>
            <a:miter lim="800000"/>
            <a:headEnd/>
            <a:tailEnd/>
          </a:ln>
        </p:spPr>
        <p:txBody>
          <a:bodyPr lIns="90000" tIns="46800" rIns="90000" bIns="46800" anchor="ctr">
            <a:prstTxWarp prst="textNoShape">
              <a:avLst/>
            </a:prstTxWarp>
          </a:bodyPr>
          <a:lstStyle/>
          <a:p>
            <a:pPr algn="ctr" eaLnBrk="0" hangingPunct="0">
              <a:lnSpc>
                <a:spcPct val="11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Example - Industrial Cold Storage Warehouse</a:t>
            </a:r>
          </a:p>
        </p:txBody>
      </p:sp>
      <p:pic>
        <p:nvPicPr>
          <p:cNvPr id="77827" name="Picture 2"/>
          <p:cNvPicPr>
            <a:picLocks noChangeAspect="1"/>
          </p:cNvPicPr>
          <p:nvPr/>
        </p:nvPicPr>
        <p:blipFill>
          <a:blip r:embed="rId3"/>
          <a:srcRect/>
          <a:stretch>
            <a:fillRect/>
          </a:stretch>
        </p:blipFill>
        <p:spPr bwMode="auto">
          <a:xfrm>
            <a:off x="1019175" y="1828800"/>
            <a:ext cx="6296025" cy="4602163"/>
          </a:xfrm>
          <a:prstGeom prst="rect">
            <a:avLst/>
          </a:prstGeom>
          <a:noFill/>
          <a:ln w="9525">
            <a:noFill/>
            <a:miter lim="800000"/>
            <a:headEnd/>
            <a:tailEnd/>
          </a:ln>
        </p:spPr>
      </p:pic>
      <p:sp>
        <p:nvSpPr>
          <p:cNvPr id="77828" name="Rectangle 3"/>
          <p:cNvSpPr txBox="1">
            <a:spLocks noChangeArrowheads="1"/>
          </p:cNvSpPr>
          <p:nvPr/>
        </p:nvSpPr>
        <p:spPr bwMode="auto">
          <a:xfrm>
            <a:off x="347663" y="914400"/>
            <a:ext cx="8567737" cy="914400"/>
          </a:xfrm>
          <a:prstGeom prst="rect">
            <a:avLst/>
          </a:prstGeom>
          <a:noFill/>
          <a:ln w="9525">
            <a:noFill/>
            <a:miter lim="800000"/>
            <a:headEnd/>
            <a:tailEnd/>
          </a:ln>
        </p:spPr>
        <p:txBody>
          <a:bodyPr lIns="90000" tIns="46800" rIns="90000" bIns="46800">
            <a:prstTxWarp prst="textNoShape">
              <a:avLst/>
            </a:prstTxWarp>
          </a:bodyPr>
          <a:lstStyle/>
          <a:p>
            <a:pPr marL="342900" indent="-333375" eaLnBrk="0" hangingPunct="0">
              <a:lnSpc>
                <a:spcPct val="115000"/>
              </a:lnSpc>
              <a:spcAft>
                <a:spcPts val="45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000" dirty="0">
                <a:solidFill>
                  <a:prstClr val="black"/>
                </a:solidFill>
              </a:rPr>
              <a:t>5 facilities  Total Peak Load of  4 MW, Freezer space </a:t>
            </a:r>
            <a:r>
              <a:rPr lang="en-US" sz="2000" dirty="0" smtClean="0">
                <a:solidFill>
                  <a:prstClr val="black"/>
                </a:solidFill>
              </a:rPr>
              <a:t>22-million cubic feet </a:t>
            </a:r>
            <a:endParaRPr lang="en-US" sz="2000" dirty="0">
              <a:solidFill>
                <a:prstClr val="black"/>
              </a:solidFill>
            </a:endParaRPr>
          </a:p>
          <a:p>
            <a:pPr marL="342900" indent="-333375" eaLnBrk="0" hangingPunct="0">
              <a:lnSpc>
                <a:spcPct val="115000"/>
              </a:lnSpc>
              <a:spcAft>
                <a:spcPts val="45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000" dirty="0">
                <a:solidFill>
                  <a:prstClr val="black"/>
                </a:solidFill>
              </a:rPr>
              <a:t>				Represents </a:t>
            </a:r>
            <a:r>
              <a:rPr lang="en-US" sz="2000" dirty="0" smtClean="0">
                <a:solidFill>
                  <a:prstClr val="black"/>
                </a:solidFill>
              </a:rPr>
              <a:t>more than 1 </a:t>
            </a:r>
            <a:r>
              <a:rPr lang="en-US" sz="2000" dirty="0">
                <a:solidFill>
                  <a:prstClr val="black"/>
                </a:solidFill>
              </a:rPr>
              <a:t>million home freezers</a:t>
            </a:r>
          </a:p>
        </p:txBody>
      </p:sp>
      <p:sp>
        <p:nvSpPr>
          <p:cNvPr id="77829" name="TextBox 4"/>
          <p:cNvSpPr txBox="1">
            <a:spLocks noChangeArrowheads="1"/>
          </p:cNvSpPr>
          <p:nvPr/>
        </p:nvSpPr>
        <p:spPr bwMode="auto">
          <a:xfrm>
            <a:off x="5584825" y="6488113"/>
            <a:ext cx="1744388" cy="276999"/>
          </a:xfrm>
          <a:prstGeom prst="rect">
            <a:avLst/>
          </a:prstGeom>
          <a:noFill/>
          <a:ln w="9525">
            <a:noFill/>
            <a:miter lim="800000"/>
            <a:headEnd/>
            <a:tailEnd/>
          </a:ln>
        </p:spPr>
        <p:txBody>
          <a:bodyPr wrap="none">
            <a:prstTxWarp prst="textNoShape">
              <a:avLst/>
            </a:prstTxWarp>
            <a:spAutoFit/>
          </a:bodyPr>
          <a:lstStyle/>
          <a:p>
            <a:r>
              <a:rPr lang="en-US" sz="1200" i="1" dirty="0">
                <a:solidFill>
                  <a:prstClr val="black"/>
                </a:solidFill>
              </a:rPr>
              <a:t>Slide courtesy of </a:t>
            </a:r>
            <a:r>
              <a:rPr lang="en-US" sz="1200" i="1" dirty="0" err="1">
                <a:solidFill>
                  <a:prstClr val="black"/>
                </a:solidFill>
              </a:rPr>
              <a:t>EcoFys</a:t>
            </a:r>
            <a:endParaRPr lang="en-US" sz="1200" i="1" dirty="0">
              <a:solidFill>
                <a:prstClr val="black"/>
              </a:solidFill>
            </a:endParaRPr>
          </a:p>
        </p:txBody>
      </p:sp>
    </p:spTree>
    <p:extLst>
      <p:ext uri="{BB962C8B-B14F-4D97-AF65-F5344CB8AC3E}">
        <p14:creationId xmlns:p14="http://schemas.microsoft.com/office/powerpoint/2010/main" val="480398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4904" y="245294"/>
            <a:ext cx="8458200" cy="9495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kern="1200">
                <a:solidFill>
                  <a:srgbClr val="8DC63F"/>
                </a:solidFill>
                <a:latin typeface="Myriad Pro" pitchFamily="34" charset="0"/>
                <a:ea typeface="+mj-ea"/>
                <a:cs typeface="+mj-cs"/>
              </a:defRPr>
            </a:lvl1pPr>
            <a:lvl2pPr algn="l" rtl="0" fontAlgn="base">
              <a:spcBef>
                <a:spcPct val="0"/>
              </a:spcBef>
              <a:spcAft>
                <a:spcPct val="0"/>
              </a:spcAft>
              <a:defRPr sz="3200">
                <a:solidFill>
                  <a:srgbClr val="8DC63F"/>
                </a:solidFill>
                <a:latin typeface="Myriad Pro" pitchFamily="34" charset="0"/>
              </a:defRPr>
            </a:lvl2pPr>
            <a:lvl3pPr algn="l" rtl="0" fontAlgn="base">
              <a:spcBef>
                <a:spcPct val="0"/>
              </a:spcBef>
              <a:spcAft>
                <a:spcPct val="0"/>
              </a:spcAft>
              <a:defRPr sz="3200">
                <a:solidFill>
                  <a:srgbClr val="8DC63F"/>
                </a:solidFill>
                <a:latin typeface="Myriad Pro" pitchFamily="34" charset="0"/>
              </a:defRPr>
            </a:lvl3pPr>
            <a:lvl4pPr algn="l" rtl="0" fontAlgn="base">
              <a:spcBef>
                <a:spcPct val="0"/>
              </a:spcBef>
              <a:spcAft>
                <a:spcPct val="0"/>
              </a:spcAft>
              <a:defRPr sz="3200">
                <a:solidFill>
                  <a:srgbClr val="8DC63F"/>
                </a:solidFill>
                <a:latin typeface="Myriad Pro" pitchFamily="34" charset="0"/>
              </a:defRPr>
            </a:lvl4pPr>
            <a:lvl5pPr algn="l" rtl="0" fontAlgn="base">
              <a:spcBef>
                <a:spcPct val="0"/>
              </a:spcBef>
              <a:spcAft>
                <a:spcPct val="0"/>
              </a:spcAft>
              <a:defRPr sz="3200">
                <a:solidFill>
                  <a:srgbClr val="8DC63F"/>
                </a:solidFill>
                <a:latin typeface="Myriad Pro"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r>
              <a:rPr lang="en-US" sz="3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Proposed New Transmission ”Super-Grid” for Wind</a:t>
            </a:r>
            <a:endPar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69" t="18923" r="20846" b="13795"/>
          <a:stretch/>
        </p:blipFill>
        <p:spPr bwMode="auto">
          <a:xfrm>
            <a:off x="697522" y="1336431"/>
            <a:ext cx="7883769" cy="498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01" t="54000" r="56384" b="24872"/>
          <a:stretch/>
        </p:blipFill>
        <p:spPr bwMode="auto">
          <a:xfrm>
            <a:off x="2033953" y="4466492"/>
            <a:ext cx="2460281" cy="193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492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Grp="1" noChangeAspect="1"/>
          </p:cNvGraphicFramePr>
          <p:nvPr>
            <p:ph/>
            <p:extLst>
              <p:ext uri="{D42A27DB-BD31-4B8C-83A1-F6EECF244321}">
                <p14:modId xmlns:p14="http://schemas.microsoft.com/office/powerpoint/2010/main" val="165326823"/>
              </p:ext>
            </p:extLst>
          </p:nvPr>
        </p:nvGraphicFramePr>
        <p:xfrm>
          <a:off x="387350" y="1108075"/>
          <a:ext cx="8216900" cy="5487988"/>
        </p:xfrm>
        <a:graphic>
          <a:graphicData uri="http://schemas.openxmlformats.org/presentationml/2006/ole">
            <mc:AlternateContent xmlns:mc="http://schemas.openxmlformats.org/markup-compatibility/2006">
              <mc:Choice xmlns:v="urn:schemas-microsoft-com:vml" Requires="v">
                <p:oleObj spid="_x0000_s2076" name="Visio" r:id="rId3" imgW="3434449" imgH="2378614" progId="Visio.Drawing.11">
                  <p:embed/>
                </p:oleObj>
              </mc:Choice>
              <mc:Fallback>
                <p:oleObj name="Visio" r:id="rId3" imgW="3434449" imgH="237861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08075"/>
                        <a:ext cx="8216900" cy="548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3"/>
          <p:cNvSpPr txBox="1">
            <a:spLocks noChangeArrowheads="1"/>
          </p:cNvSpPr>
          <p:nvPr/>
        </p:nvSpPr>
        <p:spPr bwMode="auto">
          <a:xfrm>
            <a:off x="1233976" y="671545"/>
            <a:ext cx="7370274" cy="646331"/>
          </a:xfrm>
          <a:prstGeom prst="rect">
            <a:avLst/>
          </a:prstGeom>
          <a:noFill/>
          <a:ln w="9525">
            <a:noFill/>
            <a:miter lim="800000"/>
            <a:headEnd/>
            <a:tailEnd/>
          </a:ln>
        </p:spPr>
        <p:txBody>
          <a:bodyPr wrap="square">
            <a:spAutoFit/>
          </a:bodyPr>
          <a:lstStyle/>
          <a:p>
            <a:pPr algn="ctr">
              <a:spcBef>
                <a:spcPct val="50000"/>
              </a:spcBef>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Typical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NW Utility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Daily Load Shape</a:t>
            </a:r>
          </a:p>
        </p:txBody>
      </p:sp>
    </p:spTree>
    <p:extLst>
      <p:ext uri="{BB962C8B-B14F-4D97-AF65-F5344CB8AC3E}">
        <p14:creationId xmlns:p14="http://schemas.microsoft.com/office/powerpoint/2010/main" val="4057027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Grp="1" noChangeAspect="1"/>
          </p:cNvGraphicFramePr>
          <p:nvPr>
            <p:extLst>
              <p:ext uri="{D42A27DB-BD31-4B8C-83A1-F6EECF244321}">
                <p14:modId xmlns:p14="http://schemas.microsoft.com/office/powerpoint/2010/main" val="3144304489"/>
              </p:ext>
            </p:extLst>
          </p:nvPr>
        </p:nvGraphicFramePr>
        <p:xfrm>
          <a:off x="374650" y="980281"/>
          <a:ext cx="8216900" cy="5487988"/>
        </p:xfrm>
        <a:graphic>
          <a:graphicData uri="http://schemas.openxmlformats.org/presentationml/2006/ole">
            <mc:AlternateContent xmlns:mc="http://schemas.openxmlformats.org/markup-compatibility/2006">
              <mc:Choice xmlns:v="urn:schemas-microsoft-com:vml" Requires="v">
                <p:oleObj spid="_x0000_s3100" name="Visio" r:id="rId4" imgW="3434449" imgH="2378614" progId="Visio.Drawing.11">
                  <p:embed/>
                </p:oleObj>
              </mc:Choice>
              <mc:Fallback>
                <p:oleObj name="Visio" r:id="rId4" imgW="3434449" imgH="2378614"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980281"/>
                        <a:ext cx="82169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3"/>
          <p:cNvSpPr>
            <a:spLocks noChangeArrowheads="1"/>
          </p:cNvSpPr>
          <p:nvPr/>
        </p:nvSpPr>
        <p:spPr bwMode="auto">
          <a:xfrm>
            <a:off x="883627" y="3724275"/>
            <a:ext cx="7696200" cy="2057400"/>
          </a:xfrm>
          <a:prstGeom prst="rect">
            <a:avLst/>
          </a:prstGeom>
          <a:solidFill>
            <a:schemeClr val="accent1"/>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6" name="Rectangle 4"/>
          <p:cNvSpPr>
            <a:spLocks noChangeArrowheads="1"/>
          </p:cNvSpPr>
          <p:nvPr/>
        </p:nvSpPr>
        <p:spPr bwMode="auto">
          <a:xfrm>
            <a:off x="1143000" y="2571750"/>
            <a:ext cx="3124200" cy="1143000"/>
          </a:xfrm>
          <a:prstGeom prst="rect">
            <a:avLst/>
          </a:prstGeom>
          <a:solidFill>
            <a:schemeClr val="accent1"/>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7" name="Rectangle 5"/>
          <p:cNvSpPr>
            <a:spLocks noChangeArrowheads="1"/>
          </p:cNvSpPr>
          <p:nvPr/>
        </p:nvSpPr>
        <p:spPr bwMode="auto">
          <a:xfrm>
            <a:off x="5410200" y="2962275"/>
            <a:ext cx="2895600" cy="762000"/>
          </a:xfrm>
          <a:prstGeom prst="rect">
            <a:avLst/>
          </a:prstGeom>
          <a:solidFill>
            <a:schemeClr val="accent1"/>
          </a:solidFill>
          <a:ln w="9525">
            <a:solidFill>
              <a:schemeClr val="tx1"/>
            </a:solidFill>
            <a:miter lim="800000"/>
            <a:headEnd/>
            <a:tailEnd/>
          </a:ln>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8" name="Text Box 6"/>
          <p:cNvSpPr txBox="1">
            <a:spLocks noChangeArrowheads="1"/>
          </p:cNvSpPr>
          <p:nvPr/>
        </p:nvSpPr>
        <p:spPr bwMode="auto">
          <a:xfrm>
            <a:off x="301753" y="361385"/>
            <a:ext cx="8622792" cy="646331"/>
          </a:xfrm>
          <a:prstGeom prst="rect">
            <a:avLst/>
          </a:prstGeom>
          <a:noFill/>
          <a:ln w="9525">
            <a:noFill/>
            <a:miter lim="800000"/>
            <a:headEnd/>
            <a:tailEnd/>
          </a:ln>
        </p:spPr>
        <p:txBody>
          <a:bodyPr wrap="square">
            <a:spAutoFit/>
          </a:bodyPr>
          <a:lstStyle/>
          <a:p>
            <a:pPr algn="ctr">
              <a:spcBef>
                <a:spcPct val="50000"/>
              </a:spcBef>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Base Load &amp; Peaking Generation Design</a:t>
            </a:r>
          </a:p>
        </p:txBody>
      </p:sp>
      <p:sp>
        <p:nvSpPr>
          <p:cNvPr id="9" name="Text Box 7"/>
          <p:cNvSpPr txBox="1">
            <a:spLocks noChangeArrowheads="1"/>
          </p:cNvSpPr>
          <p:nvPr/>
        </p:nvSpPr>
        <p:spPr bwMode="auto">
          <a:xfrm>
            <a:off x="4038600" y="4495800"/>
            <a:ext cx="1524000" cy="366713"/>
          </a:xfrm>
          <a:prstGeom prst="rect">
            <a:avLst/>
          </a:prstGeom>
          <a:noFill/>
          <a:ln w="9525">
            <a:noFill/>
            <a:miter lim="800000"/>
            <a:headEnd/>
            <a:tailEnd/>
          </a:ln>
        </p:spPr>
        <p:txBody>
          <a:bodyPr>
            <a:spAutoFit/>
          </a:bodyPr>
          <a:lstStyle/>
          <a:p>
            <a:pPr>
              <a:spcBef>
                <a:spcPct val="50000"/>
              </a:spcBef>
              <a:defRPr/>
            </a:pPr>
            <a:r>
              <a:rPr lang="en-US" dirty="0" smtClean="0">
                <a:effectLst>
                  <a:outerShdw blurRad="38100" dist="38100" dir="2700000" algn="tl">
                    <a:srgbClr val="000000">
                      <a:alpha val="43137"/>
                    </a:srgbClr>
                  </a:outerShdw>
                </a:effectLst>
                <a:latin typeface="Tahoma" pitchFamily="34" charset="0"/>
              </a:rPr>
              <a:t>Base Load</a:t>
            </a:r>
            <a:endParaRPr lang="en-US" dirty="0">
              <a:effectLst>
                <a:outerShdw blurRad="38100" dist="38100" dir="2700000" algn="tl">
                  <a:srgbClr val="000000">
                    <a:alpha val="43137"/>
                  </a:srgbClr>
                </a:outerShdw>
              </a:effectLst>
              <a:latin typeface="Tahoma" pitchFamily="34" charset="0"/>
            </a:endParaRPr>
          </a:p>
        </p:txBody>
      </p:sp>
      <p:sp>
        <p:nvSpPr>
          <p:cNvPr id="10" name="Text Box 8"/>
          <p:cNvSpPr txBox="1">
            <a:spLocks noChangeArrowheads="1"/>
          </p:cNvSpPr>
          <p:nvPr/>
        </p:nvSpPr>
        <p:spPr bwMode="auto">
          <a:xfrm>
            <a:off x="2133600" y="2971800"/>
            <a:ext cx="1524000" cy="366713"/>
          </a:xfrm>
          <a:prstGeom prst="rect">
            <a:avLst/>
          </a:prstGeom>
          <a:noFill/>
          <a:ln w="9525">
            <a:noFill/>
            <a:miter lim="800000"/>
            <a:headEnd/>
            <a:tailEnd/>
          </a:ln>
        </p:spPr>
        <p:txBody>
          <a:bodyPr>
            <a:spAutoFit/>
          </a:bodyPr>
          <a:lstStyle/>
          <a:p>
            <a:pPr>
              <a:spcBef>
                <a:spcPct val="50000"/>
              </a:spcBef>
              <a:defRPr/>
            </a:pPr>
            <a:r>
              <a:rPr lang="en-US">
                <a:effectLst>
                  <a:outerShdw blurRad="38100" dist="38100" dir="2700000" algn="tl">
                    <a:srgbClr val="000000">
                      <a:alpha val="43137"/>
                    </a:srgbClr>
                  </a:outerShdw>
                </a:effectLst>
                <a:latin typeface="Tahoma" pitchFamily="34" charset="0"/>
              </a:rPr>
              <a:t>Peaking</a:t>
            </a:r>
          </a:p>
        </p:txBody>
      </p:sp>
      <p:sp>
        <p:nvSpPr>
          <p:cNvPr id="11" name="Text Box 9"/>
          <p:cNvSpPr txBox="1">
            <a:spLocks noChangeArrowheads="1"/>
          </p:cNvSpPr>
          <p:nvPr/>
        </p:nvSpPr>
        <p:spPr bwMode="auto">
          <a:xfrm>
            <a:off x="6324600" y="3048000"/>
            <a:ext cx="1524000" cy="366713"/>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latin typeface="Tahoma" pitchFamily="34" charset="0"/>
              </a:rPr>
              <a:t>Peaking</a:t>
            </a:r>
          </a:p>
        </p:txBody>
      </p:sp>
    </p:spTree>
    <p:extLst>
      <p:ext uri="{BB962C8B-B14F-4D97-AF65-F5344CB8AC3E}">
        <p14:creationId xmlns:p14="http://schemas.microsoft.com/office/powerpoint/2010/main" val="12880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228600" y="2359025"/>
            <a:ext cx="5233988" cy="4498975"/>
          </a:xfrm>
          <a:prstGeom prst="rect">
            <a:avLst/>
          </a:prstGeom>
          <a:noFill/>
          <a:ln w="9525">
            <a:noFill/>
            <a:miter lim="800000"/>
            <a:headEnd/>
            <a:tailEnd/>
          </a:ln>
        </p:spPr>
        <p:txBody>
          <a:bodyPr>
            <a:prstTxWarp prst="textNoShape">
              <a:avLst/>
            </a:prstTxWarp>
          </a:bodyPr>
          <a:lstStyle/>
          <a:p>
            <a:pPr marL="347663" indent="-347663" defTabSz="-52388">
              <a:buClr>
                <a:srgbClr val="464646"/>
              </a:buClr>
              <a:buFont typeface="Wingdings" charset="2"/>
              <a:buChar char="§"/>
            </a:pPr>
            <a:endParaRPr lang="en-US" altLang="ja-JP" sz="1900" b="1" dirty="0">
              <a:solidFill>
                <a:prstClr val="black"/>
              </a:solidFill>
            </a:endParaRPr>
          </a:p>
        </p:txBody>
      </p:sp>
      <p:pic>
        <p:nvPicPr>
          <p:cNvPr id="16388" name="Picture 4" descr="Tower-10"/>
          <p:cNvPicPr>
            <a:picLocks noChangeAspect="1" noChangeArrowheads="1"/>
          </p:cNvPicPr>
          <p:nvPr/>
        </p:nvPicPr>
        <p:blipFill>
          <a:blip r:embed="rId2"/>
          <a:srcRect/>
          <a:stretch>
            <a:fillRect/>
          </a:stretch>
        </p:blipFill>
        <p:spPr bwMode="auto">
          <a:xfrm>
            <a:off x="5445162" y="2359025"/>
            <a:ext cx="3505200" cy="4125267"/>
          </a:xfrm>
          <a:prstGeom prst="rect">
            <a:avLst/>
          </a:prstGeom>
          <a:noFill/>
          <a:ln w="9525">
            <a:noFill/>
            <a:miter lim="800000"/>
            <a:headEnd/>
            <a:tailEnd/>
          </a:ln>
        </p:spPr>
      </p:pic>
      <p:sp>
        <p:nvSpPr>
          <p:cNvPr id="16389" name="TextBox 4"/>
          <p:cNvSpPr txBox="1">
            <a:spLocks noChangeArrowheads="1"/>
          </p:cNvSpPr>
          <p:nvPr/>
        </p:nvSpPr>
        <p:spPr bwMode="auto">
          <a:xfrm>
            <a:off x="380571" y="473462"/>
            <a:ext cx="8458200" cy="1261884"/>
          </a:xfrm>
          <a:prstGeom prst="rect">
            <a:avLst/>
          </a:prstGeom>
          <a:noFill/>
          <a:ln w="9525">
            <a:noFill/>
            <a:miter lim="800000"/>
            <a:headEnd/>
            <a:tailEnd/>
          </a:ln>
        </p:spPr>
        <p:txBody>
          <a:bodyPr wrap="square">
            <a:prstTxWarp prst="textNoShape">
              <a:avLst/>
            </a:prstTxWarp>
            <a:spAutoFit/>
          </a:bodyPr>
          <a:lstStyle/>
          <a:p>
            <a:pPr eaLnBrk="0" hangingPunct="0">
              <a:spcBef>
                <a:spcPct val="20000"/>
              </a:spcBef>
              <a:buClr>
                <a:srgbClr val="464646"/>
              </a:buClr>
            </a:pPr>
            <a:r>
              <a:rPr lang="en-US" sz="2400" dirty="0" smtClean="0">
                <a:solidFill>
                  <a:schemeClr val="bg1"/>
                </a:solidFill>
              </a:rPr>
              <a:t>3</a:t>
            </a:r>
            <a:r>
              <a:rPr lang="en-US" sz="2800" dirty="0" smtClean="0">
                <a:solidFill>
                  <a:schemeClr val="bg1"/>
                </a:solidFill>
              </a:rPr>
              <a:t>)  </a:t>
            </a:r>
            <a:r>
              <a:rPr lang="en-US" sz="2400" dirty="0" smtClean="0">
                <a:solidFill>
                  <a:schemeClr val="bg1"/>
                </a:solidFill>
              </a:rPr>
              <a:t>Grid </a:t>
            </a:r>
            <a:r>
              <a:rPr lang="en-US" sz="2400" dirty="0">
                <a:solidFill>
                  <a:schemeClr val="bg1"/>
                </a:solidFill>
              </a:rPr>
              <a:t>operators are expected to deliver an invisible product that cannot be stored to customers who expect to receive it the very same second they decide they want it</a:t>
            </a:r>
            <a:r>
              <a:rPr lang="en-US" sz="2400" dirty="0" smtClean="0">
                <a:solidFill>
                  <a:schemeClr val="bg1"/>
                </a:solidFill>
              </a:rPr>
              <a:t>.</a:t>
            </a:r>
            <a:endParaRPr lang="en-US" sz="2100" dirty="0">
              <a:solidFill>
                <a:prstClr val="black"/>
              </a:solidFill>
            </a:endParaRPr>
          </a:p>
        </p:txBody>
      </p:sp>
      <p:sp>
        <p:nvSpPr>
          <p:cNvPr id="16390" name="Slide Number Placeholder 39"/>
          <p:cNvSpPr>
            <a:spLocks noGrp="1"/>
          </p:cNvSpPr>
          <p:nvPr>
            <p:ph type="sldNum" sz="quarter" idx="10"/>
          </p:nvPr>
        </p:nvSpPr>
        <p:spPr>
          <a:noFill/>
        </p:spPr>
        <p:txBody>
          <a:bodyPr/>
          <a:lstStyle/>
          <a:p>
            <a:fld id="{51D66322-8327-1C4D-8ED1-2A6AF5147B2A}" type="slidenum">
              <a:rPr lang="en-US">
                <a:solidFill>
                  <a:srgbClr val="000000"/>
                </a:solidFill>
              </a:rPr>
              <a:pPr/>
              <a:t>3</a:t>
            </a:fld>
            <a:endParaRPr lang="en-US">
              <a:solidFill>
                <a:srgbClr val="000000"/>
              </a:solidFill>
            </a:endParaRPr>
          </a:p>
        </p:txBody>
      </p:sp>
      <p:sp>
        <p:nvSpPr>
          <p:cNvPr id="10" name="TextBox 9"/>
          <p:cNvSpPr txBox="1"/>
          <p:nvPr/>
        </p:nvSpPr>
        <p:spPr>
          <a:xfrm>
            <a:off x="380571" y="2517674"/>
            <a:ext cx="5082017" cy="2800767"/>
          </a:xfrm>
          <a:prstGeom prst="rect">
            <a:avLst/>
          </a:prstGeom>
          <a:noFill/>
        </p:spPr>
        <p:txBody>
          <a:bodyPr wrap="square" rtlCol="0">
            <a:spAutoFit/>
          </a:bodyPr>
          <a:lstStyle/>
          <a:p>
            <a:r>
              <a:rPr lang="en-US" sz="2200" i="1" dirty="0" smtClean="0">
                <a:solidFill>
                  <a:schemeClr val="tx2"/>
                </a:solidFill>
              </a:rPr>
              <a:t>Since </a:t>
            </a:r>
            <a:r>
              <a:rPr lang="en-US" sz="2200" i="1" dirty="0">
                <a:solidFill>
                  <a:schemeClr val="tx2"/>
                </a:solidFill>
              </a:rPr>
              <a:t>electricity cannot be stored, at least not as electricity, the grid must be managed to ensure that supply and demand are closely matched at all times. Matching generation and demand within acceptable limits is necessary to ensure that the power system is stable and the lights stay on.</a:t>
            </a:r>
          </a:p>
        </p:txBody>
      </p:sp>
    </p:spTree>
    <p:extLst>
      <p:ext uri="{BB962C8B-B14F-4D97-AF65-F5344CB8AC3E}">
        <p14:creationId xmlns:p14="http://schemas.microsoft.com/office/powerpoint/2010/main" val="325195947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ndbspt"/>
          <p:cNvPicPr>
            <a:picLocks noChangeAspect="1" noChangeArrowheads="1"/>
          </p:cNvPicPr>
          <p:nvPr/>
        </p:nvPicPr>
        <p:blipFill>
          <a:blip r:embed="rId2"/>
          <a:srcRect/>
          <a:stretch>
            <a:fillRect/>
          </a:stretch>
        </p:blipFill>
        <p:spPr bwMode="auto">
          <a:xfrm>
            <a:off x="952500" y="1143000"/>
            <a:ext cx="7239000" cy="5334000"/>
          </a:xfrm>
          <a:prstGeom prst="rect">
            <a:avLst/>
          </a:prstGeom>
          <a:noFill/>
          <a:ln w="9525">
            <a:noFill/>
            <a:miter lim="800000"/>
            <a:headEnd/>
            <a:tailEnd/>
          </a:ln>
        </p:spPr>
      </p:pic>
      <p:sp>
        <p:nvSpPr>
          <p:cNvPr id="5" name="Rectangle 4"/>
          <p:cNvSpPr>
            <a:spLocks noChangeArrowheads="1"/>
          </p:cNvSpPr>
          <p:nvPr/>
        </p:nvSpPr>
        <p:spPr bwMode="auto">
          <a:xfrm>
            <a:off x="341313" y="358654"/>
            <a:ext cx="9021762" cy="641350"/>
          </a:xfrm>
          <a:prstGeom prst="rect">
            <a:avLst/>
          </a:prstGeom>
          <a:noFill/>
          <a:ln w="9525" algn="ctr">
            <a:noFill/>
            <a:miter lim="800000"/>
            <a:headEnd/>
            <a:tailEnd/>
          </a:ln>
        </p:spPr>
        <p:txBody>
          <a:bodyPr>
            <a:spAutoFit/>
          </a:bodyPr>
          <a:lstStyle/>
          <a:p>
            <a:pPr algn="ctr">
              <a:defRPr/>
            </a:pPr>
            <a:r>
              <a:rPr lang="en-US" sz="3600" dirty="0">
                <a:solidFill>
                  <a:schemeClr val="bg1">
                    <a:lumMod val="95000"/>
                  </a:schemeClr>
                </a:solidFill>
                <a:effectLst>
                  <a:outerShdw blurRad="38100" dist="38100" dir="2700000" algn="tl">
                    <a:srgbClr val="000000">
                      <a:alpha val="43137"/>
                    </a:srgbClr>
                  </a:outerShdw>
                </a:effectLst>
                <a:latin typeface="+mj-lt"/>
              </a:rPr>
              <a:t>Wind Production – 2700 MWs in PNW</a:t>
            </a:r>
          </a:p>
        </p:txBody>
      </p:sp>
    </p:spTree>
    <p:extLst>
      <p:ext uri="{BB962C8B-B14F-4D97-AF65-F5344CB8AC3E}">
        <p14:creationId xmlns:p14="http://schemas.microsoft.com/office/powerpoint/2010/main" val="53713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p:cNvSpPr>
          <p:nvPr>
            <p:ph type="title"/>
          </p:nvPr>
        </p:nvSpPr>
        <p:spPr>
          <a:xfrm>
            <a:off x="457200" y="457200"/>
            <a:ext cx="8229600" cy="1143000"/>
          </a:xfrm>
        </p:spPr>
        <p:txBody>
          <a:bodyPr>
            <a:normAutofit/>
          </a:bodyPr>
          <a:lstStyle/>
          <a:p>
            <a:r>
              <a:rPr lang="en-US" sz="4000" dirty="0" smtClean="0">
                <a:ln w="18415" cmpd="sng">
                  <a:solidFill>
                    <a:srgbClr val="FFFFFF"/>
                  </a:solidFill>
                  <a:prstDash val="solid"/>
                </a:ln>
                <a:effectLst>
                  <a:outerShdw blurRad="63500" dir="3600000" algn="tl" rotWithShape="0">
                    <a:srgbClr val="000000">
                      <a:alpha val="70000"/>
                    </a:srgbClr>
                  </a:outerShdw>
                </a:effectLst>
              </a:rPr>
              <a:t>Ideal Solar Production Curve </a:t>
            </a:r>
          </a:p>
        </p:txBody>
      </p:sp>
      <p:pic>
        <p:nvPicPr>
          <p:cNvPr id="218114" name="Picture 3" descr="ODOT Good day"/>
          <p:cNvPicPr>
            <a:picLocks noGrp="1" noChangeAspect="1" noChangeArrowheads="1"/>
          </p:cNvPicPr>
          <p:nvPr>
            <p:ph idx="1"/>
          </p:nvPr>
        </p:nvPicPr>
        <p:blipFill>
          <a:blip r:embed="rId2"/>
          <a:srcRect/>
          <a:stretch>
            <a:fillRect/>
          </a:stretch>
        </p:blipFill>
        <p:spPr>
          <a:xfrm>
            <a:off x="1371600" y="1882775"/>
            <a:ext cx="5867400" cy="4441825"/>
          </a:xfrm>
        </p:spPr>
      </p:pic>
    </p:spTree>
    <p:extLst>
      <p:ext uri="{BB962C8B-B14F-4D97-AF65-F5344CB8AC3E}">
        <p14:creationId xmlns:p14="http://schemas.microsoft.com/office/powerpoint/2010/main" val="291423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p:cTn id="7" dur="1000" fill="hold"/>
                                        <p:tgtEl>
                                          <p:spTgt spid="146434"/>
                                        </p:tgtEl>
                                        <p:attrNameLst>
                                          <p:attrName>ppt_x</p:attrName>
                                        </p:attrNameLst>
                                      </p:cBhvr>
                                      <p:tavLst>
                                        <p:tav tm="0">
                                          <p:val>
                                            <p:strVal val="#ppt_x-.2"/>
                                          </p:val>
                                        </p:tav>
                                        <p:tav tm="100000">
                                          <p:val>
                                            <p:strVal val="#ppt_x"/>
                                          </p:val>
                                        </p:tav>
                                      </p:tavLst>
                                    </p:anim>
                                    <p:anim calcmode="lin" valueType="num">
                                      <p:cBhvr>
                                        <p:cTn id="8" dur="1000" fill="hold"/>
                                        <p:tgtEl>
                                          <p:spTgt spid="1464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6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p:cNvSpPr>
          <p:nvPr>
            <p:ph type="title"/>
          </p:nvPr>
        </p:nvSpPr>
        <p:spPr>
          <a:xfrm>
            <a:off x="457200" y="533400"/>
            <a:ext cx="8229600" cy="1143000"/>
          </a:xfrm>
        </p:spPr>
        <p:txBody>
          <a:bodyPr>
            <a:normAutofit/>
          </a:bodyPr>
          <a:lstStyle/>
          <a:p>
            <a:r>
              <a:rPr lang="en-US" sz="4000" dirty="0" smtClean="0">
                <a:ln w="18415" cmpd="sng">
                  <a:solidFill>
                    <a:srgbClr val="FFFFFF"/>
                  </a:solidFill>
                  <a:prstDash val="solid"/>
                </a:ln>
                <a:effectLst>
                  <a:outerShdw blurRad="63500" dir="3600000" algn="tl" rotWithShape="0">
                    <a:srgbClr val="000000">
                      <a:alpha val="70000"/>
                    </a:srgbClr>
                  </a:outerShdw>
                </a:effectLst>
              </a:rPr>
              <a:t>Northwest Typical Production</a:t>
            </a:r>
          </a:p>
        </p:txBody>
      </p:sp>
      <p:pic>
        <p:nvPicPr>
          <p:cNvPr id="223234" name="Picture 3" descr="ODOT Bad Days"/>
          <p:cNvPicPr>
            <a:picLocks noGrp="1" noChangeAspect="1" noChangeArrowheads="1"/>
          </p:cNvPicPr>
          <p:nvPr>
            <p:ph idx="1"/>
          </p:nvPr>
        </p:nvPicPr>
        <p:blipFill>
          <a:blip r:embed="rId2"/>
          <a:srcRect/>
          <a:stretch>
            <a:fillRect/>
          </a:stretch>
        </p:blipFill>
        <p:spPr>
          <a:xfrm>
            <a:off x="1600200" y="1676400"/>
            <a:ext cx="6248400" cy="4635500"/>
          </a:xfrm>
        </p:spPr>
      </p:pic>
    </p:spTree>
    <p:extLst>
      <p:ext uri="{BB962C8B-B14F-4D97-AF65-F5344CB8AC3E}">
        <p14:creationId xmlns:p14="http://schemas.microsoft.com/office/powerpoint/2010/main" val="1633834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58"/>
                                        </p:tgtEl>
                                        <p:attrNameLst>
                                          <p:attrName>style.visibility</p:attrName>
                                        </p:attrNameLst>
                                      </p:cBhvr>
                                      <p:to>
                                        <p:strVal val="visible"/>
                                      </p:to>
                                    </p:set>
                                    <p:anim calcmode="lin" valueType="num">
                                      <p:cBhvr>
                                        <p:cTn id="7" dur="1000" fill="hold"/>
                                        <p:tgtEl>
                                          <p:spTgt spid="147458"/>
                                        </p:tgtEl>
                                        <p:attrNameLst>
                                          <p:attrName>ppt_x</p:attrName>
                                        </p:attrNameLst>
                                      </p:cBhvr>
                                      <p:tavLst>
                                        <p:tav tm="0">
                                          <p:val>
                                            <p:strVal val="#ppt_x-.2"/>
                                          </p:val>
                                        </p:tav>
                                        <p:tav tm="100000">
                                          <p:val>
                                            <p:strVal val="#ppt_x"/>
                                          </p:val>
                                        </p:tav>
                                      </p:tavLst>
                                    </p:anim>
                                    <p:anim calcmode="lin" valueType="num">
                                      <p:cBhvr>
                                        <p:cTn id="8" dur="1000" fill="hold"/>
                                        <p:tgtEl>
                                          <p:spTgt spid="1474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6" name="Object 2"/>
          <p:cNvGraphicFramePr>
            <a:graphicFrameLocks noGrp="1" noChangeAspect="1"/>
          </p:cNvGraphicFramePr>
          <p:nvPr>
            <p:ph/>
          </p:nvPr>
        </p:nvGraphicFramePr>
        <p:xfrm>
          <a:off x="387350" y="1143000"/>
          <a:ext cx="8216900" cy="5310188"/>
        </p:xfrm>
        <a:graphic>
          <a:graphicData uri="http://schemas.openxmlformats.org/presentationml/2006/ole">
            <mc:AlternateContent xmlns:mc="http://schemas.openxmlformats.org/markup-compatibility/2006">
              <mc:Choice xmlns:v="urn:schemas-microsoft-com:vml" Requires="v">
                <p:oleObj spid="_x0000_s4124" name="Visio" r:id="rId3" imgW="3434449" imgH="2378614" progId="Visio.Drawing.11">
                  <p:embed/>
                </p:oleObj>
              </mc:Choice>
              <mc:Fallback>
                <p:oleObj name="Visio" r:id="rId3" imgW="3434449" imgH="237861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43000"/>
                        <a:ext cx="8216900" cy="5310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8483" name="Text Box 3"/>
          <p:cNvSpPr txBox="1">
            <a:spLocks noChangeArrowheads="1"/>
          </p:cNvSpPr>
          <p:nvPr/>
        </p:nvSpPr>
        <p:spPr bwMode="auto">
          <a:xfrm>
            <a:off x="1473586" y="441354"/>
            <a:ext cx="6691896" cy="646331"/>
          </a:xfrm>
          <a:prstGeom prst="rect">
            <a:avLst/>
          </a:prstGeom>
          <a:noFill/>
          <a:ln w="9525">
            <a:noFill/>
            <a:miter lim="800000"/>
            <a:headEnd/>
            <a:tailEnd/>
          </a:ln>
        </p:spPr>
        <p:txBody>
          <a:bodyPr wrap="square">
            <a:spAutoFit/>
          </a:bodyPr>
          <a:lstStyle/>
          <a:p>
            <a:pPr algn="ctr">
              <a:spcBef>
                <a:spcPct val="50000"/>
              </a:spcBef>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Daily Load &amp; Solar Don’t Match</a:t>
            </a:r>
          </a:p>
        </p:txBody>
      </p:sp>
    </p:spTree>
    <p:extLst>
      <p:ext uri="{BB962C8B-B14F-4D97-AF65-F5344CB8AC3E}">
        <p14:creationId xmlns:p14="http://schemas.microsoft.com/office/powerpoint/2010/main" val="2626818239"/>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Object 2"/>
          <p:cNvGraphicFramePr>
            <a:graphicFrameLocks noGrp="1" noChangeAspect="1"/>
          </p:cNvGraphicFramePr>
          <p:nvPr>
            <p:ph/>
          </p:nvPr>
        </p:nvGraphicFramePr>
        <p:xfrm>
          <a:off x="387350" y="1127125"/>
          <a:ext cx="8216900" cy="5326063"/>
        </p:xfrm>
        <a:graphic>
          <a:graphicData uri="http://schemas.openxmlformats.org/presentationml/2006/ole">
            <mc:AlternateContent xmlns:mc="http://schemas.openxmlformats.org/markup-compatibility/2006">
              <mc:Choice xmlns:v="urn:schemas-microsoft-com:vml" Requires="v">
                <p:oleObj spid="_x0000_s5148" name="Visio" r:id="rId3" imgW="3434449" imgH="2378614" progId="Visio.Drawing.11">
                  <p:embed/>
                </p:oleObj>
              </mc:Choice>
              <mc:Fallback>
                <p:oleObj name="Visio" r:id="rId3" imgW="3434449" imgH="237861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27125"/>
                        <a:ext cx="8216900" cy="532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07" name="Text Box 3"/>
          <p:cNvSpPr txBox="1">
            <a:spLocks noChangeArrowheads="1"/>
          </p:cNvSpPr>
          <p:nvPr/>
        </p:nvSpPr>
        <p:spPr bwMode="auto">
          <a:xfrm>
            <a:off x="1238638" y="406843"/>
            <a:ext cx="6926263" cy="646331"/>
          </a:xfrm>
          <a:prstGeom prst="rect">
            <a:avLst/>
          </a:prstGeom>
          <a:noFill/>
          <a:ln w="9525">
            <a:noFill/>
            <a:miter lim="800000"/>
            <a:headEnd/>
            <a:tailEnd/>
          </a:ln>
        </p:spPr>
        <p:txBody>
          <a:bodyPr>
            <a:spAutoFit/>
          </a:bodyPr>
          <a:lstStyle/>
          <a:p>
            <a:pPr algn="ctr">
              <a:spcBef>
                <a:spcPct val="50000"/>
              </a:spcBef>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Smart Grid Technique #1 “Storage”</a:t>
            </a:r>
          </a:p>
        </p:txBody>
      </p:sp>
    </p:spTree>
    <p:extLst>
      <p:ext uri="{BB962C8B-B14F-4D97-AF65-F5344CB8AC3E}">
        <p14:creationId xmlns:p14="http://schemas.microsoft.com/office/powerpoint/2010/main" val="731430255"/>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6" name="Object 2"/>
          <p:cNvGraphicFramePr>
            <a:graphicFrameLocks noGrp="1" noChangeAspect="1"/>
          </p:cNvGraphicFramePr>
          <p:nvPr>
            <p:ph/>
          </p:nvPr>
        </p:nvGraphicFramePr>
        <p:xfrm>
          <a:off x="387350" y="1143000"/>
          <a:ext cx="8216900" cy="5310188"/>
        </p:xfrm>
        <a:graphic>
          <a:graphicData uri="http://schemas.openxmlformats.org/presentationml/2006/ole">
            <mc:AlternateContent xmlns:mc="http://schemas.openxmlformats.org/markup-compatibility/2006">
              <mc:Choice xmlns:v="urn:schemas-microsoft-com:vml" Requires="v">
                <p:oleObj spid="_x0000_s6172" name="Visio" r:id="rId3" imgW="3434449" imgH="2378614" progId="Visio.Drawing.11">
                  <p:embed/>
                </p:oleObj>
              </mc:Choice>
              <mc:Fallback>
                <p:oleObj name="Visio" r:id="rId3" imgW="3434449" imgH="237861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43000"/>
                        <a:ext cx="8216900" cy="5310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653680" y="496669"/>
            <a:ext cx="7690339" cy="646331"/>
          </a:xfrm>
          <a:prstGeom prst="rect">
            <a:avLst/>
          </a:prstGeom>
        </p:spPr>
        <p:txBody>
          <a:bodyPr wrap="square">
            <a:spAutoFit/>
          </a:bodyPr>
          <a:lstStyle/>
          <a:p>
            <a:pPr algn="ctr">
              <a:spcBef>
                <a:spcPct val="50000"/>
              </a:spcBef>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Smart Grid Technique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2</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Tree>
    <p:extLst>
      <p:ext uri="{BB962C8B-B14F-4D97-AF65-F5344CB8AC3E}">
        <p14:creationId xmlns:p14="http://schemas.microsoft.com/office/powerpoint/2010/main" val="187437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034" name="Object 2"/>
          <p:cNvGraphicFramePr>
            <a:graphicFrameLocks noGrp="1" noChangeAspect="1"/>
          </p:cNvGraphicFramePr>
          <p:nvPr>
            <p:ph/>
          </p:nvPr>
        </p:nvGraphicFramePr>
        <p:xfrm>
          <a:off x="387350" y="1143000"/>
          <a:ext cx="8216900" cy="5310188"/>
        </p:xfrm>
        <a:graphic>
          <a:graphicData uri="http://schemas.openxmlformats.org/presentationml/2006/ole">
            <mc:AlternateContent xmlns:mc="http://schemas.openxmlformats.org/markup-compatibility/2006">
              <mc:Choice xmlns:v="urn:schemas-microsoft-com:vml" Requires="v">
                <p:oleObj spid="_x0000_s7196" name="Visio" r:id="rId3" imgW="3434449" imgH="2378614" progId="Visio.Drawing.11">
                  <p:embed/>
                </p:oleObj>
              </mc:Choice>
              <mc:Fallback>
                <p:oleObj name="Visio" r:id="rId3" imgW="3434449" imgH="237861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43000"/>
                        <a:ext cx="8216900" cy="5310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31" name="Text Box 3"/>
          <p:cNvSpPr txBox="1">
            <a:spLocks noChangeArrowheads="1"/>
          </p:cNvSpPr>
          <p:nvPr/>
        </p:nvSpPr>
        <p:spPr bwMode="auto">
          <a:xfrm>
            <a:off x="228600" y="609600"/>
            <a:ext cx="8694738" cy="553998"/>
          </a:xfrm>
          <a:prstGeom prst="rect">
            <a:avLst/>
          </a:prstGeom>
          <a:noFill/>
          <a:ln w="9525">
            <a:noFill/>
            <a:miter lim="800000"/>
            <a:headEnd/>
            <a:tailEnd/>
          </a:ln>
        </p:spPr>
        <p:txBody>
          <a:bodyPr>
            <a:spAutoFit/>
          </a:bodyPr>
          <a:lstStyle/>
          <a:p>
            <a:pPr algn="ctr">
              <a:spcBef>
                <a:spcPct val="50000"/>
              </a:spcBef>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Smart Grid Technique #2 Demand Response</a:t>
            </a:r>
          </a:p>
        </p:txBody>
      </p:sp>
    </p:spTree>
    <p:extLst>
      <p:ext uri="{BB962C8B-B14F-4D97-AF65-F5344CB8AC3E}">
        <p14:creationId xmlns:p14="http://schemas.microsoft.com/office/powerpoint/2010/main" val="3382015188"/>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ntent.answcdn.com/main/content/img/McGrawHill/Encyclopedia/images/CE557350FG0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263" y="2690163"/>
            <a:ext cx="2362200"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04092" y="175846"/>
            <a:ext cx="7924800" cy="1096963"/>
          </a:xfrm>
        </p:spPr>
        <p:txBody>
          <a:bodyPr>
            <a:normAutofit/>
          </a:bodyPr>
          <a:lstStyle/>
          <a:p>
            <a:r>
              <a:rPr lang="en-US" sz="3600" dirty="0" smtClean="0">
                <a:ln w="18415" cmpd="sng">
                  <a:solidFill>
                    <a:srgbClr val="FFFFFF"/>
                  </a:solidFill>
                  <a:prstDash val="solid"/>
                </a:ln>
                <a:effectLst>
                  <a:outerShdw blurRad="63500" dir="3600000" algn="tl" rotWithShape="0">
                    <a:srgbClr val="000000">
                      <a:alpha val="70000"/>
                    </a:srgbClr>
                  </a:outerShdw>
                </a:effectLst>
              </a:rPr>
              <a:t>Practical Types of Energy Storage </a:t>
            </a:r>
            <a:endParaRPr lang="en-US" sz="3600" dirty="0">
              <a:ln w="18415" cmpd="sng">
                <a:solidFill>
                  <a:srgbClr val="FFFFFF"/>
                </a:solidFill>
                <a:prstDash val="solid"/>
              </a:ln>
              <a:effectLst>
                <a:outerShdw blurRad="63500" dir="3600000" algn="tl" rotWithShape="0">
                  <a:srgbClr val="000000">
                    <a:alpha val="70000"/>
                  </a:srgbClr>
                </a:outerShdw>
              </a:effectLst>
            </a:endParaRPr>
          </a:p>
        </p:txBody>
      </p:sp>
      <p:sp>
        <p:nvSpPr>
          <p:cNvPr id="7" name="TextBox 6"/>
          <p:cNvSpPr txBox="1"/>
          <p:nvPr/>
        </p:nvSpPr>
        <p:spPr>
          <a:xfrm>
            <a:off x="184052" y="1859078"/>
            <a:ext cx="6314626" cy="4632037"/>
          </a:xfrm>
          <a:prstGeom prst="rect">
            <a:avLst/>
          </a:prstGeom>
          <a:solidFill>
            <a:schemeClr val="bg1"/>
          </a:solidFill>
        </p:spPr>
        <p:txBody>
          <a:bodyPr wrap="square" rtlCol="0">
            <a:spAutoFit/>
          </a:bodyPr>
          <a:lstStyle/>
          <a:p>
            <a:pPr marL="285750" indent="-285750">
              <a:buFont typeface="Arial" charset="0"/>
              <a:buNone/>
            </a:pPr>
            <a:r>
              <a:rPr lang="en-US" sz="1400" b="1" dirty="0">
                <a:solidFill>
                  <a:schemeClr val="tx2"/>
                </a:solidFill>
              </a:rPr>
              <a:t>Thermal energy storage </a:t>
            </a:r>
            <a:r>
              <a:rPr lang="en-US" sz="1400" dirty="0">
                <a:solidFill>
                  <a:schemeClr val="tx2"/>
                </a:solidFill>
              </a:rPr>
              <a:t>technology involves two separate types: </a:t>
            </a:r>
          </a:p>
          <a:p>
            <a:pPr marL="290513" lvl="1" indent="-171450">
              <a:spcAft>
                <a:spcPts val="300"/>
              </a:spcAft>
              <a:buFont typeface="Wingdings" pitchFamily="2" charset="2"/>
              <a:buChar char="ü"/>
            </a:pPr>
            <a:r>
              <a:rPr lang="en-US" sz="1400" dirty="0">
                <a:solidFill>
                  <a:schemeClr val="tx2"/>
                </a:solidFill>
              </a:rPr>
              <a:t>End-use thermal energy storage reduces the electricity consumption of a building’s heating or air conditioning systems during periods of peak energy demand by using hot or cold storage in underground aquifers, ice tanks, water heaters or other storage materials. </a:t>
            </a:r>
          </a:p>
          <a:p>
            <a:pPr marL="290513" lvl="1" indent="-171450">
              <a:spcAft>
                <a:spcPts val="600"/>
              </a:spcAft>
              <a:buFont typeface="Wingdings" pitchFamily="2" charset="2"/>
              <a:buChar char="ü"/>
            </a:pPr>
            <a:r>
              <a:rPr lang="en-US" sz="1400" dirty="0">
                <a:solidFill>
                  <a:schemeClr val="tx2"/>
                </a:solidFill>
              </a:rPr>
              <a:t>Solar thermal energy storage for solar thermal power plants involves heating synthetic oil or molten salt using solar energy. Once the substance heats, it can support electricity generation during cloudy periods and up to </a:t>
            </a:r>
            <a:r>
              <a:rPr lang="en-US" sz="1400" dirty="0" smtClean="0">
                <a:solidFill>
                  <a:schemeClr val="tx2"/>
                </a:solidFill>
              </a:rPr>
              <a:t>10 hours </a:t>
            </a:r>
            <a:r>
              <a:rPr lang="en-US" sz="1400" dirty="0">
                <a:solidFill>
                  <a:schemeClr val="tx2"/>
                </a:solidFill>
              </a:rPr>
              <a:t>past sunset.</a:t>
            </a:r>
          </a:p>
          <a:p>
            <a:pPr>
              <a:spcAft>
                <a:spcPts val="600"/>
              </a:spcAft>
            </a:pPr>
            <a:r>
              <a:rPr lang="en-US" sz="1400" b="1" dirty="0" smtClean="0">
                <a:solidFill>
                  <a:schemeClr val="tx2"/>
                </a:solidFill>
              </a:rPr>
              <a:t>Pumped </a:t>
            </a:r>
            <a:r>
              <a:rPr lang="en-US" sz="1400" b="1" dirty="0">
                <a:solidFill>
                  <a:schemeClr val="tx2"/>
                </a:solidFill>
              </a:rPr>
              <a:t>Hydro </a:t>
            </a:r>
            <a:r>
              <a:rPr lang="en-US" sz="1400" dirty="0">
                <a:solidFill>
                  <a:schemeClr val="tx2"/>
                </a:solidFill>
              </a:rPr>
              <a:t>- typically involves pumping water from a low-lying reservoir during periods of low demand for electricity, typically at night, to a higher-elevation reservoir or lake. (Largest US: Bath County Virginia 3,003 MW &amp; Ludington Michigan 1,872 MW</a:t>
            </a:r>
            <a:r>
              <a:rPr lang="en-US" sz="1400" dirty="0" smtClean="0">
                <a:solidFill>
                  <a:schemeClr val="tx2"/>
                </a:solidFill>
              </a:rPr>
              <a:t>)</a:t>
            </a:r>
          </a:p>
          <a:p>
            <a:pPr>
              <a:spcAft>
                <a:spcPts val="600"/>
              </a:spcAft>
            </a:pPr>
            <a:r>
              <a:rPr lang="en-US" sz="1400" b="1" dirty="0" smtClean="0">
                <a:solidFill>
                  <a:schemeClr val="tx2"/>
                </a:solidFill>
              </a:rPr>
              <a:t>Compressed </a:t>
            </a:r>
            <a:r>
              <a:rPr lang="en-US" sz="1400" b="1" dirty="0">
                <a:solidFill>
                  <a:schemeClr val="tx2"/>
                </a:solidFill>
              </a:rPr>
              <a:t>air energy storage </a:t>
            </a:r>
            <a:r>
              <a:rPr lang="en-US" sz="1400" dirty="0">
                <a:solidFill>
                  <a:schemeClr val="tx2"/>
                </a:solidFill>
              </a:rPr>
              <a:t>(CAES) utilizes electricity to inject high-pressure air into underground geologic cavities or aboveground containers.  </a:t>
            </a:r>
          </a:p>
          <a:p>
            <a:pPr>
              <a:spcAft>
                <a:spcPts val="600"/>
              </a:spcAft>
            </a:pPr>
            <a:r>
              <a:rPr lang="en-US" sz="1400" b="1" dirty="0" smtClean="0">
                <a:solidFill>
                  <a:schemeClr val="tx2"/>
                </a:solidFill>
              </a:rPr>
              <a:t>Rechargeable </a:t>
            </a:r>
            <a:r>
              <a:rPr lang="en-US" sz="1400" b="1" dirty="0">
                <a:solidFill>
                  <a:schemeClr val="tx2"/>
                </a:solidFill>
              </a:rPr>
              <a:t>Batteries </a:t>
            </a:r>
            <a:r>
              <a:rPr lang="en-US" sz="1400" dirty="0">
                <a:solidFill>
                  <a:schemeClr val="tx2"/>
                </a:solidFill>
              </a:rPr>
              <a:t>represent the most commonly-recognized type of energy storage and are seeing the most growth and investment. Batteries use a reversible chemical reaction to store energy. Several different types of large-scale rechargeable batteries exist, including sodium sulfur (</a:t>
            </a:r>
            <a:r>
              <a:rPr lang="en-US" sz="1400" dirty="0" err="1">
                <a:solidFill>
                  <a:schemeClr val="tx2"/>
                </a:solidFill>
              </a:rPr>
              <a:t>NaS</a:t>
            </a:r>
            <a:r>
              <a:rPr lang="en-US" sz="1400" dirty="0">
                <a:solidFill>
                  <a:schemeClr val="tx2"/>
                </a:solidFill>
              </a:rPr>
              <a:t>), lithium ion, lead acid, and flow batteries.</a:t>
            </a:r>
          </a:p>
        </p:txBody>
      </p:sp>
      <p:pic>
        <p:nvPicPr>
          <p:cNvPr id="413698" name="Picture 2" descr="https://encrypted-tbn1.gstatic.com/images?q=tbn:ANd9GcTmShbT0ve4loUy4XTr3WOoy_7VzQMPtepYXFy6LWhCXl70U4Zh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510" y="4868335"/>
            <a:ext cx="1469170" cy="1469170"/>
          </a:xfrm>
          <a:prstGeom prst="rect">
            <a:avLst/>
          </a:prstGeom>
          <a:noFill/>
          <a:extLst>
            <a:ext uri="{909E8E84-426E-40DD-AFC4-6F175D3DCCD1}">
              <a14:hiddenFill xmlns:a14="http://schemas.microsoft.com/office/drawing/2010/main">
                <a:solidFill>
                  <a:srgbClr val="FFFFFF"/>
                </a:solidFill>
              </a14:hiddenFill>
            </a:ext>
          </a:extLst>
        </p:spPr>
      </p:pic>
      <p:pic>
        <p:nvPicPr>
          <p:cNvPr id="413700" name="Picture 4" descr="http://cdncontent.solarnovus.com/images/stories/Features/Utility_Gemasolar_in_comm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678" y="1148863"/>
            <a:ext cx="2143125" cy="141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731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69" t="6982" r="15539" b="11549"/>
          <a:stretch/>
        </p:blipFill>
        <p:spPr bwMode="auto">
          <a:xfrm>
            <a:off x="3978175" y="2560284"/>
            <a:ext cx="4842158" cy="304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558640" y="497383"/>
            <a:ext cx="7924800" cy="592620"/>
          </a:xfrm>
        </p:spPr>
        <p:txBody>
          <a:bodyPr>
            <a:noAutofit/>
          </a:bodyPr>
          <a:lstStyle/>
          <a:p>
            <a:r>
              <a:rPr lang="en-US" sz="3600" dirty="0" smtClean="0">
                <a:ln w="18415" cmpd="sng">
                  <a:solidFill>
                    <a:srgbClr val="FFFFFF"/>
                  </a:solidFill>
                  <a:prstDash val="solid"/>
                </a:ln>
                <a:effectLst>
                  <a:outerShdw blurRad="63500" dir="3600000" algn="tl" rotWithShape="0">
                    <a:srgbClr val="000000">
                      <a:alpha val="70000"/>
                    </a:srgbClr>
                  </a:outerShdw>
                </a:effectLst>
              </a:rPr>
              <a:t>Energy Storage Uses</a:t>
            </a:r>
            <a:endParaRPr lang="en-US" sz="3600" dirty="0">
              <a:ln w="18415" cmpd="sng">
                <a:solidFill>
                  <a:srgbClr val="FFFFFF"/>
                </a:solidFill>
                <a:prstDash val="solid"/>
              </a:ln>
              <a:effectLst>
                <a:outerShdw blurRad="63500" dir="3600000" algn="tl" rotWithShape="0">
                  <a:srgbClr val="000000">
                    <a:alpha val="70000"/>
                  </a:srgbClr>
                </a:outerShdw>
              </a:effectLst>
            </a:endParaRPr>
          </a:p>
        </p:txBody>
      </p:sp>
      <p:sp>
        <p:nvSpPr>
          <p:cNvPr id="6" name="Text Placeholder 2"/>
          <p:cNvSpPr txBox="1">
            <a:spLocks/>
          </p:cNvSpPr>
          <p:nvPr/>
        </p:nvSpPr>
        <p:spPr bwMode="auto">
          <a:xfrm>
            <a:off x="256888" y="1900459"/>
            <a:ext cx="3894488" cy="4730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spcBef>
                <a:spcPct val="20000"/>
              </a:spcBef>
              <a:spcAft>
                <a:spcPct val="0"/>
              </a:spcAft>
              <a:buFont typeface="Arial" charset="0"/>
              <a:buChar char="•"/>
              <a:defRPr sz="2400" kern="1200">
                <a:solidFill>
                  <a:schemeClr val="tx1"/>
                </a:solidFill>
                <a:latin typeface="Adobe Garamond Pro" pitchFamily="18" charset="0"/>
                <a:ea typeface="+mn-ea"/>
                <a:cs typeface="+mn-cs"/>
              </a:defRPr>
            </a:lvl1pPr>
            <a:lvl2pPr marL="742950" indent="-285750" algn="l" rtl="0" fontAlgn="base">
              <a:spcBef>
                <a:spcPct val="20000"/>
              </a:spcBef>
              <a:spcAft>
                <a:spcPct val="0"/>
              </a:spcAft>
              <a:buFont typeface="Arial" charset="0"/>
              <a:buChar char="–"/>
              <a:defRPr sz="2000" kern="1200">
                <a:solidFill>
                  <a:schemeClr val="tx1"/>
                </a:solidFill>
                <a:latin typeface="Adobe Garamond Pro" pitchFamily="18" charset="0"/>
                <a:ea typeface="+mn-ea"/>
                <a:cs typeface="+mn-cs"/>
              </a:defRPr>
            </a:lvl2pPr>
            <a:lvl3pPr marL="1143000" indent="-228600" algn="l" rtl="0" fontAlgn="base">
              <a:spcBef>
                <a:spcPct val="20000"/>
              </a:spcBef>
              <a:spcAft>
                <a:spcPct val="0"/>
              </a:spcAft>
              <a:buFont typeface="Arial" charset="0"/>
              <a:buChar char="•"/>
              <a:defRPr sz="1800" kern="1200">
                <a:solidFill>
                  <a:schemeClr val="tx1"/>
                </a:solidFill>
                <a:latin typeface="Adobe Garamond Pro" pitchFamily="18" charset="0"/>
                <a:ea typeface="+mn-ea"/>
                <a:cs typeface="+mn-cs"/>
              </a:defRPr>
            </a:lvl3pPr>
            <a:lvl4pPr marL="1600200" indent="-228600" algn="l" rtl="0" fontAlgn="base">
              <a:spcBef>
                <a:spcPct val="20000"/>
              </a:spcBef>
              <a:spcAft>
                <a:spcPct val="0"/>
              </a:spcAft>
              <a:buFont typeface="Arial" charset="0"/>
              <a:buChar char="–"/>
              <a:defRPr sz="1600" kern="1200">
                <a:solidFill>
                  <a:schemeClr val="tx1"/>
                </a:solidFill>
                <a:latin typeface="Adobe Garamond Pro" pitchFamily="18" charset="0"/>
                <a:ea typeface="+mn-ea"/>
                <a:cs typeface="+mn-cs"/>
              </a:defRPr>
            </a:lvl4pPr>
            <a:lvl5pPr marL="2057400" indent="-228600" algn="l" rtl="0" fontAlgn="base">
              <a:spcBef>
                <a:spcPct val="20000"/>
              </a:spcBef>
              <a:spcAft>
                <a:spcPct val="0"/>
              </a:spcAft>
              <a:buFont typeface="Arial" charset="0"/>
              <a:buChar char="»"/>
              <a:defRPr sz="1600" kern="1200">
                <a:solidFill>
                  <a:schemeClr val="tx1"/>
                </a:solidFill>
                <a:latin typeface="Adobe Garamond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ü"/>
            </a:pPr>
            <a:r>
              <a:rPr lang="en-US" sz="2000" dirty="0" smtClean="0">
                <a:solidFill>
                  <a:schemeClr val="tx2"/>
                </a:solidFill>
                <a:latin typeface="+mn-lt"/>
              </a:rPr>
              <a:t>Peak Load Reduction – Operate as a peaking plant</a:t>
            </a:r>
          </a:p>
          <a:p>
            <a:pPr>
              <a:buFont typeface="Wingdings" charset="2"/>
              <a:buChar char="ü"/>
            </a:pPr>
            <a:r>
              <a:rPr lang="en-US" sz="2000" dirty="0" smtClean="0">
                <a:solidFill>
                  <a:schemeClr val="tx2"/>
                </a:solidFill>
                <a:latin typeface="+mn-lt"/>
              </a:rPr>
              <a:t>Energy Shifting – Store wind when it blows, generate when wind stops</a:t>
            </a:r>
          </a:p>
          <a:p>
            <a:pPr>
              <a:buFont typeface="Wingdings" charset="2"/>
              <a:buChar char="ü"/>
            </a:pPr>
            <a:r>
              <a:rPr lang="en-US" sz="2000" dirty="0" smtClean="0">
                <a:solidFill>
                  <a:schemeClr val="tx2"/>
                </a:solidFill>
                <a:latin typeface="+mn-lt"/>
              </a:rPr>
              <a:t>Energy Shaping – Reduces large swings that occur with wind and solar</a:t>
            </a:r>
          </a:p>
          <a:p>
            <a:pPr>
              <a:buFont typeface="Wingdings" charset="2"/>
              <a:buChar char="ü"/>
            </a:pPr>
            <a:r>
              <a:rPr lang="en-US" sz="2000" dirty="0" smtClean="0">
                <a:solidFill>
                  <a:schemeClr val="tx2"/>
                </a:solidFill>
                <a:latin typeface="+mn-lt"/>
              </a:rPr>
              <a:t>HRZ Creation – Supports </a:t>
            </a:r>
            <a:r>
              <a:rPr lang="en-US" sz="2000" dirty="0" err="1" smtClean="0">
                <a:solidFill>
                  <a:schemeClr val="tx2"/>
                </a:solidFill>
                <a:latin typeface="+mn-lt"/>
              </a:rPr>
              <a:t>microgrid</a:t>
            </a:r>
            <a:r>
              <a:rPr lang="en-US" sz="2000" dirty="0" smtClean="0">
                <a:solidFill>
                  <a:schemeClr val="tx2"/>
                </a:solidFill>
                <a:latin typeface="+mn-lt"/>
              </a:rPr>
              <a:t> by providing ride-through</a:t>
            </a:r>
          </a:p>
          <a:p>
            <a:pPr>
              <a:buFont typeface="Wingdings" charset="2"/>
              <a:buChar char="ü"/>
            </a:pPr>
            <a:r>
              <a:rPr lang="en-US" sz="2000" dirty="0" smtClean="0">
                <a:solidFill>
                  <a:schemeClr val="tx2"/>
                </a:solidFill>
                <a:latin typeface="+mn-lt"/>
              </a:rPr>
              <a:t>Real-time Load Balancing</a:t>
            </a:r>
            <a:endParaRPr lang="en-US" sz="2000" dirty="0">
              <a:solidFill>
                <a:schemeClr val="tx2"/>
              </a:solidFill>
              <a:latin typeface="+mn-lt"/>
            </a:endParaRPr>
          </a:p>
        </p:txBody>
      </p:sp>
      <p:sp>
        <p:nvSpPr>
          <p:cNvPr id="7" name="TextBox 6"/>
          <p:cNvSpPr txBox="1"/>
          <p:nvPr/>
        </p:nvSpPr>
        <p:spPr>
          <a:xfrm>
            <a:off x="3926403" y="6445154"/>
            <a:ext cx="5003293" cy="276999"/>
          </a:xfrm>
          <a:prstGeom prst="rect">
            <a:avLst/>
          </a:prstGeom>
          <a:noFill/>
        </p:spPr>
        <p:txBody>
          <a:bodyPr wrap="none" rtlCol="0">
            <a:spAutoFit/>
          </a:bodyPr>
          <a:lstStyle/>
          <a:p>
            <a:r>
              <a:rPr lang="en-US" sz="1200" b="1" i="1" dirty="0" smtClean="0"/>
              <a:t>Source: </a:t>
            </a:r>
            <a:r>
              <a:rPr lang="en-US" sz="1200" i="1" dirty="0" smtClean="0"/>
              <a:t>North American Reliability Council, Frequency Response White Paper</a:t>
            </a:r>
            <a:endParaRPr lang="en-US" sz="1200" i="1" dirty="0"/>
          </a:p>
        </p:txBody>
      </p:sp>
    </p:spTree>
    <p:extLst>
      <p:ext uri="{BB962C8B-B14F-4D97-AF65-F5344CB8AC3E}">
        <p14:creationId xmlns:p14="http://schemas.microsoft.com/office/powerpoint/2010/main" val="3926498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2424" y="510667"/>
            <a:ext cx="5553160" cy="4591685"/>
          </a:xfrm>
        </p:spPr>
        <p:txBody>
          <a:bodyPr>
            <a:normAutofit/>
          </a:bodyPr>
          <a:lstStyle/>
          <a:p>
            <a:pPr marL="347663" lvl="1" algn="l">
              <a:buClrTx/>
            </a:pPr>
            <a:r>
              <a:rPr lang="en-US" sz="2700" dirty="0" smtClean="0">
                <a:solidFill>
                  <a:schemeClr val="bg1"/>
                </a:solidFill>
              </a:rPr>
              <a:t>4) </a:t>
            </a:r>
            <a:r>
              <a:rPr lang="en-US" sz="2400" dirty="0" smtClean="0">
                <a:solidFill>
                  <a:schemeClr val="bg1"/>
                </a:solidFill>
              </a:rPr>
              <a:t>Grid stability problems stem from the volatility of demand, the variability of energy supplies (especially hydro and wind), and the difficulty in accurately forecasting both supply and demand over different time intervals</a:t>
            </a:r>
            <a:r>
              <a:rPr lang="en-US" sz="2700" dirty="0" smtClean="0">
                <a:solidFill>
                  <a:schemeClr val="bg1"/>
                </a:solidFill>
              </a:rPr>
              <a:t>.</a:t>
            </a:r>
          </a:p>
          <a:p>
            <a:pPr marL="347663" lvl="1" algn="l">
              <a:spcBef>
                <a:spcPts val="1200"/>
              </a:spcBef>
              <a:buClrTx/>
            </a:pPr>
            <a:r>
              <a:rPr lang="en-US" sz="2700" dirty="0" smtClean="0">
                <a:solidFill>
                  <a:schemeClr val="tx1"/>
                </a:solidFill>
              </a:rPr>
              <a:t>5</a:t>
            </a:r>
            <a:r>
              <a:rPr lang="en-US" sz="2400" dirty="0" smtClean="0">
                <a:solidFill>
                  <a:schemeClr val="tx1"/>
                </a:solidFill>
              </a:rPr>
              <a:t>) Grid stability problems existed before we added more variable and less predictable renewable resources, such as </a:t>
            </a:r>
            <a:r>
              <a:rPr lang="en-US" sz="2400" dirty="0" smtClean="0">
                <a:solidFill>
                  <a:schemeClr val="tx1"/>
                </a:solidFill>
              </a:rPr>
              <a:t>wind </a:t>
            </a:r>
            <a:r>
              <a:rPr lang="en-US" sz="2400" dirty="0" smtClean="0">
                <a:solidFill>
                  <a:schemeClr val="tx1"/>
                </a:solidFill>
              </a:rPr>
              <a:t>to the system, but they are even more </a:t>
            </a:r>
            <a:r>
              <a:rPr lang="en-US" sz="2400" dirty="0" smtClean="0">
                <a:solidFill>
                  <a:schemeClr val="tx1"/>
                </a:solidFill>
              </a:rPr>
              <a:t>significant </a:t>
            </a:r>
            <a:r>
              <a:rPr lang="en-US" sz="2500" dirty="0" smtClean="0">
                <a:solidFill>
                  <a:schemeClr val="bg1"/>
                </a:solidFill>
              </a:rPr>
              <a:t>now.</a:t>
            </a:r>
            <a:endParaRPr lang="en-US" sz="2500" dirty="0" smtClean="0">
              <a:solidFill>
                <a:schemeClr val="bg1"/>
              </a:solidFill>
            </a:endParaRPr>
          </a:p>
        </p:txBody>
      </p:sp>
      <p:sp>
        <p:nvSpPr>
          <p:cNvPr id="5" name="TextBox 4"/>
          <p:cNvSpPr txBox="1"/>
          <p:nvPr/>
        </p:nvSpPr>
        <p:spPr>
          <a:xfrm>
            <a:off x="6619875" y="714375"/>
            <a:ext cx="2212063" cy="5693569"/>
          </a:xfrm>
          <a:prstGeom prst="rect">
            <a:avLst/>
          </a:prstGeom>
          <a:noFill/>
        </p:spPr>
        <p:txBody>
          <a:bodyPr wrap="square" rtlCol="0">
            <a:spAutoFit/>
          </a:bodyPr>
          <a:lstStyle/>
          <a:p>
            <a:endParaRPr lang="en-US" dirty="0">
              <a:solidFill>
                <a:prstClr val="black"/>
              </a:solidFill>
            </a:endParaRPr>
          </a:p>
        </p:txBody>
      </p:sp>
      <p:pic>
        <p:nvPicPr>
          <p:cNvPr id="6" name="Picture 5" descr="6041964065_72fb118d0c_z.jpg"/>
          <p:cNvPicPr>
            <a:picLocks noChangeAspect="1"/>
          </p:cNvPicPr>
          <p:nvPr/>
        </p:nvPicPr>
        <p:blipFill>
          <a:blip r:embed="rId2"/>
          <a:stretch>
            <a:fillRect/>
          </a:stretch>
        </p:blipFill>
        <p:spPr>
          <a:xfrm>
            <a:off x="5870067" y="510667"/>
            <a:ext cx="3254376" cy="6347332"/>
          </a:xfrm>
          <a:prstGeom prst="rect">
            <a:avLst/>
          </a:prstGeom>
        </p:spPr>
      </p:pic>
    </p:spTree>
    <p:extLst>
      <p:ext uri="{BB962C8B-B14F-4D97-AF65-F5344CB8AC3E}">
        <p14:creationId xmlns:p14="http://schemas.microsoft.com/office/powerpoint/2010/main" val="203924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8"/>
          <p:cNvSpPr>
            <a:spLocks noGrp="1" noChangeArrowheads="1"/>
          </p:cNvSpPr>
          <p:nvPr>
            <p:ph type="title"/>
          </p:nvPr>
        </p:nvSpPr>
        <p:spPr>
          <a:xfrm>
            <a:off x="0" y="190500"/>
            <a:ext cx="9144000" cy="793750"/>
          </a:xfrm>
        </p:spPr>
        <p:txBody>
          <a:bodyPr rtlCol="0">
            <a:normAutofit/>
          </a:bodyPr>
          <a:lstStyle/>
          <a:p>
            <a:pPr algn="ctr" eaLnBrk="1" fontAlgn="auto" hangingPunct="1">
              <a:spcAft>
                <a:spcPts val="0"/>
              </a:spcAft>
              <a:defRPr/>
            </a:pPr>
            <a:r>
              <a:rPr lang="en-US" sz="3200" dirty="0" smtClean="0">
                <a:ln w="18415" cmpd="sng">
                  <a:solidFill>
                    <a:srgbClr val="FFFFFF"/>
                  </a:solidFill>
                  <a:prstDash val="solid"/>
                </a:ln>
                <a:effectLst>
                  <a:outerShdw blurRad="63500" dir="3600000" algn="tl" rotWithShape="0">
                    <a:srgbClr val="000000">
                      <a:alpha val="70000"/>
                    </a:srgbClr>
                  </a:outerShdw>
                </a:effectLst>
              </a:rPr>
              <a:t>Rapid Growth of Wind Generation</a:t>
            </a:r>
          </a:p>
        </p:txBody>
      </p:sp>
      <p:sp>
        <p:nvSpPr>
          <p:cNvPr id="7172" name="Rectangle 5"/>
          <p:cNvSpPr>
            <a:spLocks noChangeArrowheads="1"/>
          </p:cNvSpPr>
          <p:nvPr/>
        </p:nvSpPr>
        <p:spPr bwMode="auto">
          <a:xfrm>
            <a:off x="228600" y="984250"/>
            <a:ext cx="3429000" cy="1073150"/>
          </a:xfrm>
          <a:prstGeom prst="rect">
            <a:avLst/>
          </a:prstGeom>
          <a:noFill/>
          <a:ln w="9525">
            <a:noFill/>
            <a:miter lim="800000"/>
            <a:headEnd/>
            <a:tailEnd/>
          </a:ln>
        </p:spPr>
        <p:txBody>
          <a:bodyPr lIns="182880">
            <a:prstTxWarp prst="textNoShape">
              <a:avLst/>
            </a:prstTxWarp>
          </a:bodyPr>
          <a:lstStyle/>
          <a:p>
            <a:pPr>
              <a:buFont typeface="Arial" charset="0"/>
              <a:buNone/>
            </a:pPr>
            <a:r>
              <a:rPr lang="en-US" sz="1600" b="1" dirty="0">
                <a:solidFill>
                  <a:prstClr val="black"/>
                </a:solidFill>
              </a:rPr>
              <a:t>State Renewable Standards</a:t>
            </a:r>
          </a:p>
          <a:p>
            <a:pPr>
              <a:buFont typeface="Arial" charset="0"/>
              <a:buNone/>
            </a:pPr>
            <a:endParaRPr lang="en-US" sz="1200" b="1" dirty="0">
              <a:solidFill>
                <a:prstClr val="black"/>
              </a:solidFill>
            </a:endParaRPr>
          </a:p>
        </p:txBody>
      </p:sp>
      <p:sp>
        <p:nvSpPr>
          <p:cNvPr id="8" name="Content Placeholder 2"/>
          <p:cNvSpPr>
            <a:spLocks noGrp="1"/>
          </p:cNvSpPr>
          <p:nvPr>
            <p:ph idx="1"/>
          </p:nvPr>
        </p:nvSpPr>
        <p:spPr>
          <a:xfrm>
            <a:off x="533400" y="1295400"/>
            <a:ext cx="3276600" cy="5105400"/>
          </a:xfrm>
        </p:spPr>
        <p:txBody>
          <a:bodyPr>
            <a:noAutofit/>
          </a:bodyPr>
          <a:lstStyle/>
          <a:p>
            <a:pPr>
              <a:buFontTx/>
              <a:buNone/>
            </a:pPr>
            <a:r>
              <a:rPr lang="en-US" sz="1600" b="1" dirty="0">
                <a:solidFill>
                  <a:srgbClr val="202020"/>
                </a:solidFill>
              </a:rPr>
              <a:t>Idaho (Exec Order)</a:t>
            </a:r>
          </a:p>
          <a:p>
            <a:pPr lvl="1">
              <a:buFont typeface="Arial" charset="0"/>
              <a:buChar char="•"/>
            </a:pPr>
            <a:r>
              <a:rPr lang="en-US" sz="1200" dirty="0" smtClean="0"/>
              <a:t>25</a:t>
            </a:r>
            <a:r>
              <a:rPr lang="en-US" sz="1200" dirty="0"/>
              <a:t>% by 2025</a:t>
            </a:r>
            <a:endParaRPr lang="en-US" sz="1600" b="1" dirty="0">
              <a:solidFill>
                <a:srgbClr val="202020"/>
              </a:solidFill>
            </a:endParaRPr>
          </a:p>
          <a:p>
            <a:pPr>
              <a:buFontTx/>
              <a:buNone/>
            </a:pPr>
            <a:r>
              <a:rPr lang="en-US" sz="1600" b="1" dirty="0">
                <a:solidFill>
                  <a:srgbClr val="202020"/>
                </a:solidFill>
              </a:rPr>
              <a:t>Montana</a:t>
            </a:r>
            <a:endParaRPr lang="en-US" sz="1800" b="1" dirty="0">
              <a:solidFill>
                <a:srgbClr val="202020"/>
              </a:solidFill>
            </a:endParaRPr>
          </a:p>
          <a:p>
            <a:pPr lvl="1">
              <a:buFont typeface="Arial" charset="0"/>
              <a:buChar char="•"/>
            </a:pPr>
            <a:r>
              <a:rPr lang="en-US" sz="1200" dirty="0"/>
              <a:t>5% for 2008 ‐ 2009 </a:t>
            </a:r>
          </a:p>
          <a:p>
            <a:pPr lvl="1">
              <a:buFont typeface="Arial" charset="0"/>
              <a:buChar char="•"/>
            </a:pPr>
            <a:r>
              <a:rPr lang="en-US" sz="1200" dirty="0"/>
              <a:t>10% for 2010 – 2014 </a:t>
            </a:r>
          </a:p>
          <a:p>
            <a:pPr lvl="1">
              <a:buFont typeface="Arial" charset="0"/>
              <a:buChar char="•"/>
            </a:pPr>
            <a:r>
              <a:rPr lang="en-US" sz="1200" dirty="0"/>
              <a:t>15% for 2015 and beyond</a:t>
            </a:r>
          </a:p>
          <a:p>
            <a:pPr>
              <a:buFontTx/>
              <a:buNone/>
            </a:pPr>
            <a:r>
              <a:rPr lang="en-US" sz="1600" b="1" dirty="0">
                <a:solidFill>
                  <a:srgbClr val="202020"/>
                </a:solidFill>
              </a:rPr>
              <a:t>Washington</a:t>
            </a:r>
          </a:p>
          <a:p>
            <a:pPr lvl="1">
              <a:buFont typeface="Arial" charset="0"/>
              <a:buChar char="•"/>
            </a:pPr>
            <a:r>
              <a:rPr lang="en-US" sz="1200" dirty="0"/>
              <a:t>3% by 2012 </a:t>
            </a:r>
          </a:p>
          <a:p>
            <a:pPr lvl="1">
              <a:buFont typeface="Arial" charset="0"/>
              <a:buChar char="•"/>
            </a:pPr>
            <a:r>
              <a:rPr lang="en-US" sz="1200" dirty="0"/>
              <a:t>9% by 2016 </a:t>
            </a:r>
          </a:p>
          <a:p>
            <a:pPr lvl="1">
              <a:buFont typeface="Arial" charset="0"/>
              <a:buChar char="•"/>
            </a:pPr>
            <a:r>
              <a:rPr lang="en-US" sz="1200" dirty="0"/>
              <a:t>15% for 2020 and beyond</a:t>
            </a:r>
          </a:p>
          <a:p>
            <a:pPr>
              <a:buFontTx/>
              <a:buNone/>
            </a:pPr>
            <a:r>
              <a:rPr lang="en-US" sz="1600" b="1" dirty="0">
                <a:solidFill>
                  <a:srgbClr val="202020"/>
                </a:solidFill>
              </a:rPr>
              <a:t>Oregon</a:t>
            </a:r>
          </a:p>
          <a:p>
            <a:pPr lvl="1">
              <a:buFont typeface="Arial" charset="0"/>
              <a:buChar char="•"/>
            </a:pPr>
            <a:r>
              <a:rPr lang="en-US" sz="1200" dirty="0"/>
              <a:t>5% by 2011 </a:t>
            </a:r>
          </a:p>
          <a:p>
            <a:pPr lvl="1">
              <a:buFont typeface="Arial" charset="0"/>
              <a:buChar char="•"/>
            </a:pPr>
            <a:r>
              <a:rPr lang="en-US" sz="1200" dirty="0"/>
              <a:t>15% by 2015 </a:t>
            </a:r>
          </a:p>
          <a:p>
            <a:pPr lvl="1">
              <a:buFont typeface="Arial" charset="0"/>
              <a:buChar char="•"/>
            </a:pPr>
            <a:r>
              <a:rPr lang="en-US" sz="1200" dirty="0"/>
              <a:t>20% by 2020 </a:t>
            </a:r>
          </a:p>
          <a:p>
            <a:pPr lvl="1">
              <a:buFont typeface="Arial" charset="0"/>
              <a:buChar char="•"/>
            </a:pPr>
            <a:r>
              <a:rPr lang="en-US" sz="1200" dirty="0"/>
              <a:t>25% for 2025 and beyond</a:t>
            </a:r>
          </a:p>
          <a:p>
            <a:pPr>
              <a:buFontTx/>
              <a:buNone/>
            </a:pPr>
            <a:r>
              <a:rPr lang="en-US" sz="1600" b="1" dirty="0">
                <a:solidFill>
                  <a:srgbClr val="202020"/>
                </a:solidFill>
              </a:rPr>
              <a:t>California</a:t>
            </a:r>
          </a:p>
          <a:p>
            <a:pPr lvl="1">
              <a:buFont typeface="Arial" charset="0"/>
              <a:buChar char="•"/>
            </a:pPr>
            <a:r>
              <a:rPr lang="en-US" sz="1200" dirty="0"/>
              <a:t>20% by 2013</a:t>
            </a:r>
          </a:p>
          <a:p>
            <a:pPr lvl="1">
              <a:buFont typeface="Arial" charset="0"/>
              <a:buChar char="•"/>
            </a:pPr>
            <a:r>
              <a:rPr lang="en-US" sz="1200" dirty="0"/>
              <a:t>25% by 2016</a:t>
            </a:r>
          </a:p>
          <a:p>
            <a:pPr lvl="1">
              <a:buFont typeface="Arial" charset="0"/>
              <a:buChar char="•"/>
            </a:pPr>
            <a:r>
              <a:rPr lang="en-US" sz="1200" dirty="0"/>
              <a:t>33% by 2020</a:t>
            </a:r>
          </a:p>
          <a:p>
            <a:pPr lvl="1" eaLnBrk="1" hangingPunct="1"/>
            <a:endParaRPr lang="en-US" sz="1600" dirty="0"/>
          </a:p>
        </p:txBody>
      </p:sp>
      <p:sp>
        <p:nvSpPr>
          <p:cNvPr id="9" name="TextBox 8"/>
          <p:cNvSpPr txBox="1">
            <a:spLocks noChangeArrowheads="1"/>
          </p:cNvSpPr>
          <p:nvPr/>
        </p:nvSpPr>
        <p:spPr bwMode="auto">
          <a:xfrm>
            <a:off x="304800" y="6031468"/>
            <a:ext cx="3352800" cy="738664"/>
          </a:xfrm>
          <a:prstGeom prst="rect">
            <a:avLst/>
          </a:prstGeom>
          <a:solidFill>
            <a:srgbClr val="FFFF00"/>
          </a:solidFill>
          <a:ln w="22225">
            <a:solidFill>
              <a:schemeClr val="accent2"/>
            </a:solidFill>
            <a:miter lim="800000"/>
            <a:headEnd/>
            <a:tailEnd/>
          </a:ln>
        </p:spPr>
        <p:txBody>
          <a:bodyPr wrap="square">
            <a:prstTxWarp prst="textNoShape">
              <a:avLst/>
            </a:prstTxWarp>
            <a:spAutoFit/>
          </a:bodyPr>
          <a:lstStyle/>
          <a:p>
            <a:r>
              <a:rPr lang="en-US" sz="1400" dirty="0">
                <a:solidFill>
                  <a:prstClr val="black"/>
                </a:solidFill>
              </a:rPr>
              <a:t>$12 billion capital investment and ~$100 million annually to BPA in wheeling and integration revenues.</a:t>
            </a:r>
          </a:p>
        </p:txBody>
      </p:sp>
      <p:pic>
        <p:nvPicPr>
          <p:cNvPr id="7175" name="Picture 8"/>
          <p:cNvPicPr>
            <a:picLocks noChangeAspect="1" noChangeArrowheads="1"/>
          </p:cNvPicPr>
          <p:nvPr/>
        </p:nvPicPr>
        <p:blipFill>
          <a:blip r:embed="rId2"/>
          <a:srcRect/>
          <a:stretch>
            <a:fillRect/>
          </a:stretch>
        </p:blipFill>
        <p:spPr bwMode="auto">
          <a:xfrm>
            <a:off x="4343400" y="1295400"/>
            <a:ext cx="3429000" cy="4899025"/>
          </a:xfrm>
          <a:prstGeom prst="rect">
            <a:avLst/>
          </a:prstGeom>
          <a:noFill/>
          <a:ln w="9525">
            <a:noFill/>
            <a:miter lim="800000"/>
            <a:headEnd/>
            <a:tailEnd/>
          </a:ln>
        </p:spPr>
      </p:pic>
    </p:spTree>
    <p:extLst>
      <p:ext uri="{BB962C8B-B14F-4D97-AF65-F5344CB8AC3E}">
        <p14:creationId xmlns:p14="http://schemas.microsoft.com/office/powerpoint/2010/main" val="99331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544D15-86CD-498F-8C1D-B291320ADCD9}" type="slidenum">
              <a:rPr lang="en-US" smtClean="0">
                <a:solidFill>
                  <a:srgbClr val="073E87"/>
                </a:solidFill>
                <a:latin typeface="Candara"/>
              </a:rPr>
              <a:pPr/>
              <a:t>6</a:t>
            </a:fld>
            <a:endParaRPr lang="en-US">
              <a:solidFill>
                <a:srgbClr val="073E87"/>
              </a:solidFill>
              <a:latin typeface="Candara"/>
            </a:endParaRPr>
          </a:p>
        </p:txBody>
      </p:sp>
      <p:sp>
        <p:nvSpPr>
          <p:cNvPr id="4" name="Title 3"/>
          <p:cNvSpPr>
            <a:spLocks noGrp="1"/>
          </p:cNvSpPr>
          <p:nvPr>
            <p:ph type="title"/>
          </p:nvPr>
        </p:nvSpPr>
        <p:spPr>
          <a:xfrm>
            <a:off x="291592" y="338328"/>
            <a:ext cx="8852407" cy="1252728"/>
          </a:xfrm>
        </p:spPr>
        <p:txBody>
          <a:bodyPr>
            <a:normAutofit/>
          </a:bodyPr>
          <a:lstStyle/>
          <a:p>
            <a:r>
              <a:rPr lang="en-US" sz="2800" dirty="0" smtClean="0">
                <a:ln w="18415" cmpd="sng">
                  <a:solidFill>
                    <a:srgbClr val="FFFFFF"/>
                  </a:solidFill>
                  <a:prstDash val="solid"/>
                </a:ln>
                <a:effectLst>
                  <a:outerShdw blurRad="63500" dir="3600000" algn="tl" rotWithShape="0">
                    <a:srgbClr val="000000">
                      <a:alpha val="70000"/>
                    </a:srgbClr>
                  </a:outerShdw>
                </a:effectLst>
              </a:rPr>
              <a:t>Pacific Northwest Has Many Balancing Authorities</a:t>
            </a:r>
            <a:br>
              <a:rPr lang="en-US" sz="2800" dirty="0" smtClean="0">
                <a:ln w="18415" cmpd="sng">
                  <a:solidFill>
                    <a:srgbClr val="FFFFFF"/>
                  </a:solidFill>
                  <a:prstDash val="solid"/>
                </a:ln>
                <a:effectLst>
                  <a:outerShdw blurRad="63500" dir="3600000" algn="tl" rotWithShape="0">
                    <a:srgbClr val="000000">
                      <a:alpha val="70000"/>
                    </a:srgbClr>
                  </a:outerShdw>
                </a:effectLst>
              </a:rPr>
            </a:br>
            <a:r>
              <a:rPr lang="en-US" sz="2400" dirty="0" smtClean="0">
                <a:ln w="18415" cmpd="sng">
                  <a:solidFill>
                    <a:srgbClr val="FFFFFF"/>
                  </a:solidFill>
                  <a:prstDash val="solid"/>
                </a:ln>
                <a:effectLst>
                  <a:outerShdw blurRad="38100" dist="38100" dir="2700000" algn="tl">
                    <a:srgbClr val="000000">
                      <a:alpha val="43137"/>
                    </a:srgbClr>
                  </a:outerShdw>
                </a:effectLst>
              </a:rPr>
              <a:t>The </a:t>
            </a:r>
            <a:r>
              <a:rPr lang="en-US" sz="2400" dirty="0" smtClean="0">
                <a:ln w="18415" cmpd="sng">
                  <a:solidFill>
                    <a:srgbClr val="FFFFFF"/>
                  </a:solidFill>
                  <a:prstDash val="solid"/>
                </a:ln>
                <a:effectLst>
                  <a:outerShdw blurRad="38100" dist="38100" dir="2700000" algn="tl">
                    <a:srgbClr val="000000">
                      <a:alpha val="43137"/>
                    </a:srgbClr>
                  </a:outerShdw>
                </a:effectLst>
              </a:rPr>
              <a:t>largest </a:t>
            </a:r>
            <a:r>
              <a:rPr lang="en-US" sz="2400" dirty="0" smtClean="0">
                <a:ln w="18415" cmpd="sng">
                  <a:solidFill>
                    <a:srgbClr val="FFFFFF"/>
                  </a:solidFill>
                  <a:prstDash val="solid"/>
                </a:ln>
                <a:effectLst>
                  <a:outerShdw blurRad="38100" dist="38100" dir="2700000" algn="tl">
                    <a:srgbClr val="000000">
                      <a:alpha val="43137"/>
                    </a:srgbClr>
                  </a:outerShdw>
                </a:effectLst>
              </a:rPr>
              <a:t>of these is the BPA Balancing Authority</a:t>
            </a:r>
            <a:endParaRPr lang="en-US" sz="2400" dirty="0">
              <a:ln w="18415" cmpd="sng">
                <a:solidFill>
                  <a:srgbClr val="FFFFFF"/>
                </a:solidFill>
                <a:prstDash val="solid"/>
              </a:ln>
              <a:effectLst>
                <a:outerShdw blurRad="38100" dist="38100" dir="2700000" algn="tl">
                  <a:srgbClr val="000000">
                    <a:alpha val="43137"/>
                  </a:srgbClr>
                </a:outerShdw>
              </a:effectLst>
            </a:endParaRPr>
          </a:p>
        </p:txBody>
      </p:sp>
      <p:pic>
        <p:nvPicPr>
          <p:cNvPr id="5" name="Content Placeholder 4"/>
          <p:cNvPicPr>
            <a:picLocks noGrp="1"/>
          </p:cNvPicPr>
          <p:nvPr>
            <p:ph idx="1"/>
          </p:nvPr>
        </p:nvPicPr>
        <p:blipFill>
          <a:blip r:embed="rId2" cstate="print"/>
          <a:srcRect t="26709" b="26709"/>
          <a:stretch>
            <a:fillRect/>
          </a:stretch>
        </p:blipFill>
        <p:spPr bwMode="auto">
          <a:xfrm>
            <a:off x="872067" y="1802024"/>
            <a:ext cx="7649126" cy="4624468"/>
          </a:xfrm>
          <a:prstGeom prst="rect">
            <a:avLst/>
          </a:prstGeom>
          <a:noFill/>
          <a:ln w="9525">
            <a:noFill/>
            <a:miter lim="800000"/>
            <a:headEnd/>
            <a:tailEnd/>
          </a:ln>
        </p:spPr>
      </p:pic>
      <p:sp>
        <p:nvSpPr>
          <p:cNvPr id="2" name="TextBox 1"/>
          <p:cNvSpPr txBox="1"/>
          <p:nvPr/>
        </p:nvSpPr>
        <p:spPr>
          <a:xfrm>
            <a:off x="6740969" y="5823914"/>
            <a:ext cx="1801934" cy="369332"/>
          </a:xfrm>
          <a:prstGeom prst="rect">
            <a:avLst/>
          </a:prstGeom>
          <a:noFill/>
        </p:spPr>
        <p:txBody>
          <a:bodyPr wrap="square" rtlCol="0">
            <a:spAutoFit/>
          </a:bodyPr>
          <a:lstStyle/>
          <a:p>
            <a:r>
              <a:rPr lang="en-US" dirty="0" smtClean="0">
                <a:solidFill>
                  <a:schemeClr val="bg1"/>
                </a:solidFill>
              </a:rPr>
              <a:t>Source: WECC</a:t>
            </a:r>
            <a:endParaRPr lang="en-US" dirty="0">
              <a:solidFill>
                <a:schemeClr val="bg1"/>
              </a:solidFill>
            </a:endParaRPr>
          </a:p>
        </p:txBody>
      </p:sp>
    </p:spTree>
    <p:extLst>
      <p:ext uri="{BB962C8B-B14F-4D97-AF65-F5344CB8AC3E}">
        <p14:creationId xmlns:p14="http://schemas.microsoft.com/office/powerpoint/2010/main" val="472806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1800" baseline="-25000">
                <a:solidFill>
                  <a:schemeClr val="tx1"/>
                </a:solidFill>
                <a:latin typeface="Arial" charset="0"/>
                <a:ea typeface="ＭＳ Ｐゴシック" charset="0"/>
              </a:defRPr>
            </a:lvl1pPr>
            <a:lvl2pPr marL="702756" indent="-270291" defTabSz="914485" eaLnBrk="0" hangingPunct="0">
              <a:defRPr sz="1800" baseline="-25000">
                <a:solidFill>
                  <a:schemeClr val="tx1"/>
                </a:solidFill>
                <a:latin typeface="Arial" charset="0"/>
                <a:ea typeface="ＭＳ Ｐゴシック" charset="0"/>
              </a:defRPr>
            </a:lvl2pPr>
            <a:lvl3pPr marL="1081164" indent="-216233" defTabSz="914485" eaLnBrk="0" hangingPunct="0">
              <a:defRPr sz="1800" baseline="-25000">
                <a:solidFill>
                  <a:schemeClr val="tx1"/>
                </a:solidFill>
                <a:latin typeface="Arial" charset="0"/>
                <a:ea typeface="ＭＳ Ｐゴシック" charset="0"/>
              </a:defRPr>
            </a:lvl3pPr>
            <a:lvl4pPr marL="1513629" indent="-216233" defTabSz="914485" eaLnBrk="0" hangingPunct="0">
              <a:defRPr sz="1800" baseline="-25000">
                <a:solidFill>
                  <a:schemeClr val="tx1"/>
                </a:solidFill>
                <a:latin typeface="Arial" charset="0"/>
                <a:ea typeface="ＭＳ Ｐゴシック" charset="0"/>
              </a:defRPr>
            </a:lvl4pPr>
            <a:lvl5pPr marL="1946095" indent="-216233" defTabSz="914485" eaLnBrk="0" hangingPunct="0">
              <a:defRPr sz="1800" baseline="-250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1800" baseline="-250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1800" baseline="-250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1800" baseline="-250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1800" baseline="-25000">
                <a:solidFill>
                  <a:schemeClr val="tx1"/>
                </a:solidFill>
                <a:latin typeface="Arial" charset="0"/>
                <a:ea typeface="ＭＳ Ｐゴシック" charset="0"/>
              </a:defRPr>
            </a:lvl9pPr>
          </a:lstStyle>
          <a:p>
            <a:pPr eaLnBrk="1" hangingPunct="1"/>
            <a:fld id="{A2B05018-4CA7-A64A-840E-329003CE8037}" type="slidenum">
              <a:rPr lang="en-US" sz="900" baseline="0"/>
              <a:pPr eaLnBrk="1" hangingPunct="1"/>
              <a:t>7</a:t>
            </a:fld>
            <a:endParaRPr lang="en-US" sz="900" baseline="0"/>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l="13121" t="36111" r="28889" b="18384"/>
          <a:stretch>
            <a:fillRect/>
          </a:stretch>
        </p:blipFill>
        <p:spPr bwMode="auto">
          <a:xfrm>
            <a:off x="894933" y="1169216"/>
            <a:ext cx="8055429" cy="52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0" y="2571750"/>
            <a:ext cx="784173" cy="37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966788" eaLnBrk="0" hangingPunct="0">
              <a:defRPr sz="1900" baseline="-25000">
                <a:solidFill>
                  <a:schemeClr val="tx1"/>
                </a:solidFill>
                <a:latin typeface="Arial" charset="0"/>
                <a:ea typeface="ＭＳ Ｐゴシック" charset="0"/>
              </a:defRPr>
            </a:lvl1pPr>
            <a:lvl2pPr marL="742950" indent="-285750" defTabSz="966788" eaLnBrk="0" hangingPunct="0">
              <a:defRPr sz="1900" baseline="-25000">
                <a:solidFill>
                  <a:schemeClr val="tx1"/>
                </a:solidFill>
                <a:latin typeface="Arial" charset="0"/>
                <a:ea typeface="ＭＳ Ｐゴシック" charset="0"/>
              </a:defRPr>
            </a:lvl2pPr>
            <a:lvl3pPr marL="1143000" indent="-228600" defTabSz="966788" eaLnBrk="0" hangingPunct="0">
              <a:defRPr sz="1900" baseline="-25000">
                <a:solidFill>
                  <a:schemeClr val="tx1"/>
                </a:solidFill>
                <a:latin typeface="Arial" charset="0"/>
                <a:ea typeface="ＭＳ Ｐゴシック" charset="0"/>
              </a:defRPr>
            </a:lvl3pPr>
            <a:lvl4pPr marL="1600200" indent="-228600" defTabSz="966788" eaLnBrk="0" hangingPunct="0">
              <a:defRPr sz="1900" baseline="-25000">
                <a:solidFill>
                  <a:schemeClr val="tx1"/>
                </a:solidFill>
                <a:latin typeface="Arial" charset="0"/>
                <a:ea typeface="ＭＳ Ｐゴシック" charset="0"/>
              </a:defRPr>
            </a:lvl4pPr>
            <a:lvl5pPr marL="2057400" indent="-228600" defTabSz="966788" eaLnBrk="0" hangingPunct="0">
              <a:defRPr sz="1900" baseline="-250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a:solidFill>
                  <a:srgbClr val="0066FF"/>
                </a:solidFill>
              </a:rPr>
              <a:t>hydro</a:t>
            </a:r>
          </a:p>
        </p:txBody>
      </p:sp>
      <p:sp>
        <p:nvSpPr>
          <p:cNvPr id="11269" name="Line 6"/>
          <p:cNvSpPr>
            <a:spLocks noChangeShapeType="1"/>
          </p:cNvSpPr>
          <p:nvPr/>
        </p:nvSpPr>
        <p:spPr bwMode="auto">
          <a:xfrm>
            <a:off x="798286" y="2786063"/>
            <a:ext cx="508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86493" tIns="43247" rIns="86493" bIns="43247"/>
          <a:lstStyle/>
          <a:p>
            <a:endParaRPr lang="en-US"/>
          </a:p>
        </p:txBody>
      </p:sp>
      <p:sp>
        <p:nvSpPr>
          <p:cNvPr id="11270" name="Text Box 7"/>
          <p:cNvSpPr txBox="1">
            <a:spLocks noChangeArrowheads="1"/>
          </p:cNvSpPr>
          <p:nvPr/>
        </p:nvSpPr>
        <p:spPr bwMode="auto">
          <a:xfrm>
            <a:off x="81527" y="4071937"/>
            <a:ext cx="813406" cy="67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93" tIns="43247" rIns="86493" bIns="43247">
            <a:spAutoFit/>
          </a:bodyPr>
          <a:lstStyle>
            <a:lvl1pPr defTabSz="966788" eaLnBrk="0" hangingPunct="0">
              <a:defRPr sz="1900" baseline="-25000">
                <a:solidFill>
                  <a:schemeClr val="tx1"/>
                </a:solidFill>
                <a:latin typeface="Arial" charset="0"/>
                <a:ea typeface="ＭＳ Ｐゴシック" charset="0"/>
              </a:defRPr>
            </a:lvl1pPr>
            <a:lvl2pPr marL="742950" indent="-285750" defTabSz="966788" eaLnBrk="0" hangingPunct="0">
              <a:defRPr sz="1900" baseline="-25000">
                <a:solidFill>
                  <a:schemeClr val="tx1"/>
                </a:solidFill>
                <a:latin typeface="Arial" charset="0"/>
                <a:ea typeface="ＭＳ Ｐゴシック" charset="0"/>
              </a:defRPr>
            </a:lvl2pPr>
            <a:lvl3pPr marL="1143000" indent="-228600" defTabSz="966788" eaLnBrk="0" hangingPunct="0">
              <a:defRPr sz="1900" baseline="-25000">
                <a:solidFill>
                  <a:schemeClr val="tx1"/>
                </a:solidFill>
                <a:latin typeface="Arial" charset="0"/>
                <a:ea typeface="ＭＳ Ｐゴシック" charset="0"/>
              </a:defRPr>
            </a:lvl3pPr>
            <a:lvl4pPr marL="1600200" indent="-228600" defTabSz="966788" eaLnBrk="0" hangingPunct="0">
              <a:defRPr sz="1900" baseline="-25000">
                <a:solidFill>
                  <a:schemeClr val="tx1"/>
                </a:solidFill>
                <a:latin typeface="Arial" charset="0"/>
                <a:ea typeface="ＭＳ Ｐゴシック" charset="0"/>
              </a:defRPr>
            </a:lvl4pPr>
            <a:lvl5pPr marL="2057400" indent="-228600" defTabSz="966788" eaLnBrk="0" hangingPunct="0">
              <a:defRPr sz="1900" baseline="-250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dirty="0">
                <a:solidFill>
                  <a:srgbClr val="FF3300"/>
                </a:solidFill>
              </a:rPr>
              <a:t>t</a:t>
            </a:r>
            <a:r>
              <a:rPr lang="en-US" baseline="0" dirty="0" smtClean="0">
                <a:solidFill>
                  <a:srgbClr val="FF3300"/>
                </a:solidFill>
              </a:rPr>
              <a:t>otal load</a:t>
            </a:r>
            <a:endParaRPr lang="en-US" baseline="0" dirty="0">
              <a:solidFill>
                <a:srgbClr val="FF3300"/>
              </a:solidFill>
            </a:endParaRPr>
          </a:p>
        </p:txBody>
      </p:sp>
      <p:sp>
        <p:nvSpPr>
          <p:cNvPr id="11271" name="Line 8"/>
          <p:cNvSpPr>
            <a:spLocks noChangeShapeType="1"/>
          </p:cNvSpPr>
          <p:nvPr/>
        </p:nvSpPr>
        <p:spPr bwMode="auto">
          <a:xfrm>
            <a:off x="813405" y="4286250"/>
            <a:ext cx="508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86493" tIns="43247" rIns="86493" bIns="43247"/>
          <a:lstStyle/>
          <a:p>
            <a:endParaRPr lang="en-US"/>
          </a:p>
        </p:txBody>
      </p:sp>
      <p:sp>
        <p:nvSpPr>
          <p:cNvPr id="11272" name="Text Box 9"/>
          <p:cNvSpPr txBox="1">
            <a:spLocks noChangeArrowheads="1"/>
          </p:cNvSpPr>
          <p:nvPr/>
        </p:nvSpPr>
        <p:spPr bwMode="auto">
          <a:xfrm>
            <a:off x="-92208" y="5333363"/>
            <a:ext cx="1035637" cy="37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93" tIns="43247" rIns="86493" bIns="43247">
            <a:spAutoFit/>
          </a:bodyPr>
          <a:lstStyle>
            <a:lvl1pPr defTabSz="966788" eaLnBrk="0" hangingPunct="0">
              <a:defRPr sz="1900" baseline="-25000">
                <a:solidFill>
                  <a:schemeClr val="tx1"/>
                </a:solidFill>
                <a:latin typeface="Arial" charset="0"/>
                <a:ea typeface="ＭＳ Ｐゴシック" charset="0"/>
              </a:defRPr>
            </a:lvl1pPr>
            <a:lvl2pPr marL="742950" indent="-285750" defTabSz="966788" eaLnBrk="0" hangingPunct="0">
              <a:defRPr sz="1900" baseline="-25000">
                <a:solidFill>
                  <a:schemeClr val="tx1"/>
                </a:solidFill>
                <a:latin typeface="Arial" charset="0"/>
                <a:ea typeface="ＭＳ Ｐゴシック" charset="0"/>
              </a:defRPr>
            </a:lvl2pPr>
            <a:lvl3pPr marL="1143000" indent="-228600" defTabSz="966788" eaLnBrk="0" hangingPunct="0">
              <a:defRPr sz="1900" baseline="-25000">
                <a:solidFill>
                  <a:schemeClr val="tx1"/>
                </a:solidFill>
                <a:latin typeface="Arial" charset="0"/>
                <a:ea typeface="ＭＳ Ｐゴシック" charset="0"/>
              </a:defRPr>
            </a:lvl3pPr>
            <a:lvl4pPr marL="1600200" indent="-228600" defTabSz="966788" eaLnBrk="0" hangingPunct="0">
              <a:defRPr sz="1900" baseline="-25000">
                <a:solidFill>
                  <a:schemeClr val="tx1"/>
                </a:solidFill>
                <a:latin typeface="Arial" charset="0"/>
                <a:ea typeface="ＭＳ Ｐゴシック" charset="0"/>
              </a:defRPr>
            </a:lvl4pPr>
            <a:lvl5pPr marL="2057400" indent="-228600" defTabSz="966788" eaLnBrk="0" hangingPunct="0">
              <a:defRPr sz="1900" baseline="-250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dirty="0">
                <a:solidFill>
                  <a:srgbClr val="800000"/>
                </a:solidFill>
              </a:rPr>
              <a:t>thermal</a:t>
            </a:r>
          </a:p>
        </p:txBody>
      </p:sp>
      <p:sp>
        <p:nvSpPr>
          <p:cNvPr id="11273" name="Line 10"/>
          <p:cNvSpPr>
            <a:spLocks noChangeShapeType="1"/>
          </p:cNvSpPr>
          <p:nvPr/>
        </p:nvSpPr>
        <p:spPr bwMode="auto">
          <a:xfrm>
            <a:off x="943429" y="5357813"/>
            <a:ext cx="3779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86493" tIns="43247" rIns="86493" bIns="43247"/>
          <a:lstStyle/>
          <a:p>
            <a:endParaRPr lang="en-US"/>
          </a:p>
        </p:txBody>
      </p:sp>
      <p:sp>
        <p:nvSpPr>
          <p:cNvPr id="11274" name="Text Box 11"/>
          <p:cNvSpPr txBox="1">
            <a:spLocks noChangeArrowheads="1"/>
          </p:cNvSpPr>
          <p:nvPr/>
        </p:nvSpPr>
        <p:spPr bwMode="auto">
          <a:xfrm>
            <a:off x="1" y="4825580"/>
            <a:ext cx="688613" cy="37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966788" eaLnBrk="0" hangingPunct="0">
              <a:defRPr sz="1900" baseline="-25000">
                <a:solidFill>
                  <a:schemeClr val="tx1"/>
                </a:solidFill>
                <a:latin typeface="Arial" charset="0"/>
                <a:ea typeface="ＭＳ Ｐゴシック" charset="0"/>
              </a:defRPr>
            </a:lvl1pPr>
            <a:lvl2pPr marL="742950" indent="-285750" defTabSz="966788" eaLnBrk="0" hangingPunct="0">
              <a:defRPr sz="1900" baseline="-25000">
                <a:solidFill>
                  <a:schemeClr val="tx1"/>
                </a:solidFill>
                <a:latin typeface="Arial" charset="0"/>
                <a:ea typeface="ＭＳ Ｐゴシック" charset="0"/>
              </a:defRPr>
            </a:lvl2pPr>
            <a:lvl3pPr marL="1143000" indent="-228600" defTabSz="966788" eaLnBrk="0" hangingPunct="0">
              <a:defRPr sz="1900" baseline="-25000">
                <a:solidFill>
                  <a:schemeClr val="tx1"/>
                </a:solidFill>
                <a:latin typeface="Arial" charset="0"/>
                <a:ea typeface="ＭＳ Ｐゴシック" charset="0"/>
              </a:defRPr>
            </a:lvl3pPr>
            <a:lvl4pPr marL="1600200" indent="-228600" defTabSz="966788" eaLnBrk="0" hangingPunct="0">
              <a:defRPr sz="1900" baseline="-25000">
                <a:solidFill>
                  <a:schemeClr val="tx1"/>
                </a:solidFill>
                <a:latin typeface="Arial" charset="0"/>
                <a:ea typeface="ＭＳ Ｐゴシック" charset="0"/>
              </a:defRPr>
            </a:lvl4pPr>
            <a:lvl5pPr marL="2057400" indent="-228600" defTabSz="966788" eaLnBrk="0" hangingPunct="0">
              <a:defRPr sz="1900" baseline="-250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dirty="0">
                <a:solidFill>
                  <a:srgbClr val="33CC33"/>
                </a:solidFill>
              </a:rPr>
              <a:t>wind</a:t>
            </a:r>
          </a:p>
        </p:txBody>
      </p:sp>
      <p:sp>
        <p:nvSpPr>
          <p:cNvPr id="11275" name="Line 12"/>
          <p:cNvSpPr>
            <a:spLocks noChangeShapeType="1"/>
          </p:cNvSpPr>
          <p:nvPr/>
        </p:nvSpPr>
        <p:spPr bwMode="auto">
          <a:xfrm>
            <a:off x="813405" y="4786313"/>
            <a:ext cx="508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86493" tIns="43247" rIns="86493" bIns="43247"/>
          <a:lstStyle/>
          <a:p>
            <a:endParaRPr lang="en-US"/>
          </a:p>
        </p:txBody>
      </p:sp>
      <p:sp>
        <p:nvSpPr>
          <p:cNvPr id="11276" name="Text Box 13"/>
          <p:cNvSpPr txBox="1">
            <a:spLocks noChangeArrowheads="1"/>
          </p:cNvSpPr>
          <p:nvPr/>
        </p:nvSpPr>
        <p:spPr bwMode="auto">
          <a:xfrm>
            <a:off x="0" y="3357563"/>
            <a:ext cx="974054" cy="67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93" tIns="43247" rIns="86493" bIns="43247">
            <a:spAutoFit/>
          </a:bodyPr>
          <a:lstStyle>
            <a:lvl1pPr defTabSz="966788" eaLnBrk="0" hangingPunct="0">
              <a:defRPr sz="1900" baseline="-25000">
                <a:solidFill>
                  <a:schemeClr val="tx1"/>
                </a:solidFill>
                <a:latin typeface="Arial" charset="0"/>
                <a:ea typeface="ＭＳ Ｐゴシック" charset="0"/>
              </a:defRPr>
            </a:lvl1pPr>
            <a:lvl2pPr marL="742950" indent="-285750" defTabSz="966788" eaLnBrk="0" hangingPunct="0">
              <a:defRPr sz="1900" baseline="-25000">
                <a:solidFill>
                  <a:schemeClr val="tx1"/>
                </a:solidFill>
                <a:latin typeface="Arial" charset="0"/>
                <a:ea typeface="ＭＳ Ｐゴシック" charset="0"/>
              </a:defRPr>
            </a:lvl2pPr>
            <a:lvl3pPr marL="1143000" indent="-228600" defTabSz="966788" eaLnBrk="0" hangingPunct="0">
              <a:defRPr sz="1900" baseline="-25000">
                <a:solidFill>
                  <a:schemeClr val="tx1"/>
                </a:solidFill>
                <a:latin typeface="Arial" charset="0"/>
                <a:ea typeface="ＭＳ Ｐゴシック" charset="0"/>
              </a:defRPr>
            </a:lvl3pPr>
            <a:lvl4pPr marL="1600200" indent="-228600" defTabSz="966788" eaLnBrk="0" hangingPunct="0">
              <a:defRPr sz="1900" baseline="-25000">
                <a:solidFill>
                  <a:schemeClr val="tx1"/>
                </a:solidFill>
                <a:latin typeface="Arial" charset="0"/>
                <a:ea typeface="ＭＳ Ｐゴシック" charset="0"/>
              </a:defRPr>
            </a:lvl4pPr>
            <a:lvl5pPr marL="2057400" indent="-228600" defTabSz="966788" eaLnBrk="0" hangingPunct="0">
              <a:defRPr sz="1900" baseline="-250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1900" baseline="-25000">
                <a:solidFill>
                  <a:schemeClr val="tx1"/>
                </a:solidFill>
                <a:latin typeface="Arial" charset="0"/>
                <a:ea typeface="ＭＳ Ｐゴシック" charset="0"/>
              </a:defRPr>
            </a:lvl9pPr>
          </a:lstStyle>
          <a:p>
            <a:pPr eaLnBrk="1" hangingPunct="1"/>
            <a:r>
              <a:rPr lang="en-US" baseline="0" dirty="0">
                <a:solidFill>
                  <a:srgbClr val="800080"/>
                </a:solidFill>
              </a:rPr>
              <a:t>inter-</a:t>
            </a:r>
          </a:p>
          <a:p>
            <a:pPr eaLnBrk="1" hangingPunct="1"/>
            <a:r>
              <a:rPr lang="en-US" baseline="0" dirty="0">
                <a:solidFill>
                  <a:srgbClr val="800080"/>
                </a:solidFill>
              </a:rPr>
              <a:t>change</a:t>
            </a:r>
          </a:p>
        </p:txBody>
      </p:sp>
      <p:sp>
        <p:nvSpPr>
          <p:cNvPr id="11277" name="Line 14"/>
          <p:cNvSpPr>
            <a:spLocks noChangeShapeType="1"/>
          </p:cNvSpPr>
          <p:nvPr/>
        </p:nvSpPr>
        <p:spPr bwMode="auto">
          <a:xfrm>
            <a:off x="813405" y="3571875"/>
            <a:ext cx="508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86493" tIns="43247" rIns="86493" bIns="43247"/>
          <a:lstStyle/>
          <a:p>
            <a:endParaRPr lang="en-US"/>
          </a:p>
        </p:txBody>
      </p:sp>
      <p:sp>
        <p:nvSpPr>
          <p:cNvPr id="11278" name="Rectangle 15"/>
          <p:cNvSpPr>
            <a:spLocks noGrp="1" noChangeArrowheads="1"/>
          </p:cNvSpPr>
          <p:nvPr>
            <p:ph type="title"/>
          </p:nvPr>
        </p:nvSpPr>
        <p:spPr>
          <a:xfrm>
            <a:off x="228298" y="381000"/>
            <a:ext cx="8763000" cy="715864"/>
          </a:xfrm>
          <a:noFill/>
        </p:spPr>
        <p:txBody>
          <a:bodyPr/>
          <a:lstStyle/>
          <a:p>
            <a:r>
              <a:rPr lang="en-US" sz="3000" dirty="0" smtClean="0">
                <a:ln w="18415" cmpd="sng">
                  <a:solidFill>
                    <a:srgbClr val="FFFFFF"/>
                  </a:solidFill>
                  <a:prstDash val="solid"/>
                </a:ln>
                <a:effectLst>
                  <a:outerShdw blurRad="63500" dir="3600000" algn="tl" rotWithShape="0">
                    <a:srgbClr val="000000">
                      <a:alpha val="70000"/>
                    </a:srgbClr>
                  </a:outerShdw>
                </a:effectLst>
              </a:rPr>
              <a:t>Variability in Hydro, Wind and Total Load</a:t>
            </a:r>
            <a:endParaRPr lang="en-US" sz="3000" dirty="0">
              <a:ln w="18415" cmpd="sng">
                <a:solidFill>
                  <a:srgbClr val="FFFFFF"/>
                </a:solidFill>
                <a:prstDash val="solid"/>
              </a:ln>
              <a:effectLst>
                <a:outerShdw blurRad="63500" dir="3600000" algn="tl" rotWithShape="0">
                  <a:srgbClr val="000000">
                    <a:alpha val="70000"/>
                  </a:srgbClr>
                </a:outerShdw>
              </a:effectLst>
            </a:endParaRPr>
          </a:p>
        </p:txBody>
      </p:sp>
      <p:sp>
        <p:nvSpPr>
          <p:cNvPr id="2" name="TextBox 1"/>
          <p:cNvSpPr txBox="1"/>
          <p:nvPr/>
        </p:nvSpPr>
        <p:spPr>
          <a:xfrm>
            <a:off x="7800607" y="6456916"/>
            <a:ext cx="986777" cy="276999"/>
          </a:xfrm>
          <a:prstGeom prst="rect">
            <a:avLst/>
          </a:prstGeom>
          <a:noFill/>
        </p:spPr>
        <p:txBody>
          <a:bodyPr wrap="square" rtlCol="0">
            <a:spAutoFit/>
          </a:bodyPr>
          <a:lstStyle/>
          <a:p>
            <a:r>
              <a:rPr lang="en-US" sz="1200" i="1" dirty="0" smtClean="0"/>
              <a:t>Source: BPA</a:t>
            </a:r>
            <a:endParaRPr lang="en-US" sz="1200" i="1" dirty="0"/>
          </a:p>
        </p:txBody>
      </p:sp>
    </p:spTree>
    <p:extLst>
      <p:ext uri="{BB962C8B-B14F-4D97-AF65-F5344CB8AC3E}">
        <p14:creationId xmlns:p14="http://schemas.microsoft.com/office/powerpoint/2010/main" val="621060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921782"/>
          </a:xfrm>
        </p:spPr>
        <p:txBody>
          <a:bodyPr>
            <a:normAutofit/>
          </a:bodyPr>
          <a:lstStyle/>
          <a:p>
            <a:r>
              <a:rPr lang="en-US" sz="3600" dirty="0" smtClean="0">
                <a:ln w="18415" cmpd="sng">
                  <a:solidFill>
                    <a:srgbClr val="FFFFFF"/>
                  </a:solidFill>
                  <a:prstDash val="solid"/>
                </a:ln>
                <a:effectLst>
                  <a:outerShdw blurRad="63500" dir="3600000" algn="tl" rotWithShape="0">
                    <a:srgbClr val="000000">
                      <a:alpha val="70000"/>
                    </a:srgbClr>
                  </a:outerShdw>
                </a:effectLst>
              </a:rPr>
              <a:t>Example of Wind Variability</a:t>
            </a:r>
            <a:endParaRPr lang="en-US" sz="3600" dirty="0">
              <a:ln w="18415" cmpd="sng">
                <a:solidFill>
                  <a:srgbClr val="FFFFFF"/>
                </a:solidFill>
                <a:prstDash val="solid"/>
              </a:ln>
              <a:effectLst>
                <a:outerShdw blurRad="63500" dir="3600000" algn="tl" rotWithShape="0">
                  <a:srgbClr val="000000">
                    <a:alpha val="70000"/>
                  </a:srgbClr>
                </a:outerShdw>
              </a:effectLst>
            </a:endParaRPr>
          </a:p>
        </p:txBody>
      </p:sp>
      <p:sp>
        <p:nvSpPr>
          <p:cNvPr id="4" name="Slide Number Placeholder 3"/>
          <p:cNvSpPr>
            <a:spLocks noGrp="1"/>
          </p:cNvSpPr>
          <p:nvPr>
            <p:ph type="sldNum" sz="quarter" idx="12"/>
          </p:nvPr>
        </p:nvSpPr>
        <p:spPr/>
        <p:txBody>
          <a:bodyPr/>
          <a:lstStyle/>
          <a:p>
            <a:fld id="{85A1B76F-003C-4C8D-B6D2-3DB0C4E77FEC}" type="slidenum">
              <a:rPr lang="en-US" smtClean="0"/>
              <a:pPr/>
              <a:t>8</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457200" y="1102597"/>
            <a:ext cx="8229600" cy="5512692"/>
          </a:xfrm>
          <a:prstGeom prst="rect">
            <a:avLst/>
          </a:prstGeom>
          <a:noFill/>
          <a:ln w="9525">
            <a:noFill/>
            <a:miter lim="800000"/>
            <a:headEnd/>
            <a:tailEnd/>
          </a:ln>
        </p:spPr>
      </p:pic>
      <p:sp>
        <p:nvSpPr>
          <p:cNvPr id="3" name="TextBox 2"/>
          <p:cNvSpPr txBox="1"/>
          <p:nvPr/>
        </p:nvSpPr>
        <p:spPr>
          <a:xfrm>
            <a:off x="7571305" y="6212796"/>
            <a:ext cx="987479" cy="276999"/>
          </a:xfrm>
          <a:prstGeom prst="rect">
            <a:avLst/>
          </a:prstGeom>
          <a:noFill/>
        </p:spPr>
        <p:txBody>
          <a:bodyPr wrap="square" rtlCol="0">
            <a:spAutoFit/>
          </a:bodyPr>
          <a:lstStyle/>
          <a:p>
            <a:r>
              <a:rPr lang="en-US" sz="1200" i="1" dirty="0" smtClean="0">
                <a:solidFill>
                  <a:schemeClr val="bg1"/>
                </a:solidFill>
              </a:rPr>
              <a:t>Source: BPA</a:t>
            </a:r>
            <a:endParaRPr lang="en-US" sz="1200" i="1" dirty="0">
              <a:solidFill>
                <a:schemeClr val="bg1"/>
              </a:solidFill>
            </a:endParaRPr>
          </a:p>
        </p:txBody>
      </p:sp>
    </p:spTree>
    <p:extLst>
      <p:ext uri="{BB962C8B-B14F-4D97-AF65-F5344CB8AC3E}">
        <p14:creationId xmlns:p14="http://schemas.microsoft.com/office/powerpoint/2010/main" val="4072400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1079296"/>
          </a:xfrm>
        </p:spPr>
        <p:txBody>
          <a:bodyPr>
            <a:noAutofit/>
          </a:bodyPr>
          <a:lstStyle/>
          <a:p>
            <a:r>
              <a:rPr lang="en-US" sz="3600" dirty="0" smtClean="0">
                <a:ln w="18415" cmpd="sng">
                  <a:solidFill>
                    <a:srgbClr val="FFFFFF"/>
                  </a:solidFill>
                  <a:prstDash val="solid"/>
                </a:ln>
                <a:effectLst>
                  <a:outerShdw blurRad="63500" dir="3600000" algn="tl" rotWithShape="0">
                    <a:srgbClr val="000000">
                      <a:alpha val="70000"/>
                    </a:srgbClr>
                  </a:outerShdw>
                </a:effectLst>
              </a:rPr>
              <a:t>Wind Variability Is Not </a:t>
            </a:r>
            <a:r>
              <a:rPr lang="en-US" sz="3600" dirty="0" smtClean="0">
                <a:ln w="18415" cmpd="sng">
                  <a:solidFill>
                    <a:srgbClr val="FFFFFF"/>
                  </a:solidFill>
                  <a:prstDash val="solid"/>
                </a:ln>
                <a:effectLst>
                  <a:outerShdw blurRad="63500" dir="3600000" algn="tl" rotWithShape="0">
                    <a:srgbClr val="000000">
                      <a:alpha val="70000"/>
                    </a:srgbClr>
                  </a:outerShdw>
                </a:effectLst>
              </a:rPr>
              <a:t>Limited</a:t>
            </a:r>
            <a:br>
              <a:rPr lang="en-US" sz="3600" dirty="0" smtClean="0">
                <a:ln w="18415" cmpd="sng">
                  <a:solidFill>
                    <a:srgbClr val="FFFFFF"/>
                  </a:solidFill>
                  <a:prstDash val="solid"/>
                </a:ln>
                <a:effectLst>
                  <a:outerShdw blurRad="63500" dir="3600000" algn="tl" rotWithShape="0">
                    <a:srgbClr val="000000">
                      <a:alpha val="70000"/>
                    </a:srgbClr>
                  </a:outerShdw>
                </a:effectLst>
              </a:rPr>
            </a:br>
            <a:r>
              <a:rPr lang="en-US" sz="3600" dirty="0" smtClean="0">
                <a:ln w="18415" cmpd="sng">
                  <a:solidFill>
                    <a:srgbClr val="FFFFFF"/>
                  </a:solidFill>
                  <a:prstDash val="solid"/>
                </a:ln>
                <a:effectLst>
                  <a:outerShdw blurRad="63500" dir="3600000" algn="tl" rotWithShape="0">
                    <a:srgbClr val="000000">
                      <a:alpha val="70000"/>
                    </a:srgbClr>
                  </a:outerShdw>
                </a:effectLst>
              </a:rPr>
              <a:t>to the Columbia </a:t>
            </a:r>
            <a:r>
              <a:rPr lang="en-US" sz="3600" dirty="0" smtClean="0">
                <a:ln w="18415" cmpd="sng">
                  <a:solidFill>
                    <a:srgbClr val="FFFFFF"/>
                  </a:solidFill>
                  <a:prstDash val="solid"/>
                </a:ln>
                <a:effectLst>
                  <a:outerShdw blurRad="63500" dir="3600000" algn="tl" rotWithShape="0">
                    <a:srgbClr val="000000">
                      <a:alpha val="70000"/>
                    </a:srgbClr>
                  </a:outerShdw>
                </a:effectLst>
              </a:rPr>
              <a:t>Basin</a:t>
            </a:r>
            <a:endParaRPr lang="en-US" sz="3600" dirty="0">
              <a:ln w="18415" cmpd="sng">
                <a:solidFill>
                  <a:srgbClr val="FFFFFF"/>
                </a:solidFill>
                <a:prstDash val="solid"/>
              </a:ln>
              <a:effectLst>
                <a:outerShdw blurRad="63500" dir="3600000" algn="tl" rotWithShape="0">
                  <a:srgbClr val="000000">
                    <a:alpha val="70000"/>
                  </a:srgbClr>
                </a:outerShdw>
              </a:effectLst>
            </a:endParaRPr>
          </a:p>
        </p:txBody>
      </p:sp>
      <p:sp>
        <p:nvSpPr>
          <p:cNvPr id="3" name="Date Placeholder 2"/>
          <p:cNvSpPr>
            <a:spLocks noGrp="1"/>
          </p:cNvSpPr>
          <p:nvPr>
            <p:ph type="dt" sz="half" idx="10"/>
          </p:nvPr>
        </p:nvSpPr>
        <p:spPr>
          <a:xfrm>
            <a:off x="6440424" y="6294908"/>
            <a:ext cx="1865376" cy="365125"/>
          </a:xfrm>
        </p:spPr>
        <p:txBody>
          <a:bodyPr/>
          <a:lstStyle/>
          <a:p>
            <a:pPr algn="ctr" eaLnBrk="1" latinLnBrk="0" hangingPunct="1"/>
            <a:r>
              <a:rPr lang="en-US" sz="1200" i="1" dirty="0" smtClean="0">
                <a:solidFill>
                  <a:schemeClr val="tx1"/>
                </a:solidFill>
              </a:rPr>
              <a:t>Source: Snohomish PUD</a:t>
            </a:r>
            <a:endParaRPr lang="en-US" sz="1200" i="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21536"/>
            <a:ext cx="7620000" cy="472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8634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4BFEA7DF477B4CA47D1B43A1B401F1" ma:contentTypeVersion="0" ma:contentTypeDescription="Create a new document." ma:contentTypeScope="" ma:versionID="f7c52fff51b7d83d610856c5f360181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BA312-01BD-41E9-9BBF-D55672FE0B61}">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E8D9B19-B2F2-47C8-A7C5-BEEA62F66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8D6F7EE-D27E-4E6E-9AAA-99B77D33B1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976</TotalTime>
  <Words>1733</Words>
  <Application>Microsoft Office PowerPoint</Application>
  <PresentationFormat>On-screen Show (4:3)</PresentationFormat>
  <Paragraphs>206</Paragraphs>
  <Slides>38</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38</vt:i4>
      </vt:variant>
    </vt:vector>
  </HeadingPairs>
  <TitlesOfParts>
    <vt:vector size="41" baseType="lpstr">
      <vt:lpstr>Waveform</vt:lpstr>
      <vt:lpstr>Worksheet</vt:lpstr>
      <vt:lpstr>Visio</vt:lpstr>
      <vt:lpstr>  Module 4, Part 2 –Sustainability Smart Grid Implementation Issues  </vt:lpstr>
      <vt:lpstr>Five Key Concepts:</vt:lpstr>
      <vt:lpstr>PowerPoint Presentation</vt:lpstr>
      <vt:lpstr>PowerPoint Presentation</vt:lpstr>
      <vt:lpstr>Rapid Growth of Wind Generation</vt:lpstr>
      <vt:lpstr>Pacific Northwest Has Many Balancing Authorities The largest of these is the BPA Balancing Authority</vt:lpstr>
      <vt:lpstr>Variability in Hydro, Wind and Total Load</vt:lpstr>
      <vt:lpstr>Example of Wind Variability</vt:lpstr>
      <vt:lpstr>Wind Variability Is Not Limited to the Columbia Basin</vt:lpstr>
      <vt:lpstr>PowerPoint Presentation</vt:lpstr>
      <vt:lpstr>Wind Presents Two Major Challenges</vt:lpstr>
      <vt:lpstr>PowerPoint Presentation</vt:lpstr>
      <vt:lpstr>Our Region’s Hydro System is “Oversubscribed”</vt:lpstr>
      <vt:lpstr>Our Hydro System is also Unpredictable</vt:lpstr>
      <vt:lpstr>PowerPoint Presentation</vt:lpstr>
      <vt:lpstr>PowerPoint Presentation</vt:lpstr>
      <vt:lpstr>Federal Columbia Basin Hydro Resources Provide Substantial Balancing Services </vt:lpstr>
      <vt:lpstr>Federal Columbia River Hydro Resources Provide Substantial Balancing Services </vt:lpstr>
      <vt:lpstr>Time for a New Paradigm?</vt:lpstr>
      <vt:lpstr>PowerPoint Presentation</vt:lpstr>
      <vt:lpstr>Can We Do the Same in the Northwest? Specific Details – No; Basic Approach - Yes</vt:lpstr>
      <vt:lpstr>Distributed Energy Resources  &amp; Smart Grid</vt:lpstr>
      <vt:lpstr>We Need to Test New  Flexible Demand Response &amp; Storage Strategies  that are Enhanced by Smart Grid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Ideal Solar Production Curve </vt:lpstr>
      <vt:lpstr>Northwest Typical Production</vt:lpstr>
      <vt:lpstr>PowerPoint Presentation</vt:lpstr>
      <vt:lpstr>PowerPoint Presentation</vt:lpstr>
      <vt:lpstr>PowerPoint Presentation</vt:lpstr>
      <vt:lpstr>PowerPoint Presentation</vt:lpstr>
      <vt:lpstr>Practical Types of Energy Storage </vt:lpstr>
      <vt:lpstr>Energy Storage Uses</vt:lpstr>
    </vt:vector>
  </TitlesOfParts>
  <Company>PSU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Hammarlund</dc:creator>
  <cp:lastModifiedBy>Monica Brummer</cp:lastModifiedBy>
  <cp:revision>31</cp:revision>
  <dcterms:created xsi:type="dcterms:W3CDTF">2013-02-12T05:57:52Z</dcterms:created>
  <dcterms:modified xsi:type="dcterms:W3CDTF">2013-06-11T21:33:56Z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0x0101002B4BFEA7DF477B4CA47D1B43A1B401F1</vt:lpwstr>
  </property>
</Properties>
</file>