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36"/>
  </p:notesMasterIdLst>
  <p:sldIdLst>
    <p:sldId id="258" r:id="rId6"/>
    <p:sldId id="290" r:id="rId7"/>
    <p:sldId id="291" r:id="rId8"/>
    <p:sldId id="292" r:id="rId9"/>
    <p:sldId id="259" r:id="rId10"/>
    <p:sldId id="260" r:id="rId11"/>
    <p:sldId id="261" r:id="rId12"/>
    <p:sldId id="262" r:id="rId13"/>
    <p:sldId id="263" r:id="rId14"/>
    <p:sldId id="264" r:id="rId15"/>
    <p:sldId id="265" r:id="rId16"/>
    <p:sldId id="266" r:id="rId17"/>
    <p:sldId id="293"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4" d="100"/>
          <a:sy n="104" d="100"/>
        </p:scale>
        <p:origin x="-90" y="-10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111" d="100"/>
          <a:sy n="111" d="100"/>
        </p:scale>
        <p:origin x="-2384" y="625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49D43F-2E78-EA40-97A8-AA0922982526}" type="datetimeFigureOut">
              <a:rPr lang="en-US" smtClean="0"/>
              <a:t>6/11/2013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B3DFC6-2A7B-E940-8E54-08575E073103}" type="slidenum">
              <a:rPr lang="en-US" smtClean="0"/>
              <a:t>‹#›</a:t>
            </a:fld>
            <a:endParaRPr lang="en-US"/>
          </a:p>
        </p:txBody>
      </p:sp>
    </p:spTree>
    <p:extLst>
      <p:ext uri="{BB962C8B-B14F-4D97-AF65-F5344CB8AC3E}">
        <p14:creationId xmlns:p14="http://schemas.microsoft.com/office/powerpoint/2010/main" val="25360895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is what I plan to cover in this module. As you can see, it</a:t>
            </a:r>
            <a:r>
              <a:rPr lang="en-US" sz="1200" kern="1200" baseline="0" dirty="0" smtClean="0">
                <a:solidFill>
                  <a:schemeClr val="tx1"/>
                </a:solidFill>
                <a:effectLst/>
                <a:latin typeface="+mn-lt"/>
                <a:ea typeface="+mn-ea"/>
                <a:cs typeface="+mn-cs"/>
              </a:rPr>
              <a:t> will demonstrate that there are multiple definitions of the Smart Grid.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It will offer some important and representative definitions of the Smart Grid.</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We will explore why the definition is being contested by different stakeholders.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It will introduce some of the key characteristics and benefits of the Smart Grid that were developed by a team of experts assembled by the US Department of Energy.</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It will spend quite a bit of time examining many of the key reasons for the development of the Smart Grid in recent years.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And, as will often be the case in this training, it will draw primarily on examples from the Pacific NW region. After all this training is funded by the Pacific Northwest Center of Excellence for Clean Energy.  The faculty live and work in the Northwest and we will assume that at most of our audience does too.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1</a:t>
            </a:fld>
            <a:endParaRPr lang="en-US"/>
          </a:p>
        </p:txBody>
      </p:sp>
    </p:spTree>
    <p:extLst>
      <p:ext uri="{BB962C8B-B14F-4D97-AF65-F5344CB8AC3E}">
        <p14:creationId xmlns:p14="http://schemas.microsoft.com/office/powerpoint/2010/main" val="2468688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not going to let myself of the hook completely.  I wil</a:t>
            </a:r>
            <a:r>
              <a:rPr lang="en-US" baseline="0" dirty="0" smtClean="0"/>
              <a:t>l try to offer my own best definition at the moment even though it continues to evolve.</a:t>
            </a:r>
          </a:p>
          <a:p>
            <a:endParaRPr lang="en-US" baseline="0" dirty="0" smtClean="0"/>
          </a:p>
          <a:p>
            <a:r>
              <a:rPr lang="en-US" baseline="0" dirty="0" smtClean="0"/>
              <a:t>I see the Smart Grid not as a thing or an end state but as a process of journey that will proceed over decades. You might say it is as much a verb as a noun.  The current grid is a technological marvel that is far from  dumb. But it is getting smarter and will continue to do so in ways we have only begun to imagine.</a:t>
            </a:r>
          </a:p>
          <a:p>
            <a:endParaRPr lang="en-US" baseline="0" dirty="0" smtClean="0"/>
          </a:p>
          <a:p>
            <a:r>
              <a:rPr lang="en-US" baseline="0" dirty="0" smtClean="0"/>
              <a:t>Technological innovation is key to the development of the Smart Grid but there is much more to it than technology.  The Smart Grid involves the blending of values, characteristics, concepts, new business models</a:t>
            </a:r>
            <a:r>
              <a:rPr lang="en-US" u="sng" baseline="0" dirty="0" smtClean="0"/>
              <a:t>, and</a:t>
            </a:r>
            <a:r>
              <a:rPr lang="en-US" u="none" baseline="0" dirty="0" smtClean="0"/>
              <a:t> new technologies that many believe will enable society to move toward a new vision on the electric grid.  </a:t>
            </a:r>
          </a:p>
          <a:p>
            <a:endParaRPr lang="en-US" u="none" baseline="0" dirty="0" smtClean="0"/>
          </a:p>
          <a:p>
            <a:r>
              <a:rPr lang="en-US" u="none" baseline="0" dirty="0" smtClean="0"/>
              <a:t>It certainly involves the application of digital processing, communications, and control to the grid. And it does so by using digital information technology to support two-way and even multiple-way flow of both electrons and information.</a:t>
            </a:r>
          </a:p>
          <a:p>
            <a:endParaRPr lang="en-US" u="none" baseline="0" dirty="0" smtClean="0"/>
          </a:p>
          <a:p>
            <a:r>
              <a:rPr lang="en-US" u="none" baseline="0" dirty="0" smtClean="0"/>
              <a:t>It advocates are convinced it will support and enabler technologies and objectives that will benefit consumers, utilities, society as a whole, and the environment.</a:t>
            </a:r>
          </a:p>
          <a:p>
            <a:endParaRPr lang="en-US" u="non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u="none" baseline="0" dirty="0" smtClean="0"/>
              <a:t>When I am in a reasonably optimistic mood, I can buy into that vision. I can see it as the “great enabler” </a:t>
            </a:r>
            <a:r>
              <a:rPr lang="en-US" sz="1200" kern="1200" dirty="0" smtClean="0">
                <a:solidFill>
                  <a:schemeClr val="tx1"/>
                </a:solidFill>
                <a:effectLst/>
                <a:latin typeface="+mn-lt"/>
                <a:ea typeface="+mn-ea"/>
                <a:cs typeface="+mn-cs"/>
              </a:rPr>
              <a:t>since it certainly has the potential to enable and support many benefits that society seems to want. It can make energy efficiency programs more effective. It can support the integration of intermittent and less predictable wind</a:t>
            </a:r>
            <a:r>
              <a:rPr lang="en-US" sz="1200" kern="1200" baseline="0" dirty="0" smtClean="0">
                <a:solidFill>
                  <a:schemeClr val="tx1"/>
                </a:solidFill>
                <a:effectLst/>
                <a:latin typeface="+mn-lt"/>
                <a:ea typeface="+mn-ea"/>
                <a:cs typeface="+mn-cs"/>
              </a:rPr>
              <a:t> and  solar energy, it can enhance energy storage, and even though the Smart Grid is “fuel blind,  it can reduce the need for natural gas fired “</a:t>
            </a:r>
            <a:r>
              <a:rPr lang="en-US" sz="1200" kern="1200" baseline="0" dirty="0" err="1" smtClean="0">
                <a:solidFill>
                  <a:schemeClr val="tx1"/>
                </a:solidFill>
                <a:effectLst/>
                <a:latin typeface="+mn-lt"/>
                <a:ea typeface="+mn-ea"/>
                <a:cs typeface="+mn-cs"/>
              </a:rPr>
              <a:t>peaker</a:t>
            </a:r>
            <a:r>
              <a:rPr lang="en-US" sz="1200" kern="1200" baseline="0" dirty="0" smtClean="0">
                <a:solidFill>
                  <a:schemeClr val="tx1"/>
                </a:solidFill>
                <a:effectLst/>
                <a:latin typeface="+mn-lt"/>
                <a:ea typeface="+mn-ea"/>
                <a:cs typeface="+mn-cs"/>
              </a:rPr>
              <a:t>” plants and their resulting carbon emissions.</a:t>
            </a:r>
            <a:endParaRPr lang="en-US" u="none" baseline="0" dirty="0" smtClean="0"/>
          </a:p>
          <a:p>
            <a:endParaRPr lang="en-US" u="none" baseline="0" dirty="0" smtClean="0"/>
          </a:p>
          <a:p>
            <a:r>
              <a:rPr lang="en-US" u="none" baseline="0" dirty="0" smtClean="0"/>
              <a:t>When I am feeling less sanguine about our ability to get our collective act together, when I question our ability to use technology wisely to benefit rather than exploit humanity and the environment, my enthusiasm for the Smart Grid tends to wane. </a:t>
            </a:r>
          </a:p>
          <a:p>
            <a:endParaRPr lang="en-US" u="none" baseline="0" dirty="0" smtClean="0"/>
          </a:p>
          <a:p>
            <a:r>
              <a:rPr lang="en-US" u="none" baseline="0" dirty="0" smtClean="0"/>
              <a:t>I wish you could tell me what you think about the Smart Grid at this point.  Maybe some other time.</a:t>
            </a:r>
            <a:endParaRPr lang="en-US" u="sng" dirty="0"/>
          </a:p>
        </p:txBody>
      </p:sp>
      <p:sp>
        <p:nvSpPr>
          <p:cNvPr id="4" name="Slide Number Placeholder 3"/>
          <p:cNvSpPr>
            <a:spLocks noGrp="1"/>
          </p:cNvSpPr>
          <p:nvPr>
            <p:ph type="sldNum" sz="quarter" idx="10"/>
          </p:nvPr>
        </p:nvSpPr>
        <p:spPr/>
        <p:txBody>
          <a:bodyPr/>
          <a:lstStyle/>
          <a:p>
            <a:fld id="{24B3DFC6-2A7B-E940-8E54-08575E073103}" type="slidenum">
              <a:rPr lang="en-US" smtClean="0"/>
              <a:t>10</a:t>
            </a:fld>
            <a:endParaRPr lang="en-US"/>
          </a:p>
        </p:txBody>
      </p:sp>
    </p:spTree>
    <p:extLst>
      <p:ext uri="{BB962C8B-B14F-4D97-AF65-F5344CB8AC3E}">
        <p14:creationId xmlns:p14="http://schemas.microsoft.com/office/powerpoint/2010/main" val="2031452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24" tIns="45712" rIns="91424" bIns="45712" anchor="b">
            <a:prstTxWarp prst="textNoShape">
              <a:avLst/>
            </a:prstTxWarp>
          </a:bodyPr>
          <a:lstStyle/>
          <a:p>
            <a:pPr algn="r" defTabSz="912813"/>
            <a:fld id="{7735CAAE-538D-5540-87DE-AE1F4B44C57D}" type="slidenum">
              <a:rPr lang="en-US" sz="1200">
                <a:solidFill>
                  <a:prstClr val="black"/>
                </a:solidFill>
                <a:latin typeface="Calibri"/>
              </a:rPr>
              <a:pPr algn="r" defTabSz="912813"/>
              <a:t>11</a:t>
            </a:fld>
            <a:endParaRPr lang="en-US" sz="1200">
              <a:solidFill>
                <a:prstClr val="black"/>
              </a:solidFill>
              <a:latin typeface="Calibri"/>
            </a:endParaRPr>
          </a:p>
        </p:txBody>
      </p:sp>
      <p:sp>
        <p:nvSpPr>
          <p:cNvPr id="30723"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30724" name="Rectangle 3"/>
          <p:cNvSpPr>
            <a:spLocks noGrp="1" noChangeArrowheads="1"/>
          </p:cNvSpPr>
          <p:nvPr>
            <p:ph type="body" idx="1"/>
          </p:nvPr>
        </p:nvSpPr>
        <p:spPr bwMode="auto">
          <a:xfrm>
            <a:off x="915988" y="4343400"/>
            <a:ext cx="5026025" cy="4114800"/>
          </a:xfrm>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One thing is clear: the Smart</a:t>
            </a:r>
            <a:r>
              <a:rPr lang="en-US" sz="1200" kern="1200" baseline="0" dirty="0" smtClean="0">
                <a:solidFill>
                  <a:schemeClr val="tx1"/>
                </a:solidFill>
                <a:effectLst/>
                <a:latin typeface="+mn-lt"/>
                <a:ea typeface="+mn-ea"/>
                <a:cs typeface="+mn-cs"/>
              </a:rPr>
              <a:t> Grid</a:t>
            </a:r>
            <a:r>
              <a:rPr lang="en-US" sz="1200" kern="1200" dirty="0" smtClean="0">
                <a:solidFill>
                  <a:schemeClr val="tx1"/>
                </a:solidFill>
                <a:effectLst/>
                <a:latin typeface="+mn-lt"/>
                <a:ea typeface="+mn-ea"/>
                <a:cs typeface="+mn-cs"/>
              </a:rPr>
              <a:t> requires collaboration among two very different industries or infrastructures.  </a:t>
            </a:r>
          </a:p>
          <a:p>
            <a:pPr marL="0" indent="0">
              <a:buFont typeface="Arial"/>
              <a:buNone/>
            </a:pPr>
            <a:endParaRPr lang="en-US"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The electrical infrastructure, whose dominant players are the electrical utilities.  Traditionally, electric utility industry has been quite conservative and risk-adverse. This is very understandable given the fact that it is a closely regulated industry whose number one priority is to ensure a stable and reliable system that will keep power flowing and the lights on.</a:t>
            </a:r>
          </a:p>
          <a:p>
            <a:r>
              <a:rPr lang="en-US" sz="1200" kern="1200" dirty="0" smtClean="0">
                <a:solidFill>
                  <a:schemeClr val="tx1"/>
                </a:solidFill>
                <a:effectLst/>
                <a:latin typeface="+mn-lt"/>
                <a:ea typeface="+mn-ea"/>
                <a:cs typeface="+mn-cs"/>
              </a:rPr>
              <a:t> </a:t>
            </a:r>
          </a:p>
          <a:p>
            <a:pPr marL="171450" lvl="0" indent="-171450">
              <a:buFont typeface="Arial"/>
              <a:buChar char="•"/>
            </a:pPr>
            <a:r>
              <a:rPr lang="en-US" sz="1200" kern="1200" dirty="0" smtClean="0">
                <a:solidFill>
                  <a:schemeClr val="tx1"/>
                </a:solidFill>
                <a:effectLst/>
                <a:latin typeface="+mn-lt"/>
                <a:ea typeface="+mn-ea"/>
                <a:cs typeface="+mn-cs"/>
              </a:rPr>
              <a:t>And the intelligence infrastructure dominated by the IT companies that are, by nature, much more entrepreneurial, competitive, and willing to take risk even if this involves backing out of some dead ends and trying something else.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Watching these two industries try to dance together, as they must for the SG to develop, has been interesting.</a:t>
            </a:r>
          </a:p>
          <a:p>
            <a:r>
              <a:rPr lang="en-US" sz="1200" kern="1200" dirty="0" smtClean="0">
                <a:solidFill>
                  <a:schemeClr val="tx1"/>
                </a:solidFill>
                <a:effectLst/>
                <a:latin typeface="+mn-lt"/>
                <a:ea typeface="+mn-ea"/>
                <a:cs typeface="+mn-cs"/>
              </a:rPr>
              <a:t> </a:t>
            </a:r>
          </a:p>
          <a:p>
            <a:pPr eaLnBrk="1" hangingPunct="1">
              <a:spcBef>
                <a:spcPct val="0"/>
              </a:spcBef>
            </a:pPr>
            <a:endParaRPr lang="en-US" dirty="0">
              <a:ea typeface="华文细黑" charset="-122"/>
              <a:cs typeface="华文细黑"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it is your</a:t>
            </a:r>
            <a:r>
              <a:rPr lang="en-US" baseline="0" dirty="0" smtClean="0"/>
              <a:t> turn to speak.  What is the difference between a Smart Phone like the one I have in y right hand and my old “clam-shell” shaped cell phone like the one I have in my left hand ( come on, use your imagination!)</a:t>
            </a:r>
          </a:p>
          <a:p>
            <a:r>
              <a:rPr lang="en-US" dirty="0" smtClean="0"/>
              <a:t>Write down a couple</a:t>
            </a:r>
            <a:r>
              <a:rPr lang="en-US" baseline="0" dirty="0" smtClean="0"/>
              <a:t> of phrases.</a:t>
            </a:r>
          </a:p>
          <a:p>
            <a:endParaRPr lang="en-US" baseline="0" dirty="0" smtClean="0"/>
          </a:p>
          <a:p>
            <a:r>
              <a:rPr lang="en-US" baseline="0" dirty="0" smtClean="0"/>
              <a:t>Some people respond that the key difference is all the applications that are available with the Smart Phone. These apps connect you to many different reservoirs of information that stored somehow in “the cloud’ but can reach you almost instantaneously.  So you can quickly find out what the top rated pizza joint in a given neighborhood is no matter what city you are visiting.</a:t>
            </a:r>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12</a:t>
            </a:fld>
            <a:endParaRPr lang="en-US"/>
          </a:p>
        </p:txBody>
      </p:sp>
    </p:spTree>
    <p:extLst>
      <p:ext uri="{BB962C8B-B14F-4D97-AF65-F5344CB8AC3E}">
        <p14:creationId xmlns:p14="http://schemas.microsoft.com/office/powerpoint/2010/main" val="1388708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same principle applies to the Smart Grid. If, for example, one of your home’s 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facilities’ major electric appliances goes haywire and starts using electricity when it should be off, that information can be sent to the cloud, compared with your typical meter data, and you can get a valuable warning,</a:t>
            </a:r>
            <a:r>
              <a:rPr lang="en-US" sz="1200" kern="1200" baseline="0" dirty="0" smtClean="0">
                <a:solidFill>
                  <a:schemeClr val="tx1"/>
                </a:solidFill>
                <a:effectLst/>
                <a:latin typeface="+mn-lt"/>
                <a:ea typeface="+mn-ea"/>
                <a:cs typeface="+mn-cs"/>
              </a:rPr>
              <a:t> or perhaps the appliance’s settings can be adjusted remotely or, if appropriate, the appliance can be turned off entirely.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catch is that for this and hundreds of other examples to work, new standards need to be developed to ensure that all parts of the system can communicate with each other.  Those standards are under development but it takes time and it is now easy to get everyone on the same page.  We want to get to “plug and play” interoperability mode but we are not there yet.</a:t>
            </a:r>
            <a:r>
              <a:rPr lang="en-US" sz="1200" kern="1200" baseline="0" dirty="0" smtClean="0">
                <a:solidFill>
                  <a:schemeClr val="tx1"/>
                </a:solidFill>
                <a:effectLst/>
                <a:latin typeface="+mn-lt"/>
                <a:ea typeface="+mn-ea"/>
                <a:cs typeface="+mn-cs"/>
              </a:rPr>
              <a:t>  We will also need a lot more apps than we have now.</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13</a:t>
            </a:fld>
            <a:endParaRPr lang="en-US"/>
          </a:p>
        </p:txBody>
      </p:sp>
    </p:spTree>
    <p:extLst>
      <p:ext uri="{BB962C8B-B14F-4D97-AF65-F5344CB8AC3E}">
        <p14:creationId xmlns:p14="http://schemas.microsoft.com/office/powerpoint/2010/main" val="4291723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ln>
            <a:miter lim="800000"/>
            <a:headEnd/>
            <a:tailEnd/>
          </a:ln>
        </p:spPr>
        <p:txBody>
          <a:bodyPr/>
          <a:lstStyle/>
          <a:p>
            <a:pPr>
              <a:defRPr/>
            </a:pPr>
            <a:fld id="{CDC846E3-50CE-B844-BFB4-2D6411AC3440}" type="slidenum">
              <a:rPr lang="en-US">
                <a:solidFill>
                  <a:srgbClr val="000000"/>
                </a:solidFill>
                <a:latin typeface="Calibri"/>
              </a:rPr>
              <a:pPr>
                <a:defRPr/>
              </a:pPr>
              <a:t>14</a:t>
            </a:fld>
            <a:endParaRPr lang="en-US">
              <a:solidFill>
                <a:srgbClr val="000000"/>
              </a:solidFill>
              <a:latin typeface="Calibri"/>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traditional grid is certainly not dumb.  It does a lot of things very well, but it is based on 20th century design requirements. It matured in an era when expanding the grid in one was the only option, and visibility within the system was limited. </a:t>
            </a:r>
            <a:r>
              <a:rPr lang="en-US" sz="11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Historically, the traditional grid has had one overriding mission: keep the lights on in a way that is safe and reliable.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Amon</a:t>
            </a:r>
            <a:r>
              <a:rPr lang="en-US" sz="1200" kern="1200" baseline="0" dirty="0" smtClean="0">
                <a:solidFill>
                  <a:schemeClr val="tx1"/>
                </a:solidFill>
                <a:effectLst/>
                <a:latin typeface="+mn-lt"/>
                <a:ea typeface="+mn-ea"/>
                <a:cs typeface="+mn-cs"/>
              </a:rPr>
              <a:t>g its deficiencies: it relies on central station power plants that are more vulnerable to terrorist attack, it tends to promote a low load factor, meaning that there are more peaks and valleys in consumption patterns and utilities need to set aside more “</a:t>
            </a:r>
            <a:r>
              <a:rPr lang="en-US" sz="1200" kern="1200" baseline="0" dirty="0" err="1" smtClean="0">
                <a:solidFill>
                  <a:schemeClr val="tx1"/>
                </a:solidFill>
                <a:effectLst/>
                <a:latin typeface="+mn-lt"/>
                <a:ea typeface="+mn-ea"/>
                <a:cs typeface="+mn-cs"/>
              </a:rPr>
              <a:t>peaker</a:t>
            </a:r>
            <a:r>
              <a:rPr lang="en-US" sz="1200" kern="1200" baseline="0" dirty="0" smtClean="0">
                <a:solidFill>
                  <a:schemeClr val="tx1"/>
                </a:solidFill>
                <a:effectLst/>
                <a:latin typeface="+mn-lt"/>
                <a:ea typeface="+mn-ea"/>
                <a:cs typeface="+mn-cs"/>
              </a:rPr>
              <a:t>” plants that they must service and maintain but may use only 5% or the time or less.</a:t>
            </a:r>
          </a:p>
          <a:p>
            <a:endParaRPr lang="en-US" sz="1200" kern="1200" baseline="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Consumers</a:t>
            </a:r>
            <a:r>
              <a:rPr lang="en-US" sz="1100" kern="1200" baseline="0" dirty="0" smtClean="0">
                <a:solidFill>
                  <a:schemeClr val="tx1"/>
                </a:solidFill>
                <a:effectLst/>
                <a:latin typeface="+mn-lt"/>
                <a:ea typeface="+mn-ea"/>
                <a:cs typeface="+mn-cs"/>
              </a:rPr>
              <a:t> aren’t given accurate information showing then that is costs much more to generate electricity during times when everybody else wants it (peak periods) and that it cost much less to generate during periods of low electricity consumption when it can be produced entirely by base-load plants that are essentially  always running.</a:t>
            </a:r>
          </a:p>
          <a:p>
            <a:endParaRPr lang="en-US" sz="1100" kern="1200" baseline="0" dirty="0" smtClean="0">
              <a:solidFill>
                <a:schemeClr val="tx1"/>
              </a:solidFill>
              <a:effectLst/>
              <a:latin typeface="+mn-lt"/>
              <a:ea typeface="+mn-ea"/>
              <a:cs typeface="+mn-cs"/>
            </a:endParaRPr>
          </a:p>
          <a:p>
            <a:r>
              <a:rPr lang="en-US" sz="1100" kern="1200" baseline="0" dirty="0" smtClean="0">
                <a:solidFill>
                  <a:schemeClr val="tx1"/>
                </a:solidFill>
                <a:effectLst/>
                <a:latin typeface="+mn-lt"/>
                <a:ea typeface="+mn-ea"/>
                <a:cs typeface="+mn-cs"/>
              </a:rPr>
              <a:t>Cost-effective  energy efficiency is not being fully realized, renewable energy is not being supported and integrated into the grid, and distributed resource options are not being tapped.</a:t>
            </a:r>
            <a:endParaRPr lang="en-US" sz="1100" kern="1200" dirty="0" smtClean="0">
              <a:solidFill>
                <a:schemeClr val="tx1"/>
              </a:solidFill>
              <a:effectLst/>
              <a:latin typeface="+mn-lt"/>
              <a:ea typeface="+mn-ea"/>
              <a:cs typeface="+mn-cs"/>
            </a:endParaRPr>
          </a:p>
          <a:p>
            <a:pPr lvl="1" eaLnBrk="1" hangingPunct="1">
              <a:spcBef>
                <a:spcPct val="0"/>
              </a:spcBef>
            </a:pPr>
            <a:endParaRPr lang="en-US" b="1"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Smart Grid is expected to integrate generation from both directions – home or business and central station plant – and move it as needed to meet load, while incorporating solar panels, wind farms, fuel cells, plug-in hybrid electric vehicles, and other energy sources.  Perhaps my two favorite features of the SG are these: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it enables customers to be part of the solution on some important societal problems (starting with reducing the need for utilities to build fossil-fuel fired peaking plants) and </a:t>
            </a:r>
          </a:p>
          <a:p>
            <a:pPr lvl="0"/>
            <a:r>
              <a:rPr lang="en-US" sz="1200" kern="1200" dirty="0" smtClean="0">
                <a:solidFill>
                  <a:schemeClr val="tx1"/>
                </a:solidFill>
                <a:effectLst/>
                <a:latin typeface="+mn-lt"/>
                <a:ea typeface="+mn-ea"/>
                <a:cs typeface="+mn-cs"/>
              </a:rPr>
              <a:t>it provides a way for customers to be rewarded financially if and when they decide to be a part of the solution.</a:t>
            </a:r>
          </a:p>
          <a:p>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15</a:t>
            </a:fld>
            <a:endParaRPr lang="en-US"/>
          </a:p>
        </p:txBody>
      </p:sp>
    </p:spTree>
    <p:extLst>
      <p:ext uri="{BB962C8B-B14F-4D97-AF65-F5344CB8AC3E}">
        <p14:creationId xmlns:p14="http://schemas.microsoft.com/office/powerpoint/2010/main" val="1054627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Smart</a:t>
            </a:r>
            <a:r>
              <a:rPr lang="en-US" sz="1200" kern="1200" baseline="0" dirty="0" smtClean="0">
                <a:solidFill>
                  <a:schemeClr val="tx1"/>
                </a:solidFill>
                <a:effectLst/>
                <a:latin typeface="+mn-lt"/>
                <a:ea typeface="+mn-ea"/>
                <a:cs typeface="+mn-cs"/>
              </a:rPr>
              <a:t> Grid</a:t>
            </a:r>
            <a:r>
              <a:rPr lang="en-US" sz="1200" kern="1200" dirty="0" smtClean="0">
                <a:solidFill>
                  <a:schemeClr val="tx1"/>
                </a:solidFill>
                <a:effectLst/>
                <a:latin typeface="+mn-lt"/>
                <a:ea typeface="+mn-ea"/>
                <a:cs typeface="+mn-cs"/>
              </a:rPr>
              <a:t> will involve many customers or users, each with their own electric power needs, and with different ways they can contribute through demand response, distributed generation, and power storage programs. The SG will help determine the most efficient way to distribute the power that each customer generates or uses.</a:t>
            </a:r>
          </a:p>
          <a:p>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16</a:t>
            </a:fld>
            <a:endParaRPr lang="en-US"/>
          </a:p>
        </p:txBody>
      </p:sp>
    </p:spTree>
    <p:extLst>
      <p:ext uri="{BB962C8B-B14F-4D97-AF65-F5344CB8AC3E}">
        <p14:creationId xmlns:p14="http://schemas.microsoft.com/office/powerpoint/2010/main" val="49827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Most experts agree</a:t>
            </a:r>
            <a:r>
              <a:rPr lang="en-US" sz="1200" kern="1200" baseline="0" dirty="0" smtClean="0">
                <a:solidFill>
                  <a:schemeClr val="tx1"/>
                </a:solidFill>
                <a:effectLst/>
                <a:latin typeface="+mn-lt"/>
                <a:ea typeface="+mn-ea"/>
                <a:cs typeface="+mn-cs"/>
              </a:rPr>
              <a:t> that is helpful to view</a:t>
            </a:r>
            <a:r>
              <a:rPr lang="en-US" sz="1200" kern="1200" dirty="0" smtClean="0">
                <a:solidFill>
                  <a:schemeClr val="tx1"/>
                </a:solidFill>
                <a:effectLst/>
                <a:latin typeface="+mn-lt"/>
                <a:ea typeface="+mn-ea"/>
                <a:cs typeface="+mn-cs"/>
              </a:rPr>
              <a:t> the Smart Grid as consisting of three distinct components: </a:t>
            </a:r>
          </a:p>
          <a:p>
            <a:pPr lvl="0"/>
            <a:r>
              <a:rPr lang="en-US" sz="1200" kern="1200" dirty="0" smtClean="0">
                <a:solidFill>
                  <a:schemeClr val="tx1"/>
                </a:solidFill>
                <a:effectLst/>
                <a:latin typeface="+mn-lt"/>
                <a:ea typeface="+mn-ea"/>
                <a:cs typeface="+mn-cs"/>
              </a:rPr>
              <a:t>1. An interstate transmission “sustainable transmission grid” that will transport clean utility- scale renewable energy long distances to market, </a:t>
            </a:r>
          </a:p>
          <a:p>
            <a:pPr lvl="0"/>
            <a:r>
              <a:rPr lang="en-US" sz="1200" kern="1200" dirty="0" smtClean="0">
                <a:solidFill>
                  <a:schemeClr val="tx1"/>
                </a:solidFill>
                <a:effectLst/>
                <a:latin typeface="+mn-lt"/>
                <a:ea typeface="+mn-ea"/>
                <a:cs typeface="+mn-cs"/>
              </a:rPr>
              <a:t>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digital “smart distribution grid’ to deliver this electricity efficiently to local consumers; and</a:t>
            </a:r>
          </a:p>
          <a:p>
            <a:pPr lvl="0"/>
            <a:r>
              <a:rPr lang="en-US" sz="1200" kern="1200" dirty="0" smtClean="0">
                <a:solidFill>
                  <a:schemeClr val="tx1"/>
                </a:solidFill>
                <a:effectLst/>
                <a:latin typeface="+mn-lt"/>
                <a:ea typeface="+mn-ea"/>
                <a:cs typeface="+mn-cs"/>
              </a:rPr>
              <a:t>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On-site resources located at your business, school, or residence. These resources could include Smart appliances and other electrical devices that can be cycled on and off based on price-signals that reflect the actual cost of power at a particular moment. They could also include on-site renewbles, micro-turbines, or generators that are often called distributed generation.</a:t>
            </a:r>
          </a:p>
          <a:p>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17</a:t>
            </a:fld>
            <a:endParaRPr lang="en-US"/>
          </a:p>
        </p:txBody>
      </p:sp>
    </p:spTree>
    <p:extLst>
      <p:ext uri="{BB962C8B-B14F-4D97-AF65-F5344CB8AC3E}">
        <p14:creationId xmlns:p14="http://schemas.microsoft.com/office/powerpoint/2010/main" val="2709627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DDD7C7-1CC6-7A44-8630-DA287F14B506}" type="slidenum">
              <a:rPr lang="en-US">
                <a:solidFill>
                  <a:prstClr val="black"/>
                </a:solidFill>
                <a:latin typeface="Calibri"/>
                <a:ea typeface="ＭＳ Ｐゴシック" charset="-128"/>
                <a:cs typeface="ＭＳ Ｐゴシック" charset="-128"/>
              </a:rPr>
              <a:pPr fontAlgn="base">
                <a:spcBef>
                  <a:spcPct val="0"/>
                </a:spcBef>
                <a:spcAft>
                  <a:spcPct val="0"/>
                </a:spcAft>
                <a:defRPr/>
              </a:pPr>
              <a:t>18</a:t>
            </a:fld>
            <a:endParaRPr lang="en-US">
              <a:solidFill>
                <a:prstClr val="black"/>
              </a:solidFill>
              <a:latin typeface="Calibri"/>
              <a:ea typeface="ＭＳ Ｐゴシック" charset="-128"/>
              <a:cs typeface="ＭＳ Ｐゴシック" charset="-128"/>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is my best guess of how different</a:t>
            </a:r>
            <a:r>
              <a:rPr lang="en-US" baseline="0" dirty="0" smtClean="0"/>
              <a:t> Smart Grid “applications” will emerge over time.  Time will tell whether I am right or not.</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seven characteristics of a smoothly functioning the</a:t>
            </a:r>
            <a:r>
              <a:rPr lang="en-US" baseline="0" dirty="0" smtClean="0"/>
              <a:t> Smart Grid was developed by a team of experts assembled by the US Department of Energy and published in </a:t>
            </a:r>
            <a:r>
              <a:rPr lang="en-US" baseline="0" dirty="0" err="1" smtClean="0"/>
              <a:t>aDOE</a:t>
            </a:r>
            <a:r>
              <a:rPr lang="en-US" baseline="0" dirty="0" smtClean="0"/>
              <a:t>  document called What Is the Smart Grid.  It is worth taking some time to understand these so here goes.</a:t>
            </a:r>
          </a:p>
          <a:p>
            <a:endParaRPr lang="en-US" baseline="0" dirty="0" smtClean="0"/>
          </a:p>
          <a:p>
            <a:r>
              <a:rPr lang="en-US" sz="1200" b="1" kern="1200" dirty="0" smtClean="0">
                <a:solidFill>
                  <a:schemeClr val="tx1"/>
                </a:solidFill>
                <a:effectLst/>
                <a:latin typeface="+mn-lt"/>
                <a:ea typeface="+mn-ea"/>
                <a:cs typeface="+mn-cs"/>
              </a:rPr>
              <a:t>First, it will enable active participation by consumers. </a:t>
            </a:r>
            <a:endParaRPr lang="en-US" dirty="0" smtClean="0"/>
          </a:p>
          <a:p>
            <a:r>
              <a:rPr lang="en-US" sz="1200" kern="1200" dirty="0" smtClean="0">
                <a:solidFill>
                  <a:schemeClr val="tx1"/>
                </a:solidFill>
                <a:effectLst/>
                <a:latin typeface="+mn-lt"/>
                <a:ea typeface="+mn-ea"/>
                <a:cs typeface="+mn-cs"/>
              </a:rPr>
              <a:t>The smart grid will give consumers information, control, and options that enable them to engage in new “</a:t>
            </a:r>
            <a:r>
              <a:rPr lang="en-US" sz="1200" kern="1200" dirty="0" err="1" smtClean="0">
                <a:solidFill>
                  <a:schemeClr val="tx1"/>
                </a:solidFill>
                <a:effectLst/>
                <a:latin typeface="+mn-lt"/>
                <a:ea typeface="+mn-ea"/>
                <a:cs typeface="+mn-cs"/>
              </a:rPr>
              <a:t>electri</a:t>
            </a:r>
            <a:r>
              <a:rPr lang="en-US" sz="1200" kern="1200" dirty="0" smtClean="0">
                <a:solidFill>
                  <a:schemeClr val="tx1"/>
                </a:solidFill>
                <a:effectLst/>
                <a:latin typeface="+mn-lt"/>
                <a:ea typeface="+mn-ea"/>
                <a:cs typeface="+mn-cs"/>
              </a:rPr>
              <a:t>- city markets.” Grid operators will treat willing consumers as resources in the day-to-day operation of the grid. Well- informed consumers will modify consumption based on the balancing of their demands and resources with the electric system’s capability to meet those demands.</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Second, it will accommodate all generation and storage options. </a:t>
            </a:r>
            <a:r>
              <a:rPr lang="en-US" sz="1200" kern="1200" dirty="0" smtClean="0">
                <a:solidFill>
                  <a:schemeClr val="tx1"/>
                </a:solidFill>
                <a:effectLst/>
                <a:latin typeface="+mn-lt"/>
                <a:ea typeface="+mn-ea"/>
                <a:cs typeface="+mn-cs"/>
              </a:rPr>
              <a:t>It will seamlessly integrate all types and sizes of electrical generation and storage systems using simplified interconnection processes and universal interoperability standards to support a “plug-and-play” level of convenience. Large central</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powerplants</a:t>
            </a:r>
            <a:r>
              <a:rPr lang="en-US" sz="1200" kern="1200" dirty="0" smtClean="0">
                <a:solidFill>
                  <a:schemeClr val="tx1"/>
                </a:solidFill>
                <a:effectLst/>
                <a:latin typeface="+mn-lt"/>
                <a:ea typeface="+mn-ea"/>
                <a:cs typeface="+mn-cs"/>
              </a:rPr>
              <a:t> including environmentally friendly sources, such as wind and solar farms and advanced nuclear plants, will continue to play a major role even as large numbers of smaller distributed resources, including Plug-in Electric Vehicles, are deployed.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Third, it will enable new products, services, and markets. </a:t>
            </a:r>
            <a:r>
              <a:rPr lang="en-US" sz="1200" kern="1200" dirty="0" smtClean="0">
                <a:solidFill>
                  <a:schemeClr val="tx1"/>
                </a:solidFill>
                <a:effectLst/>
                <a:latin typeface="+mn-lt"/>
                <a:ea typeface="+mn-ea"/>
                <a:cs typeface="+mn-cs"/>
              </a:rPr>
              <a:t>The Smart Grid will link buyers and sellers together – from the consumer to the Regional </a:t>
            </a:r>
            <a:r>
              <a:rPr lang="en-US" sz="1200" kern="1200" dirty="0" err="1" smtClean="0">
                <a:solidFill>
                  <a:schemeClr val="tx1"/>
                </a:solidFill>
                <a:effectLst/>
                <a:latin typeface="+mn-lt"/>
                <a:ea typeface="+mn-ea"/>
                <a:cs typeface="+mn-cs"/>
              </a:rPr>
              <a:t>Transmis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sion</a:t>
            </a:r>
            <a:r>
              <a:rPr lang="en-US" sz="1200" kern="1200" dirty="0" smtClean="0">
                <a:solidFill>
                  <a:schemeClr val="tx1"/>
                </a:solidFill>
                <a:effectLst/>
                <a:latin typeface="+mn-lt"/>
                <a:ea typeface="+mn-ea"/>
                <a:cs typeface="+mn-cs"/>
              </a:rPr>
              <a:t> Organization. It will support the creation of new electricity markets from the home energy management system at the consumer’s premise to technologies that allow consumers and third parties to bid their energy resources into the electricity market. The Smart Grid will support consistent market operation across regions.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Fourth, it will provide power quality for the digital economy. </a:t>
            </a:r>
            <a:r>
              <a:rPr lang="en-US" sz="1200" kern="1200" dirty="0" smtClean="0">
                <a:solidFill>
                  <a:schemeClr val="tx1"/>
                </a:solidFill>
                <a:effectLst/>
                <a:latin typeface="+mn-lt"/>
                <a:ea typeface="+mn-ea"/>
                <a:cs typeface="+mn-cs"/>
              </a:rPr>
              <a:t>It will monitor, diagnose, and respond to power quality deficiencies resulting in a dramatic reduction in the business losses currently experienced by consumers due to insufficient power quality.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Fifth, it will optimize asset utilization and operate efficiently. </a:t>
            </a:r>
            <a:r>
              <a:rPr lang="en-US" sz="1200" kern="1200" dirty="0" smtClean="0">
                <a:solidFill>
                  <a:schemeClr val="tx1"/>
                </a:solidFill>
                <a:effectLst/>
                <a:latin typeface="+mn-lt"/>
                <a:ea typeface="+mn-ea"/>
                <a:cs typeface="+mn-cs"/>
              </a:rPr>
              <a:t>Operationally,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Smart Grid will improve load factors, lower system losses, and dramatically improve outage management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performance. The availability of additional grid intelligence will give planners and engineers the knowledge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build what is needed, when it is needed, to extend the life of assets, to repair equipment before it fails unexpectedly, and to more effectively manage the work force. Operational, maintenance, and capital costs will be reduced thereby keeping downward pressure on prices.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Sixth, it will anticipate and respond to system disturbances (self-heal). </a:t>
            </a:r>
            <a:r>
              <a:rPr lang="en-US" sz="1200" kern="1200" dirty="0" smtClean="0">
                <a:solidFill>
                  <a:schemeClr val="tx1"/>
                </a:solidFill>
                <a:effectLst/>
                <a:latin typeface="+mn-lt"/>
                <a:ea typeface="+mn-ea"/>
                <a:cs typeface="+mn-cs"/>
              </a:rPr>
              <a:t>It will heal itself by performing continuous self-assessments to detect and analyze issues, take corrective action to mitigate them and, if needed, rapidly restore grid components or network sections. It will also handle problems too large or too fast-moving for human intervention.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And finally seventh, the Smart Grid will operate resiliently against attack and natural disaster. </a:t>
            </a:r>
            <a:r>
              <a:rPr lang="en-US" sz="1200" kern="1200" dirty="0" smtClean="0">
                <a:solidFill>
                  <a:schemeClr val="tx1"/>
                </a:solidFill>
                <a:effectLst/>
                <a:latin typeface="+mn-lt"/>
                <a:ea typeface="+mn-ea"/>
                <a:cs typeface="+mn-cs"/>
              </a:rPr>
              <a:t>The Smart Grid will incorporate a system- wide solution that reduces physical and cyber vulnerabilities and enables a rapid recovery from disruptions. Its resilience will create an image that intimidates would-be attackers. It will also be less vulnerable to natural disasters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19</a:t>
            </a:fld>
            <a:endParaRPr lang="en-US"/>
          </a:p>
        </p:txBody>
      </p:sp>
    </p:spTree>
    <p:extLst>
      <p:ext uri="{BB962C8B-B14F-4D97-AF65-F5344CB8AC3E}">
        <p14:creationId xmlns:p14="http://schemas.microsoft.com/office/powerpoint/2010/main" val="3536892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effectLst/>
                <a:latin typeface="+mn-lt"/>
                <a:ea typeface="+mn-ea"/>
                <a:cs typeface="+mn-cs"/>
              </a:rPr>
              <a:t>Some of you may remember the telecommunications industry around 1980.</a:t>
            </a:r>
            <a:r>
              <a:rPr lang="en-US" sz="1200" kern="1200" baseline="0" dirty="0" smtClean="0">
                <a:solidFill>
                  <a:schemeClr val="tx1"/>
                </a:solidFill>
                <a:effectLst/>
                <a:latin typeface="+mn-lt"/>
                <a:ea typeface="+mn-ea"/>
                <a:cs typeface="+mn-cs"/>
              </a:rPr>
              <a:t>  I do, and I can tell you:</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marL="171450" indent="-171450">
              <a:buFont typeface="Arial"/>
              <a:buChar char="•"/>
            </a:pPr>
            <a:r>
              <a:rPr lang="en-US" sz="1200" kern="1200" dirty="0" smtClean="0">
                <a:solidFill>
                  <a:schemeClr val="tx1"/>
                </a:solidFill>
                <a:effectLst/>
                <a:latin typeface="+mn-lt"/>
                <a:ea typeface="+mn-ea"/>
                <a:cs typeface="+mn-cs"/>
              </a:rPr>
              <a:t>The phone booth was a ubiquitous feature of the American landscape, a stationary symbol of an industry legendary for its reliability. In those days, about the only way to make a phone “portable” was to pull it out of the wall. </a:t>
            </a:r>
          </a:p>
          <a:p>
            <a:pPr marL="0" indent="0">
              <a:buFont typeface="Arial"/>
              <a:buNone/>
            </a:pPr>
            <a:endParaRPr lang="en-US"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Innovation – if you could call it that –involved having</a:t>
            </a:r>
            <a:r>
              <a:rPr lang="en-US" sz="1200" kern="1200" baseline="0" dirty="0" smtClean="0">
                <a:solidFill>
                  <a:schemeClr val="tx1"/>
                </a:solidFill>
                <a:effectLst/>
                <a:latin typeface="+mn-lt"/>
                <a:ea typeface="+mn-ea"/>
                <a:cs typeface="+mn-cs"/>
              </a:rPr>
              <a:t> a choice of the regular big black phone, something called  the slim-line phone,</a:t>
            </a:r>
            <a:r>
              <a:rPr lang="en-US" sz="1200" kern="1200" dirty="0" smtClean="0">
                <a:solidFill>
                  <a:schemeClr val="tx1"/>
                </a:solidFill>
                <a:effectLst/>
                <a:latin typeface="+mn-lt"/>
                <a:ea typeface="+mn-ea"/>
                <a:cs typeface="+mn-cs"/>
              </a:rPr>
              <a:t> Princess phone, the Mickey Mouse phone &amp; not much more. </a:t>
            </a:r>
          </a:p>
          <a:p>
            <a:r>
              <a:rPr lang="en-US" sz="1200" kern="1200" dirty="0" smtClean="0">
                <a:solidFill>
                  <a:schemeClr val="tx1"/>
                </a:solidFill>
                <a:effectLst/>
                <a:latin typeface="+mn-lt"/>
                <a:ea typeface="+mn-ea"/>
                <a:cs typeface="+mn-cs"/>
              </a:rPr>
              <a:t> </a:t>
            </a:r>
          </a:p>
          <a:p>
            <a:pPr marL="171450" indent="-171450">
              <a:buFont typeface="Arial"/>
              <a:buChar char="•"/>
            </a:pPr>
            <a:r>
              <a:rPr lang="en-US" sz="1200" kern="1200" dirty="0" smtClean="0">
                <a:solidFill>
                  <a:schemeClr val="tx1"/>
                </a:solidFill>
                <a:effectLst/>
                <a:latin typeface="+mn-lt"/>
                <a:ea typeface="+mn-ea"/>
                <a:cs typeface="+mn-cs"/>
              </a:rPr>
              <a:t>And customer choice was a matter of what weekend you chose to make that slightly cheaper long-distance call to relatives.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When Congress passed the Telecommunications Act of 1996 it established a national policy framework designed to accelerate private sector deployment of advanced information technologies and services.</a:t>
            </a:r>
            <a:r>
              <a:rPr lang="en-US" sz="1200" kern="1200" baseline="0" dirty="0" smtClean="0">
                <a:solidFill>
                  <a:schemeClr val="tx1"/>
                </a:solidFill>
                <a:effectLst/>
                <a:latin typeface="+mn-lt"/>
                <a:ea typeface="+mn-ea"/>
                <a:cs typeface="+mn-cs"/>
              </a:rPr>
              <a:t>  As a result, </a:t>
            </a:r>
            <a:r>
              <a:rPr lang="en-US" sz="1200" kern="1200" dirty="0" smtClean="0">
                <a:solidFill>
                  <a:schemeClr val="tx1"/>
                </a:solidFill>
                <a:effectLst/>
                <a:latin typeface="+mn-lt"/>
                <a:ea typeface="+mn-ea"/>
                <a:cs typeface="+mn-cs"/>
              </a:rPr>
              <a:t> the telecommunications industry was transformed.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Communications became digitized, markets were created, innovation encouraged, and a new era of customer empowerment and choice inaugurated.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potential exists for a similar transformation and opportunity in the provision of electricity embodied in a set of concepts, business models, and technologies that are increasingly referred to as the Smart Grid.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8E8C424-39B8-4439-B465-3985C7934945}" type="slidenum">
              <a:rPr lang="en-US" smtClean="0"/>
              <a:pPr/>
              <a:t>2</a:t>
            </a:fld>
            <a:endParaRPr lang="en-US"/>
          </a:p>
        </p:txBody>
      </p:sp>
    </p:spTree>
    <p:extLst>
      <p:ext uri="{BB962C8B-B14F-4D97-AF65-F5344CB8AC3E}">
        <p14:creationId xmlns:p14="http://schemas.microsoft.com/office/powerpoint/2010/main" val="1404297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Departmen</a:t>
            </a:r>
            <a:r>
              <a:rPr lang="en-US" baseline="0" dirty="0" smtClean="0"/>
              <a:t>t of Energy team also developed this list of six ways the Smart Grid is expected to provide major improvements of the traditional grid. I will explain what I think they meant by each of these benefits. </a:t>
            </a:r>
          </a:p>
          <a:p>
            <a:endParaRPr lang="en-US" baseline="0" dirty="0" smtClean="0"/>
          </a:p>
          <a:p>
            <a:r>
              <a:rPr lang="en-US" b="1" baseline="0" dirty="0" smtClean="0"/>
              <a:t>First, enhanced reliability.</a:t>
            </a:r>
          </a:p>
          <a:p>
            <a:r>
              <a:rPr lang="en-US" sz="1200" kern="1200" dirty="0" smtClean="0">
                <a:solidFill>
                  <a:schemeClr val="tx1"/>
                </a:solidFill>
                <a:effectLst/>
                <a:latin typeface="+mn-lt"/>
                <a:ea typeface="+mn-ea"/>
                <a:cs typeface="+mn-cs"/>
              </a:rPr>
              <a:t>There have been five major blackouts in the US over the past 40 years, three of which have occurred in the past 10 years. More blackouts and brownouts are occurring due to the slow response times of mechanical switches, a lack of automated analytics, and “poor visibility” –  sometimes called a “lack of situational awareness” on the part of grid operators.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issue of blackouts has far broader implications than simply waiting for the lights to come on. </a:t>
            </a:r>
          </a:p>
          <a:p>
            <a:r>
              <a:rPr lang="en-US" sz="1200" kern="1200" dirty="0" smtClean="0">
                <a:solidFill>
                  <a:schemeClr val="tx1"/>
                </a:solidFill>
                <a:effectLst/>
                <a:latin typeface="+mn-lt"/>
                <a:ea typeface="+mn-ea"/>
                <a:cs typeface="+mn-cs"/>
              </a:rPr>
              <a:t> Think: </a:t>
            </a:r>
          </a:p>
          <a:p>
            <a:pPr marL="171450" lvl="0" indent="-171450">
              <a:buFont typeface="Arial"/>
              <a:buChar char="•"/>
            </a:pPr>
            <a:r>
              <a:rPr lang="en-US" sz="1200" kern="1200" dirty="0" smtClean="0">
                <a:solidFill>
                  <a:schemeClr val="tx1"/>
                </a:solidFill>
                <a:effectLst/>
                <a:latin typeface="+mn-lt"/>
                <a:ea typeface="+mn-ea"/>
                <a:cs typeface="+mn-cs"/>
              </a:rPr>
              <a:t>plant production stopped,</a:t>
            </a:r>
          </a:p>
          <a:p>
            <a:pPr marL="171450" lvl="0" indent="-171450">
              <a:buFont typeface="Arial"/>
              <a:buChar char="•"/>
            </a:pPr>
            <a:r>
              <a:rPr lang="en-US" sz="1200" kern="1200" dirty="0" smtClean="0">
                <a:solidFill>
                  <a:schemeClr val="tx1"/>
                </a:solidFill>
                <a:effectLst/>
                <a:latin typeface="+mn-lt"/>
                <a:ea typeface="+mn-ea"/>
                <a:cs typeface="+mn-cs"/>
              </a:rPr>
              <a:t>perishable food spoiling, </a:t>
            </a:r>
          </a:p>
          <a:p>
            <a:pPr marL="171450" lvl="0" indent="-171450">
              <a:buFont typeface="Arial"/>
              <a:buChar char="•"/>
            </a:pPr>
            <a:r>
              <a:rPr lang="en-US" sz="1200" kern="1200" dirty="0" smtClean="0">
                <a:solidFill>
                  <a:schemeClr val="tx1"/>
                </a:solidFill>
                <a:effectLst/>
                <a:latin typeface="+mn-lt"/>
                <a:ea typeface="+mn-ea"/>
                <a:cs typeface="+mn-cs"/>
              </a:rPr>
              <a:t>traffic lights dark, </a:t>
            </a:r>
          </a:p>
          <a:p>
            <a:pPr marL="171450" lvl="0" indent="-171450">
              <a:buFont typeface="Arial"/>
              <a:buChar char="•"/>
            </a:pPr>
            <a:r>
              <a:rPr lang="en-US" sz="1200" kern="1200" dirty="0" smtClean="0">
                <a:solidFill>
                  <a:schemeClr val="tx1"/>
                </a:solidFill>
                <a:effectLst/>
                <a:latin typeface="+mn-lt"/>
                <a:ea typeface="+mn-ea"/>
                <a:cs typeface="+mn-cs"/>
              </a:rPr>
              <a:t>and credit card transactions rendered inoperable.  </a:t>
            </a:r>
          </a:p>
          <a:p>
            <a:r>
              <a:rPr lang="en-US" sz="1200" kern="1200" dirty="0" smtClean="0">
                <a:solidFill>
                  <a:schemeClr val="tx1"/>
                </a:solidFill>
                <a:effectLst/>
                <a:latin typeface="+mn-lt"/>
                <a:ea typeface="+mn-ea"/>
                <a:cs typeface="+mn-cs"/>
              </a:rPr>
              <a:t>In many areas of the country, the only way a utility knows there’s an outage is when a customer calls to report it.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Smart</a:t>
            </a:r>
            <a:r>
              <a:rPr lang="en-US" sz="1200" kern="1200" baseline="0" dirty="0" smtClean="0">
                <a:solidFill>
                  <a:schemeClr val="tx1"/>
                </a:solidFill>
                <a:effectLst/>
                <a:latin typeface="+mn-lt"/>
                <a:ea typeface="+mn-ea"/>
                <a:cs typeface="+mn-cs"/>
              </a:rPr>
              <a:t> Grid</a:t>
            </a:r>
            <a:r>
              <a:rPr lang="en-US" sz="1200" kern="1200" dirty="0" smtClean="0">
                <a:solidFill>
                  <a:schemeClr val="tx1"/>
                </a:solidFill>
                <a:effectLst/>
                <a:latin typeface="+mn-lt"/>
                <a:ea typeface="+mn-ea"/>
                <a:cs typeface="+mn-cs"/>
              </a:rPr>
              <a:t> is expected to enhance reliability by reducing outage duration and frequency and improving power quality.</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Second,</a:t>
            </a:r>
            <a:r>
              <a:rPr lang="en-US" sz="1200" b="1" kern="1200" baseline="0" dirty="0" smtClean="0">
                <a:solidFill>
                  <a:schemeClr val="tx1"/>
                </a:solidFill>
                <a:effectLst/>
                <a:latin typeface="+mn-lt"/>
                <a:ea typeface="+mn-ea"/>
                <a:cs typeface="+mn-cs"/>
              </a:rPr>
              <a:t> provide economic benefits.</a:t>
            </a:r>
          </a:p>
          <a:p>
            <a:r>
              <a:rPr lang="en-US" sz="1200" kern="1200" dirty="0" smtClean="0">
                <a:solidFill>
                  <a:schemeClr val="tx1"/>
                </a:solidFill>
                <a:effectLst/>
                <a:latin typeface="+mn-lt"/>
                <a:ea typeface="+mn-ea"/>
                <a:cs typeface="+mn-cs"/>
              </a:rPr>
              <a:t>With advanced components and widespread communication supporting market operations and providing full visibility of data to all, a smarter grid is expected to create and support new and more robust electricity markets. It should encourage new market participants, enabling a variety of new load management, distributed generation, energy-storage, and demand response opportunities.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Two-way communication between buyers and sellers should help reduce grid congestion and unplanned outages, and help establish the real price for electricity at different times during the day.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Smart</a:t>
            </a:r>
            <a:r>
              <a:rPr lang="en-US" sz="1200" kern="1200" baseline="0" dirty="0" smtClean="0">
                <a:solidFill>
                  <a:schemeClr val="tx1"/>
                </a:solidFill>
                <a:effectLst/>
                <a:latin typeface="+mn-lt"/>
                <a:ea typeface="+mn-ea"/>
                <a:cs typeface="+mn-cs"/>
              </a:rPr>
              <a:t> Grid</a:t>
            </a:r>
            <a:r>
              <a:rPr lang="en-US" sz="1200" kern="1200" dirty="0" smtClean="0">
                <a:solidFill>
                  <a:schemeClr val="tx1"/>
                </a:solidFill>
                <a:effectLst/>
                <a:latin typeface="+mn-lt"/>
                <a:ea typeface="+mn-ea"/>
                <a:cs typeface="+mn-cs"/>
              </a:rPr>
              <a:t> is also expected to support more customer choice and control.</a:t>
            </a:r>
            <a:r>
              <a:rPr lang="en-US" sz="1200" kern="1200" baseline="0" dirty="0" smtClean="0">
                <a:solidFill>
                  <a:schemeClr val="tx1"/>
                </a:solidFill>
                <a:effectLst/>
                <a:latin typeface="+mn-lt"/>
                <a:ea typeface="+mn-ea"/>
                <a:cs typeface="+mn-cs"/>
              </a:rPr>
              <a:t> For example: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•Two-way communication between customers and utilities should give customers the ability to see what electricity they use, when they use it, and how much it costs.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r>
              <a:rPr lang="en-US" sz="1200" u="none" kern="1200" dirty="0" smtClean="0">
                <a:solidFill>
                  <a:schemeClr val="tx1"/>
                </a:solidFill>
                <a:effectLst/>
                <a:latin typeface="+mn-lt"/>
                <a:ea typeface="+mn-ea"/>
                <a:cs typeface="+mn-cs"/>
              </a:rPr>
              <a:t>Time-varying pricing signals </a:t>
            </a:r>
            <a:r>
              <a:rPr lang="en-US" sz="1200" kern="1200" dirty="0" smtClean="0">
                <a:solidFill>
                  <a:schemeClr val="tx1"/>
                </a:solidFill>
                <a:effectLst/>
                <a:latin typeface="+mn-lt"/>
                <a:ea typeface="+mn-ea"/>
                <a:cs typeface="+mn-cs"/>
              </a:rPr>
              <a:t>should allow customers the option to participate in new power markets based on clear supply and demand prices.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And, if they prefer, customers will still have the option of simply setting their controls at pre-determined levels and going about their business as usual.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Third, more</a:t>
            </a:r>
            <a:r>
              <a:rPr lang="en-US" sz="1200" b="1" kern="1200" baseline="0" dirty="0" smtClean="0">
                <a:solidFill>
                  <a:schemeClr val="tx1"/>
                </a:solidFill>
                <a:effectLst/>
                <a:latin typeface="+mn-lt"/>
                <a:ea typeface="+mn-ea"/>
                <a:cs typeface="+mn-cs"/>
              </a:rPr>
              <a:t> environmentally friendly.</a:t>
            </a:r>
          </a:p>
          <a:p>
            <a:r>
              <a:rPr lang="en-US" sz="1200" kern="1200" dirty="0" smtClean="0">
                <a:solidFill>
                  <a:schemeClr val="tx1"/>
                </a:solidFill>
                <a:effectLst/>
                <a:latin typeface="+mn-lt"/>
                <a:ea typeface="+mn-ea"/>
                <a:cs typeface="+mn-cs"/>
              </a:rPr>
              <a:t>According to estimates from the DOE funded Pacific Northwest National Lab, the Smart Grid is likely to decrease annual electric energy use and utility sector carbon emissions at least 12 percent by 2030.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report shows a direct link between the smart grid and carbon emissions.  It evaluates how different functions of the smart grid could provide substantial reduction in energy use and carbon emissions - both directly by using new technology and indirectly by making renewable energy and efficiency programs more affordable and potentially larger.  </a:t>
            </a:r>
          </a:p>
          <a:p>
            <a:r>
              <a:rPr lang="en-US" sz="1200" kern="1200" dirty="0" smtClean="0">
                <a:solidFill>
                  <a:schemeClr val="tx1"/>
                </a:solidFill>
                <a:effectLst/>
                <a:latin typeface="+mn-lt"/>
                <a:ea typeface="+mn-ea"/>
                <a:cs typeface="+mn-cs"/>
              </a:rPr>
              <a:t>According to the report, by fully utilizing a Smart Grid, the nation could prevent the equivalent of 442 million metric tons, or 66 typical coal power plants' worth, of carbon emissions from entering the atmosphere each year</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Fourth,</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support</a:t>
            </a:r>
            <a:r>
              <a:rPr lang="en-US" sz="1200" b="1" kern="1200" baseline="0" dirty="0" smtClean="0">
                <a:solidFill>
                  <a:schemeClr val="tx1"/>
                </a:solidFill>
                <a:effectLst/>
                <a:latin typeface="+mn-lt"/>
                <a:ea typeface="+mn-ea"/>
                <a:cs typeface="+mn-cs"/>
              </a:rPr>
              <a:t> security.</a:t>
            </a:r>
            <a:r>
              <a:rPr lang="en-US" b="1" dirty="0" smtClean="0">
                <a:effectLst/>
              </a:rPr>
              <a:t> </a:t>
            </a:r>
          </a:p>
          <a:p>
            <a:r>
              <a:rPr lang="en-US" sz="1200" kern="1200" dirty="0" smtClean="0">
                <a:solidFill>
                  <a:schemeClr val="tx1"/>
                </a:solidFill>
                <a:effectLst/>
                <a:latin typeface="+mn-lt"/>
                <a:ea typeface="+mn-ea"/>
                <a:cs typeface="+mn-cs"/>
              </a:rPr>
              <a:t>When the East Coast  blackout of 2003 occurred – the largest in US history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those citizens not startled by being stuck in darkened, suffocating elevators turned their thoughts toward terrorism.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for good reason.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current grid’s centralized structure leaves us open to attack.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fact, the interdependencies of various grid components can bring about a domino effect – a cascading series of failures that could bring our nation’s banking, communications, traffic, and security systems, among others, to a standstill.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Smart Grid’s integrated communications infrastructure is expected to support detection and mitigation of both cyber and physical threats.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should be able to provide timely information to rapid response teams.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due its diversity and more robust nature, it should be reduce the impact of an attack at any one point and allow for more options to get around the point of disruption.</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Fifth, support More Efficient Asset Utilization &amp; Operation.</a:t>
            </a:r>
          </a:p>
          <a:p>
            <a:r>
              <a:rPr lang="en-US" sz="1200" kern="1200" dirty="0" smtClean="0">
                <a:solidFill>
                  <a:schemeClr val="tx1"/>
                </a:solidFill>
                <a:effectLst/>
                <a:latin typeface="+mn-lt"/>
                <a:ea typeface="+mn-ea"/>
                <a:cs typeface="+mn-cs"/>
              </a:rPr>
              <a:t>Most utilities, even those in the hydroelectricity rich, Pacific Northwest, now have peak load problem.  We used to be able to handle peak loads by just running more water through the turbines at our hydro plants.  Unfortunately, our region’s hydro potential is pretty much tapped out; we have gotten all the hydro we are going to get.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 what is this peak load problem?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While supply and demand is a bedrock concept in virtually all</a:t>
            </a:r>
          </a:p>
          <a:p>
            <a:r>
              <a:rPr lang="en-US" sz="1200" kern="1200" dirty="0" smtClean="0">
                <a:solidFill>
                  <a:schemeClr val="tx1"/>
                </a:solidFill>
                <a:effectLst/>
                <a:latin typeface="+mn-lt"/>
                <a:ea typeface="+mn-ea"/>
                <a:cs typeface="+mn-cs"/>
              </a:rPr>
              <a:t>other industries, it is a concept that gives the traditional grid fits.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Why? Because, unless and until we make major advances in its storage, electricity must be consumed the moment it’s generated.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Without being able to know what customer demand for power will be precisely, at a given time, utilities have a heck of a time knowing the ‘right’ amount of power supply they need to have available to deal with every contingency. This is particularly true during episodes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peak demand, those times of greatest need for electricity during</a:t>
            </a:r>
          </a:p>
          <a:p>
            <a:r>
              <a:rPr lang="en-US" sz="1200" kern="1200" dirty="0" smtClean="0">
                <a:solidFill>
                  <a:schemeClr val="tx1"/>
                </a:solidFill>
                <a:effectLst/>
                <a:latin typeface="+mn-lt"/>
                <a:ea typeface="+mn-ea"/>
                <a:cs typeface="+mn-cs"/>
              </a:rPr>
              <a:t>a </a:t>
            </a:r>
            <a:r>
              <a:rPr lang="en-US" sz="1200" b="0" kern="1200" dirty="0" smtClean="0">
                <a:solidFill>
                  <a:schemeClr val="tx1"/>
                </a:solidFill>
                <a:effectLst/>
                <a:latin typeface="+mn-lt"/>
                <a:ea typeface="+mn-ea"/>
                <a:cs typeface="+mn-cs"/>
              </a:rPr>
              <a:t>particular period.</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Imagine its a blisteringly hot summer afternoon.  With countless commercial and residential air conditioners cycling up to max, demand for electricity is being driven higher and higher, to its “peak.” </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Another typical peak period for Northwest utilities is the coldest days and nights in the winter. In fact, our</a:t>
            </a:r>
            <a:r>
              <a:rPr lang="en-US" sz="1200" b="0" kern="1200" baseline="0" dirty="0" smtClean="0">
                <a:solidFill>
                  <a:schemeClr val="tx1"/>
                </a:solidFill>
                <a:effectLst/>
                <a:latin typeface="+mn-lt"/>
                <a:ea typeface="+mn-ea"/>
                <a:cs typeface="+mn-cs"/>
              </a:rPr>
              <a:t> highest peak periods  are almost always in the winter since many </a:t>
            </a:r>
            <a:r>
              <a:rPr lang="en-US" sz="1200" b="0" kern="1200" baseline="0" dirty="0" err="1" smtClean="0">
                <a:solidFill>
                  <a:schemeClr val="tx1"/>
                </a:solidFill>
                <a:effectLst/>
                <a:latin typeface="+mn-lt"/>
                <a:ea typeface="+mn-ea"/>
                <a:cs typeface="+mn-cs"/>
              </a:rPr>
              <a:t>Northwesterners</a:t>
            </a:r>
            <a:r>
              <a:rPr lang="en-US" sz="1200" b="0" kern="1200" baseline="0" dirty="0" smtClean="0">
                <a:solidFill>
                  <a:schemeClr val="tx1"/>
                </a:solidFill>
                <a:effectLst/>
                <a:latin typeface="+mn-lt"/>
                <a:ea typeface="+mn-ea"/>
                <a:cs typeface="+mn-cs"/>
              </a:rPr>
              <a:t> still heat with electricity.</a:t>
            </a:r>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Without a greater ability to anticipate, without knowing </a:t>
            </a:r>
            <a:r>
              <a:rPr lang="en-US" sz="1200" b="0" i="1" kern="1200" dirty="0" smtClean="0">
                <a:solidFill>
                  <a:schemeClr val="tx1"/>
                </a:solidFill>
                <a:effectLst/>
                <a:latin typeface="+mn-lt"/>
                <a:ea typeface="+mn-ea"/>
                <a:cs typeface="+mn-cs"/>
              </a:rPr>
              <a:t>precisely </a:t>
            </a:r>
            <a:r>
              <a:rPr lang="en-US" sz="1200" b="0" kern="1200" dirty="0" smtClean="0">
                <a:solidFill>
                  <a:schemeClr val="tx1"/>
                </a:solidFill>
                <a:effectLst/>
                <a:latin typeface="+mn-lt"/>
                <a:ea typeface="+mn-ea"/>
                <a:cs typeface="+mn-cs"/>
              </a:rPr>
              <a:t>when demand will peak or how high it will go, utilities must bring generation assets (typically called </a:t>
            </a:r>
            <a:r>
              <a:rPr lang="en-US" sz="1200" b="0" kern="1200" dirty="0" err="1" smtClean="0">
                <a:solidFill>
                  <a:schemeClr val="tx1"/>
                </a:solidFill>
                <a:effectLst/>
                <a:latin typeface="+mn-lt"/>
                <a:ea typeface="+mn-ea"/>
                <a:cs typeface="+mn-cs"/>
              </a:rPr>
              <a:t>peaker</a:t>
            </a:r>
            <a:r>
              <a:rPr lang="en-US" sz="1200" b="0" kern="1200" dirty="0" smtClean="0">
                <a:solidFill>
                  <a:schemeClr val="tx1"/>
                </a:solidFill>
                <a:effectLst/>
                <a:latin typeface="+mn-lt"/>
                <a:ea typeface="+mn-ea"/>
                <a:cs typeface="+mn-cs"/>
              </a:rPr>
              <a:t> plants or peaking plants) online to ensure reliability and meet peak demand. (typically  these are natural gas fired CTs)</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Sometimes older and always difficult to site, </a:t>
            </a:r>
            <a:r>
              <a:rPr lang="en-US" sz="1200" b="0" kern="1200" dirty="0" err="1" smtClean="0">
                <a:solidFill>
                  <a:schemeClr val="tx1"/>
                </a:solidFill>
                <a:effectLst/>
                <a:latin typeface="+mn-lt"/>
                <a:ea typeface="+mn-ea"/>
                <a:cs typeface="+mn-cs"/>
              </a:rPr>
              <a:t>peakers</a:t>
            </a:r>
            <a:r>
              <a:rPr lang="en-US" sz="1200" b="0" kern="1200" dirty="0" smtClean="0">
                <a:solidFill>
                  <a:schemeClr val="tx1"/>
                </a:solidFill>
                <a:effectLst/>
                <a:latin typeface="+mn-lt"/>
                <a:ea typeface="+mn-ea"/>
                <a:cs typeface="+mn-cs"/>
              </a:rPr>
              <a:t> are expensive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to operate – usually requiring natural gas fuel bought on the more volatile and expensive “spot” market. </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Old or not, additional </a:t>
            </a:r>
            <a:r>
              <a:rPr lang="en-US" sz="1200" b="0" kern="1200" dirty="0" err="1" smtClean="0">
                <a:solidFill>
                  <a:schemeClr val="tx1"/>
                </a:solidFill>
                <a:effectLst/>
                <a:latin typeface="+mn-lt"/>
                <a:ea typeface="+mn-ea"/>
                <a:cs typeface="+mn-cs"/>
              </a:rPr>
              <a:t>peakers</a:t>
            </a:r>
            <a:r>
              <a:rPr lang="en-US" sz="1200" b="0" kern="1200" dirty="0" smtClean="0">
                <a:solidFill>
                  <a:schemeClr val="tx1"/>
                </a:solidFill>
                <a:effectLst/>
                <a:latin typeface="+mn-lt"/>
                <a:ea typeface="+mn-ea"/>
                <a:cs typeface="+mn-cs"/>
              </a:rPr>
              <a:t> generate additional greenhouse gases, degrading the region’s air quality. </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Compounding the inefficiency of this situation is the fact that </a:t>
            </a:r>
            <a:r>
              <a:rPr lang="en-US" sz="1200" b="0" kern="1200" dirty="0" err="1" smtClean="0">
                <a:solidFill>
                  <a:schemeClr val="tx1"/>
                </a:solidFill>
                <a:effectLst/>
                <a:latin typeface="+mn-lt"/>
                <a:ea typeface="+mn-ea"/>
                <a:cs typeface="+mn-cs"/>
              </a:rPr>
              <a:t>peaker</a:t>
            </a:r>
            <a:r>
              <a:rPr lang="en-US" sz="1200" b="0" kern="1200" dirty="0" smtClean="0">
                <a:solidFill>
                  <a:schemeClr val="tx1"/>
                </a:solidFill>
                <a:effectLst/>
                <a:latin typeface="+mn-lt"/>
                <a:ea typeface="+mn-ea"/>
                <a:cs typeface="+mn-cs"/>
              </a:rPr>
              <a:t> plants are generation assets that typically sit idle for most of the year. The problem is these idle plants must be built and maintained, and that means we must pay for them in our power bills.</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In making real-time, customer-initiated demand response a reality, the SG should make it possible to reduce the high cost of meeting peak demand. </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It gives grid operators far greater visibility into the system at a finer “granularity,” enabling them to control loads in a way that minimizes</a:t>
            </a:r>
          </a:p>
          <a:p>
            <a:r>
              <a:rPr lang="en-US" sz="1200" b="0" kern="1200" dirty="0" smtClean="0">
                <a:solidFill>
                  <a:schemeClr val="tx1"/>
                </a:solidFill>
                <a:effectLst/>
                <a:latin typeface="+mn-lt"/>
                <a:ea typeface="+mn-ea"/>
                <a:cs typeface="+mn-cs"/>
              </a:rPr>
              <a:t>the need for traditional peak capacity. </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Utilities can ask their customers participating in demand response, distributed generation, and energy storage programs to play the role that these expensive </a:t>
            </a:r>
            <a:r>
              <a:rPr lang="en-US" sz="1200" b="0" kern="1200" dirty="0" err="1" smtClean="0">
                <a:solidFill>
                  <a:schemeClr val="tx1"/>
                </a:solidFill>
                <a:effectLst/>
                <a:latin typeface="+mn-lt"/>
                <a:ea typeface="+mn-ea"/>
                <a:cs typeface="+mn-cs"/>
              </a:rPr>
              <a:t>peaker</a:t>
            </a:r>
            <a:r>
              <a:rPr lang="en-US" sz="1200" b="0" kern="1200" dirty="0" smtClean="0">
                <a:solidFill>
                  <a:schemeClr val="tx1"/>
                </a:solidFill>
                <a:effectLst/>
                <a:latin typeface="+mn-lt"/>
                <a:ea typeface="+mn-ea"/>
                <a:cs typeface="+mn-cs"/>
              </a:rPr>
              <a:t> used to perform.</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In short, should help utilities defer capital investments in the </a:t>
            </a:r>
            <a:r>
              <a:rPr lang="en-US" sz="1200" b="0" kern="1200" dirty="0" err="1" smtClean="0">
                <a:solidFill>
                  <a:schemeClr val="tx1"/>
                </a:solidFill>
                <a:effectLst/>
                <a:latin typeface="+mn-lt"/>
                <a:ea typeface="+mn-ea"/>
                <a:cs typeface="+mn-cs"/>
              </a:rPr>
              <a:t>peaker</a:t>
            </a:r>
            <a:r>
              <a:rPr lang="en-US" sz="1200" b="0" kern="1200" dirty="0" smtClean="0">
                <a:solidFill>
                  <a:schemeClr val="tx1"/>
                </a:solidFill>
                <a:effectLst/>
                <a:latin typeface="+mn-lt"/>
                <a:ea typeface="+mn-ea"/>
                <a:cs typeface="+mn-cs"/>
              </a:rPr>
              <a:t> plants themselves, and it should defer the need for some of the investments that would otherwise take place in substations, and transmission and distribution lines that would otherwise be needed to serve this peak demand.  </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The Smart Grid should help utilities reduce maintenance and outage costs and extend the life of some of their assets.</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And it should help them reduce electric line loses by encouraging distributed generation options that are closer to load centers.	</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These benefits should provide cost savings and downward pressure on rates for all customers.  (I am not saying that rates will go down; but your overall utility bills should be lower than they would otherwise have been.)</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And  sixth,</a:t>
            </a:r>
            <a:r>
              <a:rPr lang="en-US" sz="1200" b="1" kern="1200" baseline="0" dirty="0" smtClean="0">
                <a:solidFill>
                  <a:schemeClr val="tx1"/>
                </a:solidFill>
                <a:effectLst/>
                <a:latin typeface="+mn-lt"/>
                <a:ea typeface="+mn-ea"/>
                <a:cs typeface="+mn-cs"/>
              </a:rPr>
              <a:t> i</a:t>
            </a:r>
            <a:r>
              <a:rPr lang="en-US" sz="1200" b="1" kern="1200" dirty="0" smtClean="0">
                <a:solidFill>
                  <a:schemeClr val="tx1"/>
                </a:solidFill>
                <a:effectLst/>
                <a:latin typeface="+mn-lt"/>
                <a:ea typeface="+mn-ea"/>
                <a:cs typeface="+mn-cs"/>
              </a:rPr>
              <a:t>mprove public and worker safety.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 doubt abut it, working with electricity is very dangerous.  The ability to service equipment routinely rather than during an outage event should save lives.</a:t>
            </a:r>
          </a:p>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Reducing outages should also allow traffic lights, elevators</a:t>
            </a:r>
            <a:r>
              <a:rPr lang="en-US" dirty="0" smtClean="0">
                <a:effectLst/>
              </a:rPr>
              <a:t> </a:t>
            </a:r>
            <a:r>
              <a:rPr lang="en-US" sz="1200" kern="1200" dirty="0" smtClean="0">
                <a:solidFill>
                  <a:schemeClr val="tx1"/>
                </a:solidFill>
                <a:effectLst/>
                <a:latin typeface="+mn-lt"/>
                <a:ea typeface="+mn-ea"/>
                <a:cs typeface="+mn-cs"/>
              </a:rPr>
              <a:t>and other key social assets to fail less often, benefitting public safety.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that’s it on the six</a:t>
            </a:r>
            <a:r>
              <a:rPr lang="en-US" sz="1200" kern="1200" baseline="0" dirty="0" smtClean="0">
                <a:solidFill>
                  <a:schemeClr val="tx1"/>
                </a:solidFill>
                <a:effectLst/>
                <a:latin typeface="+mn-lt"/>
                <a:ea typeface="+mn-ea"/>
                <a:cs typeface="+mn-cs"/>
              </a:rPr>
              <a:t> key benefits.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20</a:t>
            </a:fld>
            <a:endParaRPr lang="en-US"/>
          </a:p>
        </p:txBody>
      </p:sp>
    </p:spTree>
    <p:extLst>
      <p:ext uri="{BB962C8B-B14F-4D97-AF65-F5344CB8AC3E}">
        <p14:creationId xmlns:p14="http://schemas.microsoft.com/office/powerpoint/2010/main" val="1051516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the Smart</a:t>
            </a:r>
            <a:r>
              <a:rPr lang="en-US" baseline="0" dirty="0" smtClean="0"/>
              <a:t> Grid happening now? Here is at least  a partial list. In the next few slides, I am going to focus on several of them. </a:t>
            </a:r>
          </a:p>
          <a:p>
            <a:endParaRPr lang="en-US" baseline="0" dirty="0" smtClean="0"/>
          </a:p>
          <a:p>
            <a:r>
              <a:rPr lang="en-US" sz="1200" kern="1200" dirty="0" smtClean="0">
                <a:solidFill>
                  <a:schemeClr val="tx1"/>
                </a:solidFill>
                <a:effectLst/>
                <a:latin typeface="+mn-lt"/>
                <a:ea typeface="+mn-ea"/>
                <a:cs typeface="+mn-cs"/>
              </a:rPr>
              <a:t>According</a:t>
            </a:r>
            <a:r>
              <a:rPr lang="en-US" sz="1200" kern="1200" baseline="0" dirty="0" smtClean="0">
                <a:solidFill>
                  <a:schemeClr val="tx1"/>
                </a:solidFill>
                <a:effectLst/>
                <a:latin typeface="+mn-lt"/>
                <a:ea typeface="+mn-ea"/>
                <a:cs typeface="+mn-cs"/>
              </a:rPr>
              <a:t> to an excellent DOE funded publication called </a:t>
            </a:r>
            <a:r>
              <a:rPr lang="en-US" sz="1200" i="1" kern="1200" baseline="0" dirty="0" smtClean="0">
                <a:solidFill>
                  <a:schemeClr val="tx1"/>
                </a:solidFill>
                <a:effectLst/>
                <a:latin typeface="+mn-lt"/>
                <a:ea typeface="+mn-ea"/>
                <a:cs typeface="+mn-cs"/>
              </a:rPr>
              <a:t>The Smart Grid: An Introduction. </a:t>
            </a:r>
            <a:r>
              <a:rPr lang="en-US" sz="1200" i="0" kern="1200" baseline="0" dirty="0" smtClean="0">
                <a:solidFill>
                  <a:schemeClr val="tx1"/>
                </a:solidFill>
                <a:effectLst/>
                <a:latin typeface="+mn-lt"/>
                <a:ea typeface="+mn-ea"/>
                <a:cs typeface="+mn-cs"/>
              </a:rPr>
              <a:t>that is included in among our recommended readings,</a:t>
            </a:r>
            <a:r>
              <a:rPr lang="en-US" sz="1200" i="1" kern="1200" baseline="0" dirty="0" smtClean="0">
                <a:solidFill>
                  <a:schemeClr val="tx1"/>
                </a:solidFill>
                <a:effectLst/>
                <a:latin typeface="+mn-lt"/>
                <a:ea typeface="+mn-ea"/>
                <a:cs typeface="+mn-cs"/>
              </a:rPr>
              <a:t> </a:t>
            </a:r>
            <a:r>
              <a:rPr lang="en-US" sz="1200" i="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celebrating the beginning of the 21st century, the National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Academy of Engineering set about identifying the single most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important engineering achievement of the 20th century.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Academy compiled an impressive list of twenty accomplishments that have affected virtually everyone in the developed world.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do you think the Academy decided was the Greatest Engineering Achievement of the 20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Century?</a:t>
            </a:r>
          </a:p>
          <a:p>
            <a:endParaRPr lang="en-US"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The Internet took thirteenth place on this list, </a:t>
            </a:r>
          </a:p>
          <a:p>
            <a:r>
              <a:rPr lang="en-US" sz="1200" kern="1200" dirty="0" smtClean="0">
                <a:solidFill>
                  <a:schemeClr val="tx1"/>
                </a:solidFill>
                <a:effectLst/>
                <a:latin typeface="+mn-lt"/>
                <a:ea typeface="+mn-ea"/>
                <a:cs typeface="+mn-cs"/>
              </a:rPr>
              <a:t> </a:t>
            </a:r>
          </a:p>
          <a:p>
            <a:pPr marL="171450" lvl="0" indent="-171450">
              <a:buFont typeface="Arial"/>
              <a:buChar char="•"/>
            </a:pPr>
            <a:r>
              <a:rPr lang="en-US" sz="1200" kern="1200" dirty="0" smtClean="0">
                <a:solidFill>
                  <a:schemeClr val="tx1"/>
                </a:solidFill>
                <a:effectLst/>
                <a:latin typeface="+mn-lt"/>
                <a:ea typeface="+mn-ea"/>
                <a:cs typeface="+mn-cs"/>
              </a:rPr>
              <a:t>Highways took eleventh.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Number one on the list was electrification made possible by the grid, “the most significant engineering achievement of the 20th Century.”</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21</a:t>
            </a:fld>
            <a:endParaRPr lang="en-US"/>
          </a:p>
        </p:txBody>
      </p:sp>
    </p:spTree>
    <p:extLst>
      <p:ext uri="{BB962C8B-B14F-4D97-AF65-F5344CB8AC3E}">
        <p14:creationId xmlns:p14="http://schemas.microsoft.com/office/powerpoint/2010/main" val="2271436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US electric grid is rightfully called “the largest interconnected machine on earth.”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problem is that except for its massive size, the grid has not changed fundamentally since its inception well over a century ago.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While there have been continual technological advances, it has not undergone the deep digital transformation that characterizes many industries.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grid remains largely a one-way system of providing electricity to businesses and households on demand and, until recently, American utilities spent relatively little to update and upgrade the transmission system.</a:t>
            </a:r>
          </a:p>
          <a:p>
            <a:r>
              <a:rPr lang="en-US" sz="1200" kern="1200" dirty="0" smtClean="0">
                <a:solidFill>
                  <a:schemeClr val="tx1"/>
                </a:solidFill>
                <a:effectLst/>
                <a:latin typeface="+mn-lt"/>
                <a:ea typeface="+mn-ea"/>
                <a:cs typeface="+mn-cs"/>
              </a:rPr>
              <a:t>Let’s take a moment to compare the high voltage transmission system that carries power long distances with the Interstate Highway system that carries trucks and cars over long distances. </a:t>
            </a:r>
          </a:p>
          <a:p>
            <a:pPr marL="171450" lvl="0" indent="-171450">
              <a:buFont typeface="Arial"/>
              <a:buChar char="•"/>
            </a:pPr>
            <a:r>
              <a:rPr lang="en-US" sz="1200" kern="1200" dirty="0" smtClean="0">
                <a:solidFill>
                  <a:schemeClr val="tx1"/>
                </a:solidFill>
                <a:effectLst/>
                <a:latin typeface="+mn-lt"/>
                <a:ea typeface="+mn-ea"/>
                <a:cs typeface="+mn-cs"/>
              </a:rPr>
              <a:t>Both are roughly 150,000 miles. </a:t>
            </a:r>
          </a:p>
          <a:p>
            <a:pPr marL="171450" lvl="0" indent="-171450">
              <a:buFont typeface="Arial"/>
              <a:buChar char="•"/>
            </a:pPr>
            <a:r>
              <a:rPr lang="en-US" sz="1200" kern="1200" dirty="0" smtClean="0">
                <a:solidFill>
                  <a:schemeClr val="tx1"/>
                </a:solidFill>
                <a:effectLst/>
                <a:latin typeface="+mn-lt"/>
                <a:ea typeface="+mn-ea"/>
                <a:cs typeface="+mn-cs"/>
              </a:rPr>
              <a:t>Both were begun in the Eisenhower era and largely completed by the 1970s. </a:t>
            </a:r>
          </a:p>
          <a:p>
            <a:pPr marL="171450" lvl="0" indent="-171450">
              <a:buFont typeface="Arial"/>
              <a:buChar char="•"/>
            </a:pPr>
            <a:r>
              <a:rPr lang="en-US" sz="1200" kern="1200" dirty="0" smtClean="0">
                <a:solidFill>
                  <a:schemeClr val="tx1"/>
                </a:solidFill>
                <a:effectLst/>
                <a:latin typeface="+mn-lt"/>
                <a:ea typeface="+mn-ea"/>
                <a:cs typeface="+mn-cs"/>
              </a:rPr>
              <a:t>Both are essential to national security and prosperity. </a:t>
            </a:r>
          </a:p>
          <a:p>
            <a:pPr marL="171450" lvl="0" indent="-171450">
              <a:buFont typeface="Arial"/>
              <a:buChar cha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b</a:t>
            </a:r>
            <a:r>
              <a:rPr lang="en-US" sz="1200" kern="1200" dirty="0" smtClean="0">
                <a:solidFill>
                  <a:schemeClr val="tx1"/>
                </a:solidFill>
                <a:effectLst/>
                <a:latin typeface="+mn-lt"/>
                <a:ea typeface="+mn-ea"/>
                <a:cs typeface="+mn-cs"/>
              </a:rPr>
              <a:t>oth are seeing “traffic” that far surpasses what they were designed to carry.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But the Interstate Highway system has been upgraded and maintained at taxpayer expense.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transmission system gets upgraded only when an owner of a particular piece of the grid decides to take on the expense.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some ways, this is like requiring a business or a homeowner to pay for the full cost of the repair or upgrade an Interstate highway that passes nearby, even though millions of others will also benefit. We have a disconnect here.</a:t>
            </a:r>
          </a:p>
          <a:p>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22</a:t>
            </a:fld>
            <a:endParaRPr lang="en-US"/>
          </a:p>
        </p:txBody>
      </p:sp>
    </p:spTree>
    <p:extLst>
      <p:ext uri="{BB962C8B-B14F-4D97-AF65-F5344CB8AC3E}">
        <p14:creationId xmlns:p14="http://schemas.microsoft.com/office/powerpoint/2010/main" val="1643928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bring this point home, here are some photos showing the state of technology in the 1950s….</a:t>
            </a:r>
          </a:p>
          <a:p>
            <a:pPr eaLnBrk="1" hangingPunct="1">
              <a:spcBef>
                <a:spcPct val="0"/>
              </a:spcBef>
            </a:pPr>
            <a:endParaRPr lang="en-US" dirty="0">
              <a:ea typeface="华文细黑" charset="-122"/>
              <a:cs typeface="华文细黑" charset="-122"/>
            </a:endParaRPr>
          </a:p>
        </p:txBody>
      </p:sp>
      <p:sp>
        <p:nvSpPr>
          <p:cNvPr id="31748" name="Slide Number Placeholder 3"/>
          <p:cNvSpPr>
            <a:spLocks noGrp="1"/>
          </p:cNvSpPr>
          <p:nvPr>
            <p:ph type="sldNum" sz="quarter" idx="5"/>
          </p:nvPr>
        </p:nvSpPr>
        <p:spPr bwMode="auto">
          <a:noFill/>
          <a:ln>
            <a:miter lim="800000"/>
            <a:headEnd/>
            <a:tailEnd/>
          </a:ln>
        </p:spPr>
        <p:txBody>
          <a:bodyPr/>
          <a:lstStyle/>
          <a:p>
            <a:fld id="{5AE9A82C-B710-454B-BF31-836E476A62CB}" type="slidenum">
              <a:rPr lang="en-US">
                <a:solidFill>
                  <a:prstClr val="black"/>
                </a:solidFill>
                <a:latin typeface="Calibri"/>
              </a:rPr>
              <a:pPr/>
              <a:t>23</a:t>
            </a:fld>
            <a:endParaRPr lang="en-US">
              <a:solidFill>
                <a:prstClr val="black"/>
              </a:solidFill>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And here we are with today’s technology.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inventors of each of the original technologies would barely recognize the current version of that technology, with one exception…Thomas Edison or Nicola Tesla would have no problem recognizing the grid (although, to be fair, they still be fighting over whether it should be DC (Edison) or AC (Tesla) (as in the famous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Battle of the Currents.”)</a:t>
            </a:r>
          </a:p>
          <a:p>
            <a:r>
              <a:rPr lang="en-US" sz="1200" kern="1200" dirty="0" smtClean="0">
                <a:solidFill>
                  <a:schemeClr val="tx1"/>
                </a:solidFill>
                <a:effectLst/>
                <a:latin typeface="+mn-lt"/>
                <a:ea typeface="+mn-ea"/>
                <a:cs typeface="+mn-cs"/>
              </a:rPr>
              <a:t> </a:t>
            </a:r>
          </a:p>
          <a:p>
            <a:endParaRPr lang="en-US" dirty="0">
              <a:ea typeface="华文细黑" charset="-122"/>
              <a:cs typeface="华文细黑" charset="-122"/>
            </a:endParaRPr>
          </a:p>
        </p:txBody>
      </p:sp>
      <p:sp>
        <p:nvSpPr>
          <p:cNvPr id="33796" name="Slide Number Placeholder 3"/>
          <p:cNvSpPr>
            <a:spLocks noGrp="1"/>
          </p:cNvSpPr>
          <p:nvPr>
            <p:ph type="sldNum" sz="quarter" idx="5"/>
          </p:nvPr>
        </p:nvSpPr>
        <p:spPr bwMode="auto">
          <a:noFill/>
          <a:ln>
            <a:miter lim="800000"/>
            <a:headEnd/>
            <a:tailEnd/>
          </a:ln>
        </p:spPr>
        <p:txBody>
          <a:bodyPr/>
          <a:lstStyle/>
          <a:p>
            <a:fld id="{074ECBAE-7C5A-B94A-AD6B-910402CD1125}" type="slidenum">
              <a:rPr lang="en-US">
                <a:solidFill>
                  <a:prstClr val="black"/>
                </a:solidFill>
                <a:latin typeface="Calibri"/>
              </a:rPr>
              <a:pPr/>
              <a:t>24</a:t>
            </a:fld>
            <a:endParaRPr lang="en-US">
              <a:solidFill>
                <a:prstClr val="black"/>
              </a:solidFill>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electric industry spends less on R&amp;D than almost any other industry (0.2% of revenues) – less than the printing industry, and less than Stone, Clay and Glass industry.</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25</a:t>
            </a:fld>
            <a:endParaRPr lang="en-US"/>
          </a:p>
        </p:txBody>
      </p:sp>
    </p:spTree>
    <p:extLst>
      <p:ext uri="{BB962C8B-B14F-4D97-AF65-F5344CB8AC3E}">
        <p14:creationId xmlns:p14="http://schemas.microsoft.com/office/powerpoint/2010/main" val="1854780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grid was never designed to ship large amounts of power cross-country. </a:t>
            </a:r>
          </a:p>
          <a:p>
            <a:r>
              <a:rPr lang="en-US" sz="1200" kern="1200" dirty="0" smtClean="0">
                <a:solidFill>
                  <a:schemeClr val="tx1"/>
                </a:solidFill>
                <a:effectLst/>
                <a:latin typeface="+mn-lt"/>
                <a:ea typeface="+mn-ea"/>
                <a:cs typeface="+mn-cs"/>
              </a:rPr>
              <a:t>Yet bulk power transactions have jumped 300% in 6 years.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US DOE estimates congestion cost electricity consumers and businesses an estimated $2 billion a year.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26</a:t>
            </a:fld>
            <a:endParaRPr lang="en-US"/>
          </a:p>
        </p:txBody>
      </p:sp>
    </p:spTree>
    <p:extLst>
      <p:ext uri="{BB962C8B-B14F-4D97-AF65-F5344CB8AC3E}">
        <p14:creationId xmlns:p14="http://schemas.microsoft.com/office/powerpoint/2010/main" val="1750499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The consequences are predictable: We face</a:t>
            </a:r>
            <a:r>
              <a:rPr lang="en-US" sz="1200" kern="1200" baseline="0" dirty="0" smtClean="0">
                <a:solidFill>
                  <a:schemeClr val="tx1"/>
                </a:solidFill>
                <a:effectLst/>
                <a:latin typeface="+mn-lt"/>
                <a:ea typeface="+mn-ea"/>
                <a:cs typeface="+mn-cs"/>
              </a:rPr>
              <a:t> d</a:t>
            </a:r>
            <a:r>
              <a:rPr lang="en-US" sz="1200" kern="1200" dirty="0" smtClean="0">
                <a:solidFill>
                  <a:schemeClr val="tx1"/>
                </a:solidFill>
                <a:effectLst/>
                <a:latin typeface="+mn-lt"/>
                <a:ea typeface="+mn-ea"/>
                <a:cs typeface="+mn-cs"/>
              </a:rPr>
              <a:t>eclining load factor, our outages have</a:t>
            </a:r>
            <a:r>
              <a:rPr lang="en-US" sz="1200" kern="1200" baseline="0" dirty="0" smtClean="0">
                <a:solidFill>
                  <a:schemeClr val="tx1"/>
                </a:solidFill>
                <a:effectLst/>
                <a:latin typeface="+mn-lt"/>
                <a:ea typeface="+mn-ea"/>
                <a:cs typeface="+mn-cs"/>
              </a:rPr>
              <a:t> increased</a:t>
            </a:r>
            <a:r>
              <a:rPr lang="en-US" sz="1200" kern="1200" dirty="0" smtClean="0">
                <a:solidFill>
                  <a:schemeClr val="tx1"/>
                </a:solidFill>
                <a:effectLst/>
                <a:latin typeface="+mn-lt"/>
                <a:ea typeface="+mn-ea"/>
                <a:cs typeface="+mn-cs"/>
              </a:rPr>
              <a:t>, and our economy is losing ground to those nations</a:t>
            </a:r>
            <a:r>
              <a:rPr lang="en-US" sz="1200" kern="1200" baseline="0" dirty="0" smtClean="0">
                <a:solidFill>
                  <a:schemeClr val="tx1"/>
                </a:solidFill>
                <a:effectLst/>
                <a:latin typeface="+mn-lt"/>
                <a:ea typeface="+mn-ea"/>
                <a:cs typeface="+mn-cs"/>
              </a:rPr>
              <a:t> like China, and most European countries</a:t>
            </a:r>
            <a:r>
              <a:rPr lang="en-US" sz="1200" kern="1200" dirty="0" smtClean="0">
                <a:solidFill>
                  <a:schemeClr val="tx1"/>
                </a:solidFill>
                <a:effectLst/>
                <a:latin typeface="+mn-lt"/>
                <a:ea typeface="+mn-ea"/>
                <a:cs typeface="+mn-cs"/>
              </a:rPr>
              <a:t> that are modernizing their grids.</a:t>
            </a:r>
          </a:p>
          <a:p>
            <a:pPr>
              <a:spcBef>
                <a:spcPct val="0"/>
              </a:spcBef>
            </a:pP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East Coast Black Out was a major wake up call for Congress and many others. Perhaps even a blessing in disguise of sorts because it led to major new legislation, plus the appropriations of $3.4 billion.</a:t>
            </a:r>
          </a:p>
          <a:p>
            <a:endParaRPr lang="en-US" dirty="0"/>
          </a:p>
        </p:txBody>
      </p:sp>
      <p:sp>
        <p:nvSpPr>
          <p:cNvPr id="4" name="Slide Number Placeholder 3"/>
          <p:cNvSpPr>
            <a:spLocks noGrp="1"/>
          </p:cNvSpPr>
          <p:nvPr>
            <p:ph type="sldNum" sz="quarter" idx="10"/>
          </p:nvPr>
        </p:nvSpPr>
        <p:spPr/>
        <p:txBody>
          <a:bodyPr/>
          <a:lstStyle/>
          <a:p>
            <a:pPr>
              <a:defRPr/>
            </a:pPr>
            <a:fld id="{937FD5AE-A18E-420B-8A0A-7DB74C914480}" type="slidenum">
              <a:rPr lang="en-US" smtClean="0">
                <a:solidFill>
                  <a:prstClr val="black"/>
                </a:solidFill>
                <a:latin typeface="Calibri"/>
              </a:rPr>
              <a:pPr>
                <a:defRPr/>
              </a:pPr>
              <a:t>28</a:t>
            </a:fld>
            <a:endParaRPr lang="en-US">
              <a:solidFill>
                <a:prstClr val="black"/>
              </a:solidFill>
              <a:latin typeface="Calibri"/>
            </a:endParaRPr>
          </a:p>
        </p:txBody>
      </p:sp>
    </p:spTree>
    <p:extLst>
      <p:ext uri="{BB962C8B-B14F-4D97-AF65-F5344CB8AC3E}">
        <p14:creationId xmlns:p14="http://schemas.microsoft.com/office/powerpoint/2010/main" val="440749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Not surprisingly, for many years, transmission lines have been sited and built to bring power from large central plants - coal, oil or natural gas plants, nuclear plants, and in the NW, hydroelectric dams – to population centers.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Now, given our commitment to reduce our consumption of fossil fuels to help address climate change, it is national and state policy to increase the amount of power generated by wind, solar, and in time, wave, tidal and other renewable technologies.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problem is we will not be able to achieve the percentages of renewables we want without new transmission lines to bring that power to population centers.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we were to place over a map of the grid on top of a map of where the sun shines and the wind blows the most, you would see very little correspondence.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That, combined with the other problems I have mentioned, has led to sever congestion and the need to build new transmission lines to help address our basic understructure needs.</a:t>
            </a:r>
          </a:p>
          <a:p>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29</a:t>
            </a:fld>
            <a:endParaRPr lang="en-US"/>
          </a:p>
        </p:txBody>
      </p:sp>
    </p:spTree>
    <p:extLst>
      <p:ext uri="{BB962C8B-B14F-4D97-AF65-F5344CB8AC3E}">
        <p14:creationId xmlns:p14="http://schemas.microsoft.com/office/powerpoint/2010/main" val="510804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a:t>
            </a:r>
            <a:r>
              <a:rPr lang="en-US" sz="1200" kern="1200" baseline="0" dirty="0" smtClean="0">
                <a:solidFill>
                  <a:schemeClr val="tx1"/>
                </a:solidFill>
                <a:effectLst/>
                <a:latin typeface="+mn-lt"/>
                <a:ea typeface="+mn-ea"/>
                <a:cs typeface="+mn-cs"/>
              </a:rPr>
              <a:t> might</a:t>
            </a:r>
            <a:r>
              <a:rPr lang="en-US" sz="1200" kern="1200" dirty="0" smtClean="0">
                <a:solidFill>
                  <a:schemeClr val="tx1"/>
                </a:solidFill>
                <a:effectLst/>
                <a:latin typeface="+mn-lt"/>
                <a:ea typeface="+mn-ea"/>
                <a:cs typeface="+mn-cs"/>
              </a:rPr>
              <a:t> think with all the talk about, and money being spent on the Smart Grid, there would be a pretty clear understanding, at least among the experts, about what the Smart Grid is</a:t>
            </a:r>
            <a:r>
              <a:rPr lang="en-US" sz="1200" kern="1200" baseline="0" dirty="0" smtClean="0">
                <a:solidFill>
                  <a:schemeClr val="tx1"/>
                </a:solidFill>
                <a:effectLst/>
                <a:latin typeface="+mn-lt"/>
                <a:ea typeface="+mn-ea"/>
                <a:cs typeface="+mn-cs"/>
              </a:rPr>
              <a:t> and what it is not.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fact, </a:t>
            </a:r>
            <a:r>
              <a:rPr lang="en-US" sz="1200" kern="1200" dirty="0" smtClean="0">
                <a:solidFill>
                  <a:schemeClr val="tx1"/>
                </a:solidFill>
                <a:effectLst/>
                <a:latin typeface="+mn-lt"/>
                <a:ea typeface="+mn-ea"/>
                <a:cs typeface="+mn-cs"/>
              </a:rPr>
              <a:t>this is not the case. </a:t>
            </a:r>
          </a:p>
          <a:p>
            <a:endParaRPr lang="en-US" sz="1200" kern="120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Almost every  evening before I offer a Smart Grid training class of any sort, I visit the modern day source of conventional wisdom known as Wikipedia and check out the article on the Smart .  That article has changed dramatically over the last  five years, but it has always begin with a bold heading that says something like “</a:t>
            </a:r>
            <a:r>
              <a:rPr lang="en-US" sz="1200" kern="1200" dirty="0" smtClean="0">
                <a:solidFill>
                  <a:schemeClr val="tx1"/>
                </a:solidFill>
                <a:effectLst/>
                <a:latin typeface="+mn-lt"/>
                <a:ea typeface="+mn-ea"/>
                <a:cs typeface="+mn-cs"/>
              </a:rPr>
              <a:t>the neutrality of this definition and this article is in dispute.”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 just checked today and found,</a:t>
            </a:r>
            <a:r>
              <a:rPr lang="en-US" sz="1200" kern="1200" baseline="0" dirty="0" smtClean="0">
                <a:solidFill>
                  <a:schemeClr val="tx1"/>
                </a:solidFill>
                <a:effectLst/>
                <a:latin typeface="+mn-lt"/>
                <a:ea typeface="+mn-ea"/>
                <a:cs typeface="+mn-cs"/>
              </a:rPr>
              <a:t> to my amazement, that the warning is no longer there. However, early on, the article notes that “t</a:t>
            </a:r>
            <a:r>
              <a:rPr lang="en-US" sz="1200" kern="1200" dirty="0" smtClean="0">
                <a:solidFill>
                  <a:schemeClr val="tx1"/>
                </a:solidFill>
                <a:latin typeface="+mn-lt"/>
                <a:ea typeface="+mn-ea"/>
                <a:cs typeface="+mn-cs"/>
              </a:rPr>
              <a:t>here are many smart grid definitions, some functional, some technological, and some benefits-oriented.” </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It goe</a:t>
            </a:r>
            <a:r>
              <a:rPr lang="en-US" sz="1200" kern="1200" baseline="0" dirty="0" smtClean="0">
                <a:solidFill>
                  <a:schemeClr val="tx1"/>
                </a:solidFill>
                <a:latin typeface="+mn-lt"/>
                <a:ea typeface="+mn-ea"/>
                <a:cs typeface="+mn-cs"/>
              </a:rPr>
              <a:t>s on to say that</a:t>
            </a:r>
            <a:r>
              <a:rPr lang="en-US" sz="1200" kern="1200" dirty="0" smtClean="0">
                <a:solidFill>
                  <a:schemeClr val="tx1"/>
                </a:solidFill>
                <a:latin typeface="+mn-lt"/>
                <a:ea typeface="+mn-ea"/>
                <a:cs typeface="+mn-cs"/>
              </a:rPr>
              <a:t> the origin of the term is still  in dispute. Some</a:t>
            </a:r>
            <a:r>
              <a:rPr lang="en-US" sz="1200" kern="1200" baseline="0" dirty="0" smtClean="0">
                <a:solidFill>
                  <a:schemeClr val="tx1"/>
                </a:solidFill>
                <a:latin typeface="+mn-lt"/>
                <a:ea typeface="+mn-ea"/>
                <a:cs typeface="+mn-cs"/>
              </a:rPr>
              <a:t> say the first time it was used was, at least in a professional article, was in 2005 piece in the IEEE Power &amp; Engineering Magazine. That article, titled “Toward a Smart Grid” was written  by two professors of </a:t>
            </a:r>
            <a:r>
              <a:rPr lang="en-US" sz="1200" kern="1200" dirty="0" smtClean="0">
                <a:solidFill>
                  <a:schemeClr val="tx1"/>
                </a:solidFill>
                <a:effectLst/>
                <a:latin typeface="+mn-lt"/>
                <a:ea typeface="+mn-ea"/>
                <a:cs typeface="+mn-cs"/>
              </a:rPr>
              <a:t>professor of electrical and computer engineering</a:t>
            </a:r>
            <a:r>
              <a:rPr lang="en-US" sz="1200" kern="1200" baseline="0" dirty="0" smtClean="0">
                <a:solidFill>
                  <a:schemeClr val="tx1"/>
                </a:solidFill>
                <a:effectLst/>
                <a:latin typeface="+mn-lt"/>
                <a:ea typeface="+mn-ea"/>
                <a:cs typeface="+mn-cs"/>
              </a:rPr>
              <a:t> at the University of Minnesota</a:t>
            </a:r>
            <a:r>
              <a:rPr lang="en-US" sz="1200" b="0" i="0" kern="1200" baseline="0" dirty="0" smtClean="0">
                <a:solidFill>
                  <a:schemeClr val="tx1"/>
                </a:solidFill>
                <a:effectLst/>
                <a:latin typeface="+mn-lt"/>
                <a:ea typeface="+mn-ea"/>
                <a:cs typeface="+mn-cs"/>
              </a:rPr>
              <a:t>, by the names of</a:t>
            </a:r>
            <a:r>
              <a:rPr lang="en-US" sz="1200" b="0" i="0" kern="1200" baseline="0" dirty="0" smtClean="0">
                <a:solidFill>
                  <a:schemeClr val="tx1"/>
                </a:solidFill>
                <a:latin typeface="+mn-lt"/>
                <a:ea typeface="+mn-ea"/>
                <a:cs typeface="+mn-cs"/>
              </a:rPr>
              <a:t> </a:t>
            </a:r>
            <a:r>
              <a:rPr lang="en-US" sz="1200" b="0" i="0" kern="1200" dirty="0" smtClean="0">
                <a:solidFill>
                  <a:schemeClr val="tx1"/>
                </a:solidFill>
                <a:effectLst/>
                <a:latin typeface="+mn-lt"/>
                <a:ea typeface="+mn-ea"/>
                <a:cs typeface="+mn-cs"/>
              </a:rPr>
              <a:t>S. </a:t>
            </a:r>
            <a:r>
              <a:rPr lang="en-US" sz="1200" b="0" i="0" kern="1200" dirty="0" err="1" smtClean="0">
                <a:solidFill>
                  <a:schemeClr val="tx1"/>
                </a:solidFill>
                <a:effectLst/>
                <a:latin typeface="+mn-lt"/>
                <a:ea typeface="+mn-ea"/>
                <a:cs typeface="+mn-cs"/>
              </a:rPr>
              <a:t>Massoud</a:t>
            </a:r>
            <a:r>
              <a:rPr lang="en-US" sz="1200" b="0" i="0" kern="1200" dirty="0" smtClean="0">
                <a:solidFill>
                  <a:schemeClr val="tx1"/>
                </a:solidFill>
                <a:effectLst/>
                <a:latin typeface="+mn-lt"/>
                <a:ea typeface="+mn-ea"/>
                <a:cs typeface="+mn-cs"/>
              </a:rPr>
              <a:t> Amin and Bruce </a:t>
            </a:r>
            <a:r>
              <a:rPr lang="en-US" sz="1200" b="0" i="0" kern="1200" dirty="0" err="1" smtClean="0">
                <a:solidFill>
                  <a:schemeClr val="tx1"/>
                </a:solidFill>
                <a:effectLst/>
                <a:latin typeface="+mn-lt"/>
                <a:ea typeface="+mn-ea"/>
                <a:cs typeface="+mn-cs"/>
              </a:rPr>
              <a:t>Wollenberg</a:t>
            </a:r>
            <a:r>
              <a:rPr lang="en-US" sz="1200" b="0" i="0" kern="1200" dirty="0" smtClean="0">
                <a:solidFill>
                  <a:schemeClr val="tx1"/>
                </a:solidFill>
                <a:effectLst/>
                <a:latin typeface="+mn-lt"/>
                <a:ea typeface="+mn-ea"/>
                <a:cs typeface="+mn-cs"/>
              </a:rPr>
              <a:t> . It is included in your list of references.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That ma</a:t>
            </a:r>
            <a:r>
              <a:rPr lang="en-US" sz="1200" b="0" i="0" kern="1200" baseline="0" dirty="0" smtClean="0">
                <a:solidFill>
                  <a:schemeClr val="tx1"/>
                </a:solidFill>
                <a:effectLst/>
                <a:latin typeface="+mn-lt"/>
                <a:ea typeface="+mn-ea"/>
                <a:cs typeface="+mn-cs"/>
              </a:rPr>
              <a:t>y be true, but I know the concept of what we now call the smart grid has been around much longer than that. I was first introduced to the concept in 1996 or 97 by some friends and innovative thinkers at the Bonneville Power Administration.  They called it the “energy web” at the time and the basic concept of </a:t>
            </a:r>
            <a:r>
              <a:rPr lang="en-US" sz="1200" kern="1200" dirty="0" smtClean="0">
                <a:solidFill>
                  <a:schemeClr val="tx1"/>
                </a:solidFill>
                <a:effectLst/>
                <a:latin typeface="+mn-lt"/>
                <a:ea typeface="+mn-ea"/>
                <a:cs typeface="+mn-cs"/>
              </a:rPr>
              <a:t>all grid  resources being intelligent and communicating with one another</a:t>
            </a:r>
            <a:r>
              <a:rPr lang="en-US" sz="1200" kern="1200" baseline="0" dirty="0" smtClean="0">
                <a:solidFill>
                  <a:schemeClr val="tx1"/>
                </a:solidFill>
                <a:effectLst/>
                <a:latin typeface="+mn-lt"/>
                <a:ea typeface="+mn-ea"/>
                <a:cs typeface="+mn-cs"/>
              </a:rPr>
              <a:t> is central to our understanding of the Smart Grid today. ” That depiction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evolved and matured over time.</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This slide shows an early depiction of the “Energy Web” that is still available in the achieves of BPA’s website.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There are several reasons for the fact that the definition of the Smart Grid is in dispute.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First,</a:t>
            </a:r>
            <a:r>
              <a:rPr lang="en-US" sz="1200" kern="1200" baseline="0" dirty="0" smtClean="0">
                <a:solidFill>
                  <a:schemeClr val="tx1"/>
                </a:solidFill>
                <a:effectLst/>
                <a:latin typeface="+mn-lt"/>
                <a:ea typeface="+mn-ea"/>
                <a:cs typeface="+mn-cs"/>
              </a:rPr>
              <a:t> the Smart Grid is still fairly</a:t>
            </a:r>
            <a:r>
              <a:rPr lang="en-US" sz="1200" kern="1200" dirty="0" smtClean="0">
                <a:solidFill>
                  <a:schemeClr val="tx1"/>
                </a:solidFill>
                <a:effectLst/>
                <a:latin typeface="+mn-lt"/>
                <a:ea typeface="+mn-ea"/>
                <a:cs typeface="+mn-cs"/>
              </a:rPr>
              <a:t> new, amorphous, and different, and thus hard to define. In fact, attempting to define the Smar</a:t>
            </a:r>
            <a:r>
              <a:rPr lang="en-US" sz="1200" kern="1200" baseline="0" dirty="0" smtClean="0">
                <a:solidFill>
                  <a:schemeClr val="tx1"/>
                </a:solidFill>
                <a:effectLst/>
                <a:latin typeface="+mn-lt"/>
                <a:ea typeface="+mn-ea"/>
                <a:cs typeface="+mn-cs"/>
              </a:rPr>
              <a:t>t Grid</a:t>
            </a:r>
            <a:r>
              <a:rPr lang="en-US" sz="1200" kern="1200" dirty="0" smtClean="0">
                <a:solidFill>
                  <a:schemeClr val="tx1"/>
                </a:solidFill>
                <a:effectLst/>
                <a:latin typeface="+mn-lt"/>
                <a:ea typeface="+mn-ea"/>
                <a:cs typeface="+mn-cs"/>
              </a:rPr>
              <a:t> at</a:t>
            </a:r>
            <a:r>
              <a:rPr lang="en-US" sz="1200" kern="1200" baseline="0" dirty="0" smtClean="0">
                <a:solidFill>
                  <a:schemeClr val="tx1"/>
                </a:solidFill>
                <a:effectLst/>
                <a:latin typeface="+mn-lt"/>
                <a:ea typeface="+mn-ea"/>
                <a:cs typeface="+mn-cs"/>
              </a:rPr>
              <a:t> this still early stage is almost</a:t>
            </a:r>
            <a:r>
              <a:rPr lang="en-US" sz="1200" kern="1200" dirty="0" smtClean="0">
                <a:solidFill>
                  <a:schemeClr val="tx1"/>
                </a:solidFill>
                <a:effectLst/>
                <a:latin typeface="+mn-lt"/>
                <a:ea typeface="+mn-ea"/>
                <a:cs typeface="+mn-cs"/>
              </a:rPr>
              <a:t> the equivalent of trying to define the Internet before we had web browsers. We do have a vision and a general idea, but we are bound to be wrong in many respects when we project very far in the future.  Certainly we will be wrong about at least the details.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Second, the development of the Smart Grid and related concepts</a:t>
            </a:r>
            <a:r>
              <a:rPr lang="en-US" sz="1200" kern="1200" baseline="0" dirty="0" smtClean="0">
                <a:solidFill>
                  <a:schemeClr val="tx1"/>
                </a:solidFill>
                <a:effectLst/>
                <a:latin typeface="+mn-lt"/>
                <a:ea typeface="+mn-ea"/>
                <a:cs typeface="+mn-cs"/>
              </a:rPr>
              <a:t> such as Demand Response, Distributed Generation, and Storage,</a:t>
            </a:r>
            <a:r>
              <a:rPr lang="en-US" sz="1200" kern="1200" dirty="0" smtClean="0">
                <a:solidFill>
                  <a:schemeClr val="tx1"/>
                </a:solidFill>
                <a:effectLst/>
                <a:latin typeface="+mn-lt"/>
                <a:ea typeface="+mn-ea"/>
                <a:cs typeface="+mn-cs"/>
              </a:rPr>
              <a:t> is likely to involve many hundreds of billions of dollars  How it is defined matters to the utilities, technology providers, regulators, environmental groups, consumer advocates, policy makers and other stakeholders.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Why? Because how you define the problem influences the range of viable solutions to the problem. So the definition of the Smart Grid and the problems it is expected to solve is being contested by the stakeholders themselves. Stakeholders want the problem defined in a way that enhances the prospects of their preferred solution</a:t>
            </a:r>
            <a:r>
              <a:rPr lang="en-US" sz="1200" kern="1200" baseline="0" dirty="0" smtClean="0">
                <a:solidFill>
                  <a:schemeClr val="tx1"/>
                </a:solidFill>
                <a:effectLst/>
                <a:latin typeface="+mn-lt"/>
                <a:ea typeface="+mn-ea"/>
                <a:cs typeface="+mn-cs"/>
              </a:rPr>
              <a:t>s to the problem.</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Third,</a:t>
            </a:r>
            <a:r>
              <a:rPr lang="en-US" sz="1200" kern="1200" baseline="0" dirty="0" smtClean="0">
                <a:solidFill>
                  <a:schemeClr val="tx1"/>
                </a:solidFill>
                <a:effectLst/>
                <a:latin typeface="+mn-lt"/>
                <a:ea typeface="+mn-ea"/>
                <a:cs typeface="+mn-cs"/>
              </a:rPr>
              <a:t> the Smart Grid</a:t>
            </a:r>
            <a:r>
              <a:rPr lang="en-US" sz="1200" kern="1200" dirty="0" smtClean="0">
                <a:solidFill>
                  <a:schemeClr val="tx1"/>
                </a:solidFill>
                <a:effectLst/>
                <a:latin typeface="+mn-lt"/>
                <a:ea typeface="+mn-ea"/>
                <a:cs typeface="+mn-cs"/>
              </a:rPr>
              <a:t> is relatively cool, sexy, and lucrative right now. Maybe</a:t>
            </a:r>
            <a:r>
              <a:rPr lang="en-US" sz="1200" kern="1200" baseline="0" dirty="0" smtClean="0">
                <a:solidFill>
                  <a:schemeClr val="tx1"/>
                </a:solidFill>
                <a:effectLst/>
                <a:latin typeface="+mn-lt"/>
                <a:ea typeface="+mn-ea"/>
                <a:cs typeface="+mn-cs"/>
              </a:rPr>
              <a:t> n</a:t>
            </a:r>
            <a:r>
              <a:rPr lang="en-US" sz="1200" kern="1200" dirty="0" smtClean="0">
                <a:solidFill>
                  <a:schemeClr val="tx1"/>
                </a:solidFill>
                <a:effectLst/>
                <a:latin typeface="+mn-lt"/>
                <a:ea typeface="+mn-ea"/>
                <a:cs typeface="+mn-cs"/>
              </a:rPr>
              <a:t>ot as much as it was four or five years ago, but it still pretty darn</a:t>
            </a:r>
            <a:r>
              <a:rPr lang="en-US" sz="1200" kern="1200" baseline="0" dirty="0" smtClean="0">
                <a:solidFill>
                  <a:schemeClr val="tx1"/>
                </a:solidFill>
                <a:effectLst/>
                <a:latin typeface="+mn-lt"/>
                <a:ea typeface="+mn-ea"/>
                <a:cs typeface="+mn-cs"/>
              </a:rPr>
              <a:t> cool</a:t>
            </a:r>
            <a:r>
              <a:rPr lang="en-US" sz="1200" kern="1200" dirty="0" smtClean="0">
                <a:solidFill>
                  <a:schemeClr val="tx1"/>
                </a:solidFill>
                <a:effectLst/>
                <a:latin typeface="+mn-lt"/>
                <a:ea typeface="+mn-ea"/>
                <a:cs typeface="+mn-cs"/>
              </a:rPr>
              <a:t>. Then Presidential candidate Obama talked about the Smart</a:t>
            </a:r>
            <a:r>
              <a:rPr lang="en-US" sz="1200" kern="1200" baseline="0" dirty="0" smtClean="0">
                <a:solidFill>
                  <a:schemeClr val="tx1"/>
                </a:solidFill>
                <a:effectLst/>
                <a:latin typeface="+mn-lt"/>
                <a:ea typeface="+mn-ea"/>
                <a:cs typeface="+mn-cs"/>
              </a:rPr>
              <a:t> Grid</a:t>
            </a:r>
            <a:r>
              <a:rPr lang="en-US" sz="1200" kern="1200" dirty="0" smtClean="0">
                <a:solidFill>
                  <a:schemeClr val="tx1"/>
                </a:solidFill>
                <a:effectLst/>
                <a:latin typeface="+mn-lt"/>
                <a:ea typeface="+mn-ea"/>
                <a:cs typeface="+mn-cs"/>
              </a:rPr>
              <a:t> on The Tonight Show with Jay Leno. 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helped put</a:t>
            </a:r>
            <a:r>
              <a:rPr lang="en-US" sz="1200" kern="1200" baseline="0" dirty="0" smtClean="0">
                <a:solidFill>
                  <a:schemeClr val="tx1"/>
                </a:solidFill>
                <a:effectLst/>
                <a:latin typeface="+mn-lt"/>
                <a:ea typeface="+mn-ea"/>
                <a:cs typeface="+mn-cs"/>
              </a:rPr>
              <a:t> the Smart Grid on the national agenda. </a:t>
            </a:r>
            <a:r>
              <a:rPr lang="en-US" sz="1200" kern="1200" dirty="0" smtClean="0">
                <a:solidFill>
                  <a:schemeClr val="tx1"/>
                </a:solidFill>
                <a:effectLst/>
                <a:latin typeface="+mn-lt"/>
                <a:ea typeface="+mn-ea"/>
                <a:cs typeface="+mn-cs"/>
              </a:rPr>
              <a:t> What’s more, $3.4 billion in federal  government grants were</a:t>
            </a:r>
            <a:r>
              <a:rPr lang="en-US" sz="1200" kern="1200" baseline="0" dirty="0" smtClean="0">
                <a:solidFill>
                  <a:schemeClr val="tx1"/>
                </a:solidFill>
                <a:effectLst/>
                <a:latin typeface="+mn-lt"/>
                <a:ea typeface="+mn-ea"/>
                <a:cs typeface="+mn-cs"/>
              </a:rPr>
              <a:t> authorized and set aside for the Smart Grid through the American Recovery and Reinvestment Act of 2009 (often called the Stimulus Act,</a:t>
            </a:r>
            <a:r>
              <a:rPr lang="en-US" sz="1200" kern="1200" dirty="0" smtClean="0">
                <a:solidFill>
                  <a:schemeClr val="tx1"/>
                </a:solidFill>
                <a:effectLst/>
                <a:latin typeface="+mn-lt"/>
                <a:ea typeface="+mn-ea"/>
                <a:cs typeface="+mn-cs"/>
              </a:rPr>
              <a:t> Naturally, entrepreneurs want their technology or application to be viewed as</a:t>
            </a:r>
            <a:r>
              <a:rPr lang="en-US" sz="1200" kern="1200" baseline="0" dirty="0" smtClean="0">
                <a:solidFill>
                  <a:schemeClr val="tx1"/>
                </a:solidFill>
                <a:effectLst/>
                <a:latin typeface="+mn-lt"/>
                <a:ea typeface="+mn-ea"/>
                <a:cs typeface="+mn-cs"/>
              </a:rPr>
              <a:t> falling  under </a:t>
            </a:r>
            <a:r>
              <a:rPr lang="en-US" sz="1200" kern="1200" dirty="0" smtClean="0">
                <a:solidFill>
                  <a:schemeClr val="tx1"/>
                </a:solidFill>
                <a:effectLst/>
                <a:latin typeface="+mn-lt"/>
                <a:ea typeface="+mn-ea"/>
                <a:cs typeface="+mn-cs"/>
              </a:rPr>
              <a:t> the Smart</a:t>
            </a:r>
            <a:r>
              <a:rPr lang="en-US" sz="1200" kern="1200" baseline="0" dirty="0" smtClean="0">
                <a:solidFill>
                  <a:schemeClr val="tx1"/>
                </a:solidFill>
                <a:effectLst/>
                <a:latin typeface="+mn-lt"/>
                <a:ea typeface="+mn-ea"/>
                <a:cs typeface="+mn-cs"/>
              </a:rPr>
              <a:t> Grid so they have a better chance at receiving access to federal grants or private capital.</a:t>
            </a:r>
          </a:p>
          <a:p>
            <a:pPr lvl="0"/>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a:t>
            </a:r>
            <a:r>
              <a:rPr lang="en-US" sz="1200" kern="1200" baseline="0" dirty="0" smtClean="0">
                <a:solidFill>
                  <a:schemeClr val="tx1"/>
                </a:solidFill>
                <a:effectLst/>
                <a:latin typeface="+mn-lt"/>
                <a:ea typeface="+mn-ea"/>
                <a:cs typeface="+mn-cs"/>
              </a:rPr>
              <a:t> a result, it is n</a:t>
            </a:r>
            <a:r>
              <a:rPr lang="en-US" sz="1200" kern="1200" dirty="0" smtClean="0">
                <a:solidFill>
                  <a:schemeClr val="tx1"/>
                </a:solidFill>
                <a:effectLst/>
                <a:latin typeface="+mn-lt"/>
                <a:ea typeface="+mn-ea"/>
                <a:cs typeface="+mn-cs"/>
              </a:rPr>
              <a:t>ot surprising that several years ago, the Electric Power Research Institute,</a:t>
            </a:r>
            <a:r>
              <a:rPr lang="en-US" sz="1200" kern="1200" baseline="0" dirty="0" smtClean="0">
                <a:solidFill>
                  <a:schemeClr val="tx1"/>
                </a:solidFill>
                <a:effectLst/>
                <a:latin typeface="+mn-lt"/>
                <a:ea typeface="+mn-ea"/>
                <a:cs typeface="+mn-cs"/>
              </a:rPr>
              <a:t> which provides R&amp;D support for the electric utility industry,</a:t>
            </a:r>
            <a:r>
              <a:rPr lang="en-US" sz="1200" kern="1200" dirty="0" smtClean="0">
                <a:solidFill>
                  <a:schemeClr val="tx1"/>
                </a:solidFill>
                <a:effectLst/>
                <a:latin typeface="+mn-lt"/>
                <a:ea typeface="+mn-ea"/>
                <a:cs typeface="+mn-cs"/>
              </a:rPr>
              <a:t> identified at least 80 different definitions of the Smart Grid in the professional literature. I </a:t>
            </a:r>
            <a:r>
              <a:rPr lang="en-US" sz="1200" kern="1200" baseline="0" dirty="0" smtClean="0">
                <a:solidFill>
                  <a:schemeClr val="tx1"/>
                </a:solidFill>
                <a:effectLst/>
                <a:latin typeface="+mn-lt"/>
                <a:ea typeface="+mn-ea"/>
                <a:cs typeface="+mn-cs"/>
              </a:rPr>
              <a:t> suspect there are even more definitions today.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4B3DFC6-2A7B-E940-8E54-08575E073103}" type="slidenum">
              <a:rPr lang="en-US" smtClean="0"/>
              <a:t>3</a:t>
            </a:fld>
            <a:endParaRPr lang="en-US"/>
          </a:p>
        </p:txBody>
      </p:sp>
    </p:spTree>
    <p:extLst>
      <p:ext uri="{BB962C8B-B14F-4D97-AF65-F5344CB8AC3E}">
        <p14:creationId xmlns:p14="http://schemas.microsoft.com/office/powerpoint/2010/main" val="749178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general, wind and other renewable energy options are considered a good thing because they are cleaner than most options and lower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our carbon emissions.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little over half of the states, including all four NW states, have renewable standards that ratchet up the amount of electricity utilities need to acquire from renewable resources. (Idaho did this by Executive Order, the other states by legislation.)  Utah established a goal for its utilities to produce or buy 20% renewable energy of their adjusted sales by 2025, to the extent that it is cost-effective to do so. While some have argued that Utah’s Renewable Portfolio Standard is more like a goal than a requirement, it is still something the utilities need to take seriously.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 one knows how much generation we are going to get from wind in the future but we are already very close to 6,000 MW in the NW. If all existing projects and transmission connections requests are granted (which is not likely), we would jump up to 14,400 MW. I have seen projections by some wind experts as high as 16,000 MW by 2020.</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we will see in a</a:t>
            </a:r>
            <a:r>
              <a:rPr lang="en-US" sz="1200" kern="1200" baseline="0" dirty="0" smtClean="0">
                <a:solidFill>
                  <a:schemeClr val="tx1"/>
                </a:solidFill>
                <a:effectLst/>
                <a:latin typeface="+mn-lt"/>
                <a:ea typeface="+mn-ea"/>
                <a:cs typeface="+mn-cs"/>
              </a:rPr>
              <a:t> later module, the Smart Grid can play an important role in supporting the efficient use and integration of  more wind  energy.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30</a:t>
            </a:fld>
            <a:endParaRPr lang="en-US"/>
          </a:p>
        </p:txBody>
      </p:sp>
    </p:spTree>
    <p:extLst>
      <p:ext uri="{BB962C8B-B14F-4D97-AF65-F5344CB8AC3E}">
        <p14:creationId xmlns:p14="http://schemas.microsoft.com/office/powerpoint/2010/main" val="535442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EF7B543-EDFC-EF48-A28A-2B9BDB70A3AF}" type="slidenum">
              <a:rPr lang="en-US" sz="1200"/>
              <a:pPr algn="r" eaLnBrk="1" hangingPunct="1"/>
              <a:t>4</a:t>
            </a:fld>
            <a:endParaRPr lang="en-US" sz="1200"/>
          </a:p>
        </p:txBody>
      </p:sp>
      <p:sp>
        <p:nvSpPr>
          <p:cNvPr id="19459"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2007, Congress passed the Energy Independence and Security Act, and in that law, Congress called for the development of a Smart Grid.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Congress had no more idea than the rest of us about Smart</a:t>
            </a:r>
            <a:r>
              <a:rPr lang="en-US" sz="1200" kern="1200" baseline="0" dirty="0" smtClean="0">
                <a:solidFill>
                  <a:schemeClr val="tx1"/>
                </a:solidFill>
                <a:effectLst/>
                <a:latin typeface="+mn-lt"/>
                <a:ea typeface="+mn-ea"/>
                <a:cs typeface="+mn-cs"/>
              </a:rPr>
              <a:t> Grid</a:t>
            </a:r>
            <a:r>
              <a:rPr lang="en-US" sz="1200" kern="1200" dirty="0" smtClean="0">
                <a:solidFill>
                  <a:schemeClr val="tx1"/>
                </a:solidFill>
                <a:effectLst/>
                <a:latin typeface="+mn-lt"/>
                <a:ea typeface="+mn-ea"/>
                <a:cs typeface="+mn-cs"/>
              </a:rPr>
              <a:t> would </a:t>
            </a:r>
            <a:r>
              <a:rPr lang="en-US" sz="1200" u="sng" kern="1200" dirty="0" smtClean="0">
                <a:solidFill>
                  <a:schemeClr val="tx1"/>
                </a:solidFill>
                <a:effectLst/>
                <a:latin typeface="+mn-lt"/>
                <a:ea typeface="+mn-ea"/>
                <a:cs typeface="+mn-cs"/>
              </a:rPr>
              <a:t>look</a:t>
            </a:r>
            <a:r>
              <a:rPr lang="en-US" sz="1200" u="sng" kern="1200" baseline="0" dirty="0" smtClean="0">
                <a:solidFill>
                  <a:schemeClr val="tx1"/>
                </a:solidFill>
                <a:effectLst/>
                <a:latin typeface="+mn-lt"/>
                <a:ea typeface="+mn-ea"/>
                <a:cs typeface="+mn-cs"/>
              </a:rPr>
              <a:t> like</a:t>
            </a:r>
            <a:r>
              <a:rPr lang="en-US" sz="1200" kern="1200" dirty="0" smtClean="0">
                <a:solidFill>
                  <a:schemeClr val="tx1"/>
                </a:solidFill>
                <a:effectLst/>
                <a:latin typeface="+mn-lt"/>
                <a:ea typeface="+mn-ea"/>
                <a:cs typeface="+mn-cs"/>
              </a:rPr>
              <a:t>, so it did its best to provide a functional definition of what the Smart Grid should </a:t>
            </a:r>
            <a:r>
              <a:rPr lang="en-US" sz="1200" u="sng" kern="1200" dirty="0" smtClean="0">
                <a:solidFill>
                  <a:schemeClr val="tx1"/>
                </a:solidFill>
                <a:effectLst/>
                <a:latin typeface="+mn-lt"/>
                <a:ea typeface="+mn-ea"/>
                <a:cs typeface="+mn-cs"/>
              </a:rPr>
              <a:t>do.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a</a:t>
            </a:r>
            <a:r>
              <a:rPr lang="en-US" sz="1200" kern="1200" baseline="0" dirty="0" smtClean="0">
                <a:solidFill>
                  <a:schemeClr val="tx1"/>
                </a:solidFill>
                <a:effectLst/>
                <a:latin typeface="+mn-lt"/>
                <a:ea typeface="+mn-ea"/>
                <a:cs typeface="+mn-cs"/>
              </a:rPr>
              <a:t> fairly impressive definition</a:t>
            </a:r>
            <a:r>
              <a:rPr lang="en-US" sz="1200" kern="1200" dirty="0" smtClean="0">
                <a:solidFill>
                  <a:schemeClr val="tx1"/>
                </a:solidFill>
                <a:effectLst/>
                <a:latin typeface="+mn-lt"/>
                <a:ea typeface="+mn-ea"/>
                <a:cs typeface="+mn-cs"/>
              </a:rPr>
              <a:t> since it provides a reasonable general vision, but Congress realized that the definition would need a lot more work as the concept evolved.</a:t>
            </a:r>
          </a:p>
          <a:p>
            <a:pPr eaLnBrk="1" hangingPunct="1">
              <a:spcBef>
                <a:spcPct val="0"/>
              </a:spcBef>
            </a:pPr>
            <a:endParaRPr lang="en-US" dirty="0">
              <a:latin typeface="Calibri" charset="0"/>
              <a:ea typeface="华文细黑" charset="0"/>
              <a:cs typeface="华文细黑"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since the definition of the Smart Grid is</a:t>
            </a:r>
            <a:r>
              <a:rPr lang="en-US" sz="1200" kern="1200" baseline="0" dirty="0" smtClean="0">
                <a:solidFill>
                  <a:schemeClr val="tx1"/>
                </a:solidFill>
                <a:effectLst/>
                <a:latin typeface="+mn-lt"/>
                <a:ea typeface="+mn-ea"/>
                <a:cs typeface="+mn-cs"/>
              </a:rPr>
              <a:t> still in dispute, I have decided to select 5 representative definitions that will give you a sense of some of the competing definitions.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This one is from the Electric Power Research Institute (EPRI).  I mentioned earlier that EPRI in </a:t>
            </a:r>
            <a:r>
              <a:rPr lang="en-US" sz="1200" kern="1200" dirty="0" smtClean="0">
                <a:solidFill>
                  <a:schemeClr val="tx1"/>
                </a:solidFill>
                <a:latin typeface="+mn-lt"/>
                <a:ea typeface="+mn-ea"/>
                <a:cs typeface="+mn-cs"/>
              </a:rPr>
              <a:t>an independent, nonprofit organization that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conducts research, development and demonstration (RD&amp;D) relating to the generation, delivery and use of electricity.   Most of its members are</a:t>
            </a:r>
            <a:r>
              <a:rPr lang="en-US" sz="1200" kern="1200" baseline="0" dirty="0" smtClean="0">
                <a:solidFill>
                  <a:schemeClr val="tx1"/>
                </a:solidFill>
                <a:latin typeface="+mn-lt"/>
                <a:ea typeface="+mn-ea"/>
                <a:cs typeface="+mn-cs"/>
              </a:rPr>
              <a:t> electric utilities, so it should not be surprising that this definition keeps the electric utilities in the drivers seat.  It is a perfectly reasonable definition but it also a “utility-centric” definition.</a:t>
            </a: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5</a:t>
            </a:fld>
            <a:endParaRPr lang="en-US"/>
          </a:p>
        </p:txBody>
      </p:sp>
    </p:spTree>
    <p:extLst>
      <p:ext uri="{BB962C8B-B14F-4D97-AF65-F5344CB8AC3E}">
        <p14:creationId xmlns:p14="http://schemas.microsoft.com/office/powerpoint/2010/main" val="3787489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definition comes from Jesse</a:t>
            </a:r>
            <a:r>
              <a:rPr lang="en-US" baseline="0" dirty="0" smtClean="0"/>
              <a:t> </a:t>
            </a:r>
            <a:r>
              <a:rPr lang="en-US" baseline="0" dirty="0" err="1" smtClean="0"/>
              <a:t>Berst</a:t>
            </a:r>
            <a:r>
              <a:rPr lang="en-US" baseline="0" dirty="0" smtClean="0"/>
              <a:t>, the founding editor of Smart Grid News, a vital and free source about the Smart Grid that is available on the Internet.  Earlier in his career, Jesse </a:t>
            </a:r>
            <a:r>
              <a:rPr lang="en-US" sz="1200" kern="1200" dirty="0" smtClean="0">
                <a:solidFill>
                  <a:schemeClr val="tx1"/>
                </a:solidFill>
                <a:latin typeface="+mn-lt"/>
                <a:ea typeface="+mn-ea"/>
                <a:cs typeface="+mn-cs"/>
              </a:rPr>
              <a:t>was a featured columnist at leading computing magazines, including Computerworld, Computer Reseller News, InformationWeek and PC Week</a:t>
            </a:r>
            <a:r>
              <a:rPr lang="en-US" sz="1200" kern="1200" baseline="0" dirty="0" smtClean="0">
                <a:solidFill>
                  <a:schemeClr val="tx1"/>
                </a:solidFill>
                <a:latin typeface="+mn-lt"/>
                <a:ea typeface="+mn-ea"/>
                <a:cs typeface="+mn-cs"/>
              </a:rPr>
              <a:t> and </a:t>
            </a:r>
            <a:r>
              <a:rPr lang="en-US" sz="1200" kern="1200" dirty="0" smtClean="0">
                <a:solidFill>
                  <a:schemeClr val="tx1"/>
                </a:solidFill>
                <a:latin typeface="+mn-lt"/>
                <a:ea typeface="+mn-ea"/>
                <a:cs typeface="+mn-cs"/>
              </a:rPr>
              <a:t>authored or co-authored ten books on personal computing and softwar</a:t>
            </a:r>
            <a:r>
              <a:rPr lang="en-US" sz="1200" kern="1200" baseline="0" dirty="0" smtClean="0">
                <a:solidFill>
                  <a:schemeClr val="tx1"/>
                </a:solidFill>
                <a:latin typeface="+mn-lt"/>
                <a:ea typeface="+mn-ea"/>
                <a:cs typeface="+mn-cs"/>
              </a:rPr>
              <a:t>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my opinion, his excellent definition emphasizes the IT and digital side of the Smart Grid,</a:t>
            </a:r>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6</a:t>
            </a:fld>
            <a:endParaRPr lang="en-US"/>
          </a:p>
        </p:txBody>
      </p:sp>
    </p:spTree>
    <p:extLst>
      <p:ext uri="{BB962C8B-B14F-4D97-AF65-F5344CB8AC3E}">
        <p14:creationId xmlns:p14="http://schemas.microsoft.com/office/powerpoint/2010/main" val="1044978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of several definitions of the Smart Grid from the US Department</a:t>
            </a:r>
            <a:r>
              <a:rPr lang="en-US" baseline="0" dirty="0" smtClean="0"/>
              <a:t> of Energy. It </a:t>
            </a:r>
            <a:r>
              <a:rPr lang="en-US" sz="1200" kern="1200" baseline="0" dirty="0" smtClean="0">
                <a:solidFill>
                  <a:schemeClr val="tx1"/>
                </a:solidFill>
                <a:effectLst/>
                <a:latin typeface="+mn-lt"/>
                <a:ea typeface="+mn-ea"/>
                <a:cs typeface="+mn-cs"/>
              </a:rPr>
              <a:t>f</a:t>
            </a:r>
            <a:r>
              <a:rPr lang="en-US" sz="1200" kern="1200" dirty="0" smtClean="0">
                <a:solidFill>
                  <a:schemeClr val="tx1"/>
                </a:solidFill>
                <a:effectLst/>
                <a:latin typeface="+mn-lt"/>
                <a:ea typeface="+mn-ea"/>
                <a:cs typeface="+mn-cs"/>
              </a:rPr>
              <a:t>ocuses more on the potential transformative power of the Smart</a:t>
            </a:r>
            <a:r>
              <a:rPr lang="en-US" sz="1200" kern="1200" baseline="0" dirty="0" smtClean="0">
                <a:solidFill>
                  <a:schemeClr val="tx1"/>
                </a:solidFill>
                <a:effectLst/>
                <a:latin typeface="+mn-lt"/>
                <a:ea typeface="+mn-ea"/>
                <a:cs typeface="+mn-cs"/>
              </a:rPr>
              <a:t> Grid. It emphasizes what it calls the transformation</a:t>
            </a:r>
            <a:r>
              <a:rPr lang="en-US" sz="1200" kern="1200" dirty="0" smtClean="0">
                <a:solidFill>
                  <a:schemeClr val="tx1"/>
                </a:solidFill>
                <a:effectLst/>
                <a:latin typeface="+mn-lt"/>
                <a:ea typeface="+mn-ea"/>
                <a:cs typeface="+mn-cs"/>
              </a:rPr>
              <a:t> from a centralized utility-controlled model to one that is more decentralized and more consumer-interactive. It talks</a:t>
            </a:r>
            <a:r>
              <a:rPr lang="en-US" sz="1200" kern="1200" baseline="0" dirty="0" smtClean="0">
                <a:solidFill>
                  <a:schemeClr val="tx1"/>
                </a:solidFill>
                <a:effectLst/>
                <a:latin typeface="+mn-lt"/>
                <a:ea typeface="+mn-ea"/>
                <a:cs typeface="+mn-cs"/>
              </a:rPr>
              <a:t> about c</a:t>
            </a:r>
            <a:r>
              <a:rPr lang="en-US" sz="1200" kern="1200" dirty="0" smtClean="0">
                <a:solidFill>
                  <a:schemeClr val="tx1"/>
                </a:solidFill>
                <a:effectLst/>
                <a:latin typeface="+mn-lt"/>
                <a:ea typeface="+mn-ea"/>
                <a:cs typeface="+mn-cs"/>
              </a:rPr>
              <a:t>hanging the industry’s entire business model.  One could</a:t>
            </a:r>
            <a:r>
              <a:rPr lang="en-US" sz="1200" kern="1200" baseline="0" dirty="0" smtClean="0">
                <a:solidFill>
                  <a:schemeClr val="tx1"/>
                </a:solidFill>
                <a:effectLst/>
                <a:latin typeface="+mn-lt"/>
                <a:ea typeface="+mn-ea"/>
                <a:cs typeface="+mn-cs"/>
              </a:rPr>
              <a:t> say it is v</a:t>
            </a:r>
            <a:r>
              <a:rPr lang="en-US" sz="1200" kern="1200" dirty="0" smtClean="0">
                <a:solidFill>
                  <a:schemeClr val="tx1"/>
                </a:solidFill>
                <a:effectLst/>
                <a:latin typeface="+mn-lt"/>
                <a:ea typeface="+mn-ea"/>
                <a:cs typeface="+mn-cs"/>
              </a:rPr>
              <a:t>ery optimistic and “</a:t>
            </a:r>
            <a:r>
              <a:rPr lang="en-US" sz="1200" kern="1200" dirty="0" err="1" smtClean="0">
                <a:solidFill>
                  <a:schemeClr val="tx1"/>
                </a:solidFill>
                <a:effectLst/>
                <a:latin typeface="+mn-lt"/>
                <a:ea typeface="+mn-ea"/>
                <a:cs typeface="+mn-cs"/>
              </a:rPr>
              <a:t>Obamaesque</a:t>
            </a:r>
            <a:r>
              <a:rPr lang="en-US" sz="1200" kern="1200" dirty="0" smtClean="0">
                <a:solidFill>
                  <a:schemeClr val="tx1"/>
                </a:solidFill>
                <a:effectLst/>
                <a:latin typeface="+mn-lt"/>
                <a:ea typeface="+mn-ea"/>
                <a:cs typeface="+mn-cs"/>
              </a:rPr>
              <a:t>” in its vision.</a:t>
            </a:r>
          </a:p>
          <a:p>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7</a:t>
            </a:fld>
            <a:endParaRPr lang="en-US"/>
          </a:p>
        </p:txBody>
      </p:sp>
    </p:spTree>
    <p:extLst>
      <p:ext uri="{BB962C8B-B14F-4D97-AF65-F5344CB8AC3E}">
        <p14:creationId xmlns:p14="http://schemas.microsoft.com/office/powerpoint/2010/main" val="2465364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definition comes from The Utility Reform Network</a:t>
            </a:r>
            <a:r>
              <a:rPr lang="en-US" baseline="0" dirty="0" smtClean="0"/>
              <a:t>, or TURN, a </a:t>
            </a:r>
            <a:r>
              <a:rPr lang="en-US" sz="1200" kern="1200" dirty="0" smtClean="0">
                <a:solidFill>
                  <a:schemeClr val="tx1"/>
                </a:solidFill>
                <a:latin typeface="+mn-lt"/>
                <a:ea typeface="+mn-ea"/>
                <a:cs typeface="+mn-cs"/>
              </a:rPr>
              <a:t>utility watchdog and consumer advocacy organization that is a formidable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advocate on behalf of</a:t>
            </a:r>
            <a:r>
              <a:rPr lang="en-US" sz="1200" kern="1200" baseline="0" dirty="0" smtClean="0">
                <a:solidFill>
                  <a:schemeClr val="tx1"/>
                </a:solidFill>
                <a:latin typeface="+mn-lt"/>
                <a:ea typeface="+mn-ea"/>
                <a:cs typeface="+mn-cs"/>
              </a:rPr>
              <a:t> utility</a:t>
            </a:r>
            <a:r>
              <a:rPr lang="en-US" sz="1200" kern="1200" dirty="0" smtClean="0">
                <a:solidFill>
                  <a:schemeClr val="tx1"/>
                </a:solidFill>
                <a:latin typeface="+mn-lt"/>
                <a:ea typeface="+mn-ea"/>
                <a:cs typeface="+mn-cs"/>
              </a:rPr>
              <a:t> ratepayers in California, especially those from low-income underserved communities. I could</a:t>
            </a:r>
            <a:r>
              <a:rPr lang="en-US" sz="1200" kern="1200" baseline="0" dirty="0" smtClean="0">
                <a:solidFill>
                  <a:schemeClr val="tx1"/>
                </a:solidFill>
                <a:latin typeface="+mn-lt"/>
                <a:ea typeface="+mn-ea"/>
                <a:cs typeface="+mn-cs"/>
              </a:rPr>
              <a:t> not find a definition of the Smart Grid on TURN’s website, but I did find this not very flattering definition of smart meters which connect customers to the rest of the Smart Grid.</a:t>
            </a:r>
            <a:endParaRPr lang="en-US" dirty="0"/>
          </a:p>
        </p:txBody>
      </p:sp>
      <p:sp>
        <p:nvSpPr>
          <p:cNvPr id="4" name="Slide Number Placeholder 3"/>
          <p:cNvSpPr>
            <a:spLocks noGrp="1"/>
          </p:cNvSpPr>
          <p:nvPr>
            <p:ph type="sldNum" sz="quarter" idx="10"/>
          </p:nvPr>
        </p:nvSpPr>
        <p:spPr/>
        <p:txBody>
          <a:bodyPr/>
          <a:lstStyle/>
          <a:p>
            <a:fld id="{24B3DFC6-2A7B-E940-8E54-08575E073103}" type="slidenum">
              <a:rPr lang="en-US" smtClean="0"/>
              <a:t>8</a:t>
            </a:fld>
            <a:endParaRPr lang="en-US"/>
          </a:p>
        </p:txBody>
      </p:sp>
    </p:spTree>
    <p:extLst>
      <p:ext uri="{BB962C8B-B14F-4D97-AF65-F5344CB8AC3E}">
        <p14:creationId xmlns:p14="http://schemas.microsoft.com/office/powerpoint/2010/main" val="3719644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is my favorite</a:t>
            </a:r>
            <a:r>
              <a:rPr lang="en-US" baseline="0" dirty="0" smtClean="0"/>
              <a:t> definition. It comes form one of my favorite authors and columnists, Thomas Friedman, and can be found in his excellent book, </a:t>
            </a:r>
            <a:r>
              <a:rPr lang="en-US" i="1" baseline="0" dirty="0" smtClean="0"/>
              <a:t>Hot, Flat and Crowded, </a:t>
            </a:r>
            <a:r>
              <a:rPr lang="en-US" baseline="0" dirty="0" smtClean="0"/>
              <a:t>published in 2008. It is worth reading carefully, but I will let you do it when it suits you.  I have often cited Friedman’s definition as a good place to start when asked by reporters or others do define the Smart Grid – “The Energy Internet: where energy technology (ET) and and information technology (IT) merge into a single system. “ A brilliant use of words.</a:t>
            </a:r>
            <a:endParaRPr lang="en-US" dirty="0"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C4970C-2BDA-AB4A-AC44-155634E2FD2E}" type="slidenum">
              <a:rPr lang="en-US">
                <a:solidFill>
                  <a:prstClr val="black"/>
                </a:solidFill>
                <a:latin typeface="Calibri"/>
                <a:ea typeface="ＭＳ Ｐゴシック" charset="-128"/>
                <a:cs typeface="ＭＳ Ｐゴシック" charset="-128"/>
              </a:rPr>
              <a:pPr fontAlgn="base">
                <a:spcBef>
                  <a:spcPct val="0"/>
                </a:spcBef>
                <a:spcAft>
                  <a:spcPct val="0"/>
                </a:spcAft>
                <a:defRPr/>
              </a:pPr>
              <a:t>9</a:t>
            </a:fld>
            <a:endParaRPr lang="en-US">
              <a:solidFill>
                <a:prstClr val="black"/>
              </a:solidFill>
              <a:latin typeface="Calibri"/>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7876EA-F178-C449-A2B1-E82E1813F9D2}" type="datetime1">
              <a:rPr lang="en-US" smtClean="0">
                <a:solidFill>
                  <a:srgbClr val="073E87"/>
                </a:solidFill>
                <a:latin typeface="Candara"/>
              </a:rPr>
              <a:pPr/>
              <a:t>6/11/2013</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1219487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C4DDB5-55E6-564C-A4E2-D4805DD30166}" type="datetime1">
              <a:rPr lang="en-US" smtClean="0">
                <a:solidFill>
                  <a:srgbClr val="073E87"/>
                </a:solidFill>
                <a:latin typeface="Candara"/>
              </a:rPr>
              <a:pPr/>
              <a:t>6/11/2013</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171897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sp>
        <p:nvSpPr>
          <p:cNvPr id="4" name="Date Placeholder 3"/>
          <p:cNvSpPr>
            <a:spLocks noGrp="1"/>
          </p:cNvSpPr>
          <p:nvPr>
            <p:ph type="dt" sz="half" idx="10"/>
          </p:nvPr>
        </p:nvSpPr>
        <p:spPr/>
        <p:txBody>
          <a:bodyPr/>
          <a:lstStyle/>
          <a:p>
            <a:fld id="{E8F819B5-9C13-C542-903A-01D663FC9340}" type="datetime1">
              <a:rPr lang="en-US" smtClean="0">
                <a:solidFill>
                  <a:srgbClr val="073E87"/>
                </a:solidFill>
                <a:latin typeface="Candara"/>
              </a:rPr>
              <a:pPr/>
              <a:t>6/11/2013</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70579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7876EA-F178-C449-A2B1-E82E1813F9D2}" type="datetime1">
              <a:rPr lang="en-US" smtClean="0">
                <a:solidFill>
                  <a:srgbClr val="073E87"/>
                </a:solidFill>
                <a:latin typeface="Candara"/>
              </a:rPr>
              <a:pPr/>
              <a:t>6/11/2013</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3755668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B5340B-3CB9-FE4B-8BB2-9C55ABE4DB1B}" type="datetime1">
              <a:rPr lang="en-US" smtClean="0">
                <a:solidFill>
                  <a:srgbClr val="073E87"/>
                </a:solidFill>
                <a:latin typeface="Candara"/>
              </a:rPr>
              <a:pPr/>
              <a:t>6/11/2013</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61709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901EBB-0C6C-FE4B-95F2-A83712A5A472}" type="datetime1">
              <a:rPr lang="en-US" smtClean="0">
                <a:solidFill>
                  <a:srgbClr val="073E87"/>
                </a:solidFill>
                <a:latin typeface="Candara"/>
              </a:rPr>
              <a:pPr/>
              <a:t>6/11/2013</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3775139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C23E0679-886C-2741-BFEE-5E4B43080DB8}" type="datetime1">
              <a:rPr lang="en-US" smtClean="0">
                <a:solidFill>
                  <a:srgbClr val="073E87"/>
                </a:solidFill>
                <a:latin typeface="Candara"/>
              </a:rPr>
              <a:pPr/>
              <a:t>6/11/2013</a:t>
            </a:fld>
            <a:endParaRPr lang="en-US">
              <a:solidFill>
                <a:srgbClr val="073E87"/>
              </a:solidFill>
              <a:latin typeface="Candara"/>
            </a:endParaRPr>
          </a:p>
        </p:txBody>
      </p:sp>
      <p:sp>
        <p:nvSpPr>
          <p:cNvPr id="6" name="Footer Placeholder 5"/>
          <p:cNvSpPr>
            <a:spLocks noGrp="1"/>
          </p:cNvSpPr>
          <p:nvPr>
            <p:ph type="ftr" sz="quarter" idx="11"/>
          </p:nvPr>
        </p:nvSpPr>
        <p:spPr/>
        <p:txBody>
          <a:bodyPr/>
          <a:lstStyle/>
          <a:p>
            <a:endParaRPr lang="en-US">
              <a:solidFill>
                <a:srgbClr val="073E87"/>
              </a:solidFill>
              <a:latin typeface="Candara"/>
            </a:endParaRPr>
          </a:p>
        </p:txBody>
      </p:sp>
      <p:sp>
        <p:nvSpPr>
          <p:cNvPr id="7" name="Slide Number Placeholder 6"/>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004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19E2B5C-4604-9243-8DC1-25BF3AD9ADF2}" type="datetime1">
              <a:rPr lang="en-US" smtClean="0">
                <a:solidFill>
                  <a:srgbClr val="073E87"/>
                </a:solidFill>
                <a:latin typeface="Candara"/>
              </a:rPr>
              <a:pPr/>
              <a:t>6/11/2013</a:t>
            </a:fld>
            <a:endParaRPr lang="en-US">
              <a:solidFill>
                <a:srgbClr val="073E87"/>
              </a:solidFill>
              <a:latin typeface="Candara"/>
            </a:endParaRPr>
          </a:p>
        </p:txBody>
      </p:sp>
      <p:sp>
        <p:nvSpPr>
          <p:cNvPr id="8" name="Footer Placeholder 7"/>
          <p:cNvSpPr>
            <a:spLocks noGrp="1"/>
          </p:cNvSpPr>
          <p:nvPr>
            <p:ph type="ftr" sz="quarter" idx="11"/>
          </p:nvPr>
        </p:nvSpPr>
        <p:spPr/>
        <p:txBody>
          <a:bodyPr/>
          <a:lstStyle/>
          <a:p>
            <a:endParaRPr lang="en-US">
              <a:solidFill>
                <a:srgbClr val="073E87"/>
              </a:solidFill>
              <a:latin typeface="Candara"/>
            </a:endParaRPr>
          </a:p>
        </p:txBody>
      </p:sp>
      <p:sp>
        <p:nvSpPr>
          <p:cNvPr id="9" name="Slide Number Placeholder 8"/>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1094161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FA7C53-B34F-EB45-854E-EA2C20435D84}" type="datetime1">
              <a:rPr lang="en-US" smtClean="0">
                <a:solidFill>
                  <a:srgbClr val="073E87"/>
                </a:solidFill>
                <a:latin typeface="Candara"/>
              </a:rPr>
              <a:pPr/>
              <a:t>6/11/2013</a:t>
            </a:fld>
            <a:endParaRPr lang="en-US">
              <a:solidFill>
                <a:srgbClr val="073E87"/>
              </a:solidFill>
              <a:latin typeface="Candara"/>
            </a:endParaRPr>
          </a:p>
        </p:txBody>
      </p:sp>
      <p:sp>
        <p:nvSpPr>
          <p:cNvPr id="4" name="Footer Placeholder 3"/>
          <p:cNvSpPr>
            <a:spLocks noGrp="1"/>
          </p:cNvSpPr>
          <p:nvPr>
            <p:ph type="ftr" sz="quarter" idx="11"/>
          </p:nvPr>
        </p:nvSpPr>
        <p:spPr/>
        <p:txBody>
          <a:bodyPr/>
          <a:lstStyle/>
          <a:p>
            <a:endParaRPr lang="en-US">
              <a:solidFill>
                <a:srgbClr val="073E87"/>
              </a:solidFill>
              <a:latin typeface="Candara"/>
            </a:endParaRPr>
          </a:p>
        </p:txBody>
      </p:sp>
      <p:sp>
        <p:nvSpPr>
          <p:cNvPr id="5" name="Slide Number Placeholder 4"/>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1780103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 name="Date Placeholder 1"/>
          <p:cNvSpPr>
            <a:spLocks noGrp="1"/>
          </p:cNvSpPr>
          <p:nvPr>
            <p:ph type="dt" sz="half" idx="10"/>
          </p:nvPr>
        </p:nvSpPr>
        <p:spPr/>
        <p:txBody>
          <a:bodyPr/>
          <a:lstStyle/>
          <a:p>
            <a:fld id="{6C4F11FB-B954-DD4E-9F1F-DE2D5B21FC52}" type="datetime1">
              <a:rPr lang="en-US" smtClean="0">
                <a:solidFill>
                  <a:srgbClr val="073E87"/>
                </a:solidFill>
                <a:latin typeface="Candara"/>
              </a:rPr>
              <a:pPr/>
              <a:t>6/11/2013</a:t>
            </a:fld>
            <a:endParaRPr lang="en-US">
              <a:solidFill>
                <a:srgbClr val="073E87"/>
              </a:solidFill>
              <a:latin typeface="Candara"/>
            </a:endParaRPr>
          </a:p>
        </p:txBody>
      </p:sp>
      <p:sp>
        <p:nvSpPr>
          <p:cNvPr id="3" name="Footer Placeholder 2"/>
          <p:cNvSpPr>
            <a:spLocks noGrp="1"/>
          </p:cNvSpPr>
          <p:nvPr>
            <p:ph type="ftr" sz="quarter" idx="11"/>
          </p:nvPr>
        </p:nvSpPr>
        <p:spPr/>
        <p:txBody>
          <a:bodyPr/>
          <a:lstStyle/>
          <a:p>
            <a:endParaRPr lang="en-US">
              <a:solidFill>
                <a:srgbClr val="073E87"/>
              </a:solidFill>
              <a:latin typeface="Candara"/>
            </a:endParaRPr>
          </a:p>
        </p:txBody>
      </p:sp>
      <p:sp>
        <p:nvSpPr>
          <p:cNvPr id="4" name="Slide Number Placeholder 3"/>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944360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sp>
        <p:nvSpPr>
          <p:cNvPr id="5" name="Date Placeholder 4"/>
          <p:cNvSpPr>
            <a:spLocks noGrp="1"/>
          </p:cNvSpPr>
          <p:nvPr>
            <p:ph type="dt" sz="half" idx="10"/>
          </p:nvPr>
        </p:nvSpPr>
        <p:spPr/>
        <p:txBody>
          <a:bodyPr/>
          <a:lstStyle/>
          <a:p>
            <a:fld id="{F335CD90-9983-3848-B740-754B1B53F53F}" type="datetime1">
              <a:rPr lang="en-US" smtClean="0">
                <a:solidFill>
                  <a:srgbClr val="073E87"/>
                </a:solidFill>
                <a:latin typeface="Candara"/>
              </a:rPr>
              <a:pPr/>
              <a:t>6/11/2013</a:t>
            </a:fld>
            <a:endParaRPr lang="en-US">
              <a:solidFill>
                <a:srgbClr val="073E87"/>
              </a:solidFill>
              <a:latin typeface="Candara"/>
            </a:endParaRPr>
          </a:p>
        </p:txBody>
      </p:sp>
      <p:sp>
        <p:nvSpPr>
          <p:cNvPr id="6" name="Footer Placeholder 5"/>
          <p:cNvSpPr>
            <a:spLocks noGrp="1"/>
          </p:cNvSpPr>
          <p:nvPr>
            <p:ph type="ftr" sz="quarter" idx="11"/>
          </p:nvPr>
        </p:nvSpPr>
        <p:spPr/>
        <p:txBody>
          <a:bodyPr/>
          <a:lstStyle/>
          <a:p>
            <a:endParaRPr lang="en-US">
              <a:solidFill>
                <a:srgbClr val="073E87"/>
              </a:solidFill>
              <a:latin typeface="Candara"/>
            </a:endParaRPr>
          </a:p>
        </p:txBody>
      </p:sp>
      <p:sp>
        <p:nvSpPr>
          <p:cNvPr id="7" name="Slide Number Placeholder 6"/>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7323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B5340B-3CB9-FE4B-8BB2-9C55ABE4DB1B}" type="datetime1">
              <a:rPr lang="en-US" smtClean="0">
                <a:solidFill>
                  <a:srgbClr val="073E87"/>
                </a:solidFill>
                <a:latin typeface="Candara"/>
              </a:rPr>
              <a:pPr/>
              <a:t>6/11/2013</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723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34B314-6CF9-F64B-A10A-277641971E71}" type="datetime1">
              <a:rPr lang="en-US" smtClean="0">
                <a:solidFill>
                  <a:srgbClr val="073E87"/>
                </a:solidFill>
                <a:latin typeface="Candara"/>
              </a:rPr>
              <a:pPr/>
              <a:t>6/11/2013</a:t>
            </a:fld>
            <a:endParaRPr lang="en-US">
              <a:solidFill>
                <a:srgbClr val="073E87"/>
              </a:solidFill>
              <a:latin typeface="Candara"/>
            </a:endParaRPr>
          </a:p>
        </p:txBody>
      </p:sp>
      <p:sp>
        <p:nvSpPr>
          <p:cNvPr id="6" name="Footer Placeholder 5"/>
          <p:cNvSpPr>
            <a:spLocks noGrp="1"/>
          </p:cNvSpPr>
          <p:nvPr>
            <p:ph type="ftr" sz="quarter" idx="11"/>
          </p:nvPr>
        </p:nvSpPr>
        <p:spPr/>
        <p:txBody>
          <a:bodyPr/>
          <a:lstStyle/>
          <a:p>
            <a:endParaRPr lang="en-US">
              <a:solidFill>
                <a:srgbClr val="073E87"/>
              </a:solidFill>
              <a:latin typeface="Candara"/>
            </a:endParaRPr>
          </a:p>
        </p:txBody>
      </p:sp>
      <p:sp>
        <p:nvSpPr>
          <p:cNvPr id="7" name="Slide Number Placeholder 6"/>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4215463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C4DDB5-55E6-564C-A4E2-D4805DD30166}" type="datetime1">
              <a:rPr lang="en-US" smtClean="0">
                <a:solidFill>
                  <a:srgbClr val="073E87"/>
                </a:solidFill>
                <a:latin typeface="Candara"/>
              </a:rPr>
              <a:pPr/>
              <a:t>6/11/2013</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2385479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sp>
        <p:nvSpPr>
          <p:cNvPr id="4" name="Date Placeholder 3"/>
          <p:cNvSpPr>
            <a:spLocks noGrp="1"/>
          </p:cNvSpPr>
          <p:nvPr>
            <p:ph type="dt" sz="half" idx="10"/>
          </p:nvPr>
        </p:nvSpPr>
        <p:spPr/>
        <p:txBody>
          <a:bodyPr/>
          <a:lstStyle/>
          <a:p>
            <a:fld id="{E8F819B5-9C13-C542-903A-01D663FC9340}" type="datetime1">
              <a:rPr lang="en-US" smtClean="0">
                <a:solidFill>
                  <a:srgbClr val="073E87"/>
                </a:solidFill>
                <a:latin typeface="Candara"/>
              </a:rPr>
              <a:pPr/>
              <a:t>6/11/2013</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588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26"/>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3332163" y="6137275"/>
            <a:ext cx="695325" cy="630238"/>
          </a:xfrm>
          <a:prstGeom prst="rect">
            <a:avLst/>
          </a:prstGeom>
          <a:noFill/>
          <a:ln w="9525">
            <a:noFill/>
            <a:miter lim="800000"/>
            <a:headEnd/>
            <a:tailEnd/>
          </a:ln>
        </p:spPr>
      </p:pic>
      <p:pic>
        <p:nvPicPr>
          <p:cNvPr id="3" name="Picture 27" descr="new_pier_logo"/>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4492625" y="6034088"/>
            <a:ext cx="928688" cy="733425"/>
          </a:xfrm>
          <a:prstGeom prst="rect">
            <a:avLst/>
          </a:prstGeom>
          <a:noFill/>
          <a:ln w="9525">
            <a:noFill/>
            <a:miter lim="800000"/>
            <a:headEnd/>
            <a:tailEnd/>
          </a:ln>
        </p:spPr>
      </p:pic>
      <p:sp>
        <p:nvSpPr>
          <p:cNvPr id="4" name="Rectangle 39"/>
          <p:cNvSpPr txBox="1">
            <a:spLocks noChangeArrowheads="1"/>
          </p:cNvSpPr>
          <p:nvPr userDrawn="1"/>
        </p:nvSpPr>
        <p:spPr>
          <a:xfrm>
            <a:off x="7912100" y="6638925"/>
            <a:ext cx="927100" cy="219075"/>
          </a:xfrm>
          <a:prstGeom prst="rect">
            <a:avLst/>
          </a:prstGeom>
        </p:spPr>
        <p:txBody>
          <a:bodyPr>
            <a:prstTxWarp prst="textNoShape">
              <a:avLst/>
            </a:prstTxWarp>
          </a:bodyPr>
          <a:lstStyle/>
          <a:p>
            <a:pPr algn="r" defTabSz="914400">
              <a:defRPr/>
            </a:pPr>
            <a:fld id="{27AA008A-59A3-FC49-A29E-126006F2EB4F}" type="slidenum">
              <a:rPr lang="en-US" sz="1000">
                <a:solidFill>
                  <a:srgbClr val="000000"/>
                </a:solidFill>
                <a:latin typeface="Candara"/>
              </a:rPr>
              <a:pPr algn="r" defTabSz="914400">
                <a:defRPr/>
              </a:pPr>
              <a:t>‹#›</a:t>
            </a:fld>
            <a:endParaRPr lang="en-US" sz="1000">
              <a:solidFill>
                <a:srgbClr val="000000"/>
              </a:solidFill>
              <a:latin typeface="Candara"/>
            </a:endParaRPr>
          </a:p>
        </p:txBody>
      </p:sp>
      <p:sp>
        <p:nvSpPr>
          <p:cNvPr id="5" name="Rectangle 38"/>
          <p:cNvSpPr>
            <a:spLocks noGrp="1" noChangeArrowheads="1"/>
          </p:cNvSpPr>
          <p:nvPr>
            <p:ph type="ftr" sz="quarter" idx="10"/>
          </p:nvPr>
        </p:nvSpPr>
        <p:spPr/>
        <p:txBody>
          <a:bodyPr/>
          <a:lstStyle>
            <a:lvl1pPr>
              <a:defRPr/>
            </a:lvl1pPr>
          </a:lstStyle>
          <a:p>
            <a:pPr>
              <a:defRPr/>
            </a:pPr>
            <a:r>
              <a:rPr lang="en-US">
                <a:solidFill>
                  <a:srgbClr val="073E87"/>
                </a:solidFill>
                <a:latin typeface="Candara"/>
              </a:rPr>
              <a:t>© 2011 PGE</a:t>
            </a:r>
          </a:p>
        </p:txBody>
      </p:sp>
    </p:spTree>
    <p:extLst>
      <p:ext uri="{BB962C8B-B14F-4D97-AF65-F5344CB8AC3E}">
        <p14:creationId xmlns:p14="http://schemas.microsoft.com/office/powerpoint/2010/main" val="3052467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26"/>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3332163" y="6137275"/>
            <a:ext cx="695325" cy="630238"/>
          </a:xfrm>
          <a:prstGeom prst="rect">
            <a:avLst/>
          </a:prstGeom>
          <a:noFill/>
          <a:ln w="9525">
            <a:noFill/>
            <a:miter lim="800000"/>
            <a:headEnd/>
            <a:tailEnd/>
          </a:ln>
        </p:spPr>
      </p:pic>
      <p:pic>
        <p:nvPicPr>
          <p:cNvPr id="3" name="Picture 27" descr="new_pier_logo"/>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4492625" y="6034088"/>
            <a:ext cx="928688" cy="733425"/>
          </a:xfrm>
          <a:prstGeom prst="rect">
            <a:avLst/>
          </a:prstGeom>
          <a:noFill/>
          <a:ln w="9525">
            <a:noFill/>
            <a:miter lim="800000"/>
            <a:headEnd/>
            <a:tailEnd/>
          </a:ln>
        </p:spPr>
      </p:pic>
      <p:sp>
        <p:nvSpPr>
          <p:cNvPr id="4" name="Rectangle 38"/>
          <p:cNvSpPr>
            <a:spLocks noGrp="1" noChangeArrowheads="1"/>
          </p:cNvSpPr>
          <p:nvPr>
            <p:ph type="ftr" sz="quarter" idx="10"/>
          </p:nvPr>
        </p:nvSpPr>
        <p:spPr/>
        <p:txBody>
          <a:bodyPr/>
          <a:lstStyle>
            <a:lvl1pPr>
              <a:defRPr/>
            </a:lvl1pPr>
          </a:lstStyle>
          <a:p>
            <a:pPr>
              <a:defRPr/>
            </a:pPr>
            <a:r>
              <a:rPr lang="en-US">
                <a:solidFill>
                  <a:srgbClr val="073E87"/>
                </a:solidFill>
                <a:latin typeface="Candara"/>
              </a:rPr>
              <a:t>© 2011 PGE</a:t>
            </a:r>
          </a:p>
        </p:txBody>
      </p:sp>
      <p:sp>
        <p:nvSpPr>
          <p:cNvPr id="5" name="Rectangle 39"/>
          <p:cNvSpPr>
            <a:spLocks noGrp="1" noChangeArrowheads="1"/>
          </p:cNvSpPr>
          <p:nvPr>
            <p:ph type="sldNum" sz="quarter" idx="11"/>
          </p:nvPr>
        </p:nvSpPr>
        <p:spPr/>
        <p:txBody>
          <a:bodyPr/>
          <a:lstStyle>
            <a:lvl1pPr>
              <a:defRPr/>
            </a:lvl1pPr>
          </a:lstStyle>
          <a:p>
            <a:pPr>
              <a:defRPr/>
            </a:pPr>
            <a:fld id="{2AE5AA76-9C74-434E-B147-FF05885E9B22}" type="slidenum">
              <a:rPr lang="en-US">
                <a:solidFill>
                  <a:srgbClr val="073E87"/>
                </a:solidFill>
                <a:latin typeface="Candara"/>
              </a:rPr>
              <a:pPr>
                <a:defRPr/>
              </a:pPr>
              <a:t>‹#›</a:t>
            </a:fld>
            <a:endParaRPr lang="en-US">
              <a:solidFill>
                <a:srgbClr val="073E87"/>
              </a:solidFill>
              <a:latin typeface="Candara"/>
            </a:endParaRPr>
          </a:p>
        </p:txBody>
      </p:sp>
    </p:spTree>
    <p:extLst>
      <p:ext uri="{BB962C8B-B14F-4D97-AF65-F5344CB8AC3E}">
        <p14:creationId xmlns:p14="http://schemas.microsoft.com/office/powerpoint/2010/main" val="3527183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901EBB-0C6C-FE4B-95F2-A83712A5A472}" type="datetime1">
              <a:rPr lang="en-US" smtClean="0">
                <a:solidFill>
                  <a:srgbClr val="073E87"/>
                </a:solidFill>
                <a:latin typeface="Candara"/>
              </a:rPr>
              <a:pPr/>
              <a:t>6/11/2013</a:t>
            </a:fld>
            <a:endParaRPr lang="en-US">
              <a:solidFill>
                <a:srgbClr val="073E87"/>
              </a:solidFill>
              <a:latin typeface="Candara"/>
            </a:endParaRPr>
          </a:p>
        </p:txBody>
      </p:sp>
      <p:sp>
        <p:nvSpPr>
          <p:cNvPr id="5" name="Footer Placeholder 4"/>
          <p:cNvSpPr>
            <a:spLocks noGrp="1"/>
          </p:cNvSpPr>
          <p:nvPr>
            <p:ph type="ftr" sz="quarter" idx="11"/>
          </p:nvPr>
        </p:nvSpPr>
        <p:spPr/>
        <p:txBody>
          <a:bodyPr/>
          <a:lstStyle/>
          <a:p>
            <a:endParaRPr lang="en-US">
              <a:solidFill>
                <a:srgbClr val="073E87"/>
              </a:solidFill>
              <a:latin typeface="Candara"/>
            </a:endParaRPr>
          </a:p>
        </p:txBody>
      </p:sp>
      <p:sp>
        <p:nvSpPr>
          <p:cNvPr id="6" name="Slide Number Placeholder 5"/>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135762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C23E0679-886C-2741-BFEE-5E4B43080DB8}" type="datetime1">
              <a:rPr lang="en-US" smtClean="0">
                <a:solidFill>
                  <a:srgbClr val="073E87"/>
                </a:solidFill>
                <a:latin typeface="Candara"/>
              </a:rPr>
              <a:pPr/>
              <a:t>6/11/2013</a:t>
            </a:fld>
            <a:endParaRPr lang="en-US">
              <a:solidFill>
                <a:srgbClr val="073E87"/>
              </a:solidFill>
              <a:latin typeface="Candara"/>
            </a:endParaRPr>
          </a:p>
        </p:txBody>
      </p:sp>
      <p:sp>
        <p:nvSpPr>
          <p:cNvPr id="6" name="Footer Placeholder 5"/>
          <p:cNvSpPr>
            <a:spLocks noGrp="1"/>
          </p:cNvSpPr>
          <p:nvPr>
            <p:ph type="ftr" sz="quarter" idx="11"/>
          </p:nvPr>
        </p:nvSpPr>
        <p:spPr/>
        <p:txBody>
          <a:bodyPr/>
          <a:lstStyle/>
          <a:p>
            <a:endParaRPr lang="en-US">
              <a:solidFill>
                <a:srgbClr val="073E87"/>
              </a:solidFill>
              <a:latin typeface="Candara"/>
            </a:endParaRPr>
          </a:p>
        </p:txBody>
      </p:sp>
      <p:sp>
        <p:nvSpPr>
          <p:cNvPr id="7" name="Slide Number Placeholder 6"/>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2812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19E2B5C-4604-9243-8DC1-25BF3AD9ADF2}" type="datetime1">
              <a:rPr lang="en-US" smtClean="0">
                <a:solidFill>
                  <a:srgbClr val="073E87"/>
                </a:solidFill>
                <a:latin typeface="Candara"/>
              </a:rPr>
              <a:pPr/>
              <a:t>6/11/2013</a:t>
            </a:fld>
            <a:endParaRPr lang="en-US">
              <a:solidFill>
                <a:srgbClr val="073E87"/>
              </a:solidFill>
              <a:latin typeface="Candara"/>
            </a:endParaRPr>
          </a:p>
        </p:txBody>
      </p:sp>
      <p:sp>
        <p:nvSpPr>
          <p:cNvPr id="8" name="Footer Placeholder 7"/>
          <p:cNvSpPr>
            <a:spLocks noGrp="1"/>
          </p:cNvSpPr>
          <p:nvPr>
            <p:ph type="ftr" sz="quarter" idx="11"/>
          </p:nvPr>
        </p:nvSpPr>
        <p:spPr/>
        <p:txBody>
          <a:bodyPr/>
          <a:lstStyle/>
          <a:p>
            <a:endParaRPr lang="en-US">
              <a:solidFill>
                <a:srgbClr val="073E87"/>
              </a:solidFill>
              <a:latin typeface="Candara"/>
            </a:endParaRPr>
          </a:p>
        </p:txBody>
      </p:sp>
      <p:sp>
        <p:nvSpPr>
          <p:cNvPr id="9" name="Slide Number Placeholder 8"/>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267335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FA7C53-B34F-EB45-854E-EA2C20435D84}" type="datetime1">
              <a:rPr lang="en-US" smtClean="0">
                <a:solidFill>
                  <a:srgbClr val="073E87"/>
                </a:solidFill>
                <a:latin typeface="Candara"/>
              </a:rPr>
              <a:pPr/>
              <a:t>6/11/2013</a:t>
            </a:fld>
            <a:endParaRPr lang="en-US">
              <a:solidFill>
                <a:srgbClr val="073E87"/>
              </a:solidFill>
              <a:latin typeface="Candara"/>
            </a:endParaRPr>
          </a:p>
        </p:txBody>
      </p:sp>
      <p:sp>
        <p:nvSpPr>
          <p:cNvPr id="4" name="Footer Placeholder 3"/>
          <p:cNvSpPr>
            <a:spLocks noGrp="1"/>
          </p:cNvSpPr>
          <p:nvPr>
            <p:ph type="ftr" sz="quarter" idx="11"/>
          </p:nvPr>
        </p:nvSpPr>
        <p:spPr/>
        <p:txBody>
          <a:bodyPr/>
          <a:lstStyle/>
          <a:p>
            <a:endParaRPr lang="en-US">
              <a:solidFill>
                <a:srgbClr val="073E87"/>
              </a:solidFill>
              <a:latin typeface="Candara"/>
            </a:endParaRPr>
          </a:p>
        </p:txBody>
      </p:sp>
      <p:sp>
        <p:nvSpPr>
          <p:cNvPr id="5" name="Slide Number Placeholder 4"/>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2578374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 name="Date Placeholder 1"/>
          <p:cNvSpPr>
            <a:spLocks noGrp="1"/>
          </p:cNvSpPr>
          <p:nvPr>
            <p:ph type="dt" sz="half" idx="10"/>
          </p:nvPr>
        </p:nvSpPr>
        <p:spPr/>
        <p:txBody>
          <a:bodyPr/>
          <a:lstStyle/>
          <a:p>
            <a:fld id="{6C4F11FB-B954-DD4E-9F1F-DE2D5B21FC52}" type="datetime1">
              <a:rPr lang="en-US" smtClean="0">
                <a:solidFill>
                  <a:srgbClr val="073E87"/>
                </a:solidFill>
                <a:latin typeface="Candara"/>
              </a:rPr>
              <a:pPr/>
              <a:t>6/11/2013</a:t>
            </a:fld>
            <a:endParaRPr lang="en-US">
              <a:solidFill>
                <a:srgbClr val="073E87"/>
              </a:solidFill>
              <a:latin typeface="Candara"/>
            </a:endParaRPr>
          </a:p>
        </p:txBody>
      </p:sp>
      <p:sp>
        <p:nvSpPr>
          <p:cNvPr id="3" name="Footer Placeholder 2"/>
          <p:cNvSpPr>
            <a:spLocks noGrp="1"/>
          </p:cNvSpPr>
          <p:nvPr>
            <p:ph type="ftr" sz="quarter" idx="11"/>
          </p:nvPr>
        </p:nvSpPr>
        <p:spPr/>
        <p:txBody>
          <a:bodyPr/>
          <a:lstStyle/>
          <a:p>
            <a:endParaRPr lang="en-US">
              <a:solidFill>
                <a:srgbClr val="073E87"/>
              </a:solidFill>
              <a:latin typeface="Candara"/>
            </a:endParaRPr>
          </a:p>
        </p:txBody>
      </p:sp>
      <p:sp>
        <p:nvSpPr>
          <p:cNvPr id="4" name="Slide Number Placeholder 3"/>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Tree>
    <p:extLst>
      <p:ext uri="{BB962C8B-B14F-4D97-AF65-F5344CB8AC3E}">
        <p14:creationId xmlns:p14="http://schemas.microsoft.com/office/powerpoint/2010/main" val="2200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sp>
        <p:nvSpPr>
          <p:cNvPr id="5" name="Date Placeholder 4"/>
          <p:cNvSpPr>
            <a:spLocks noGrp="1"/>
          </p:cNvSpPr>
          <p:nvPr>
            <p:ph type="dt" sz="half" idx="10"/>
          </p:nvPr>
        </p:nvSpPr>
        <p:spPr/>
        <p:txBody>
          <a:bodyPr/>
          <a:lstStyle/>
          <a:p>
            <a:fld id="{F335CD90-9983-3848-B740-754B1B53F53F}" type="datetime1">
              <a:rPr lang="en-US" smtClean="0">
                <a:solidFill>
                  <a:srgbClr val="073E87"/>
                </a:solidFill>
                <a:latin typeface="Candara"/>
              </a:rPr>
              <a:pPr/>
              <a:t>6/11/2013</a:t>
            </a:fld>
            <a:endParaRPr lang="en-US">
              <a:solidFill>
                <a:srgbClr val="073E87"/>
              </a:solidFill>
              <a:latin typeface="Candara"/>
            </a:endParaRPr>
          </a:p>
        </p:txBody>
      </p:sp>
      <p:sp>
        <p:nvSpPr>
          <p:cNvPr id="6" name="Footer Placeholder 5"/>
          <p:cNvSpPr>
            <a:spLocks noGrp="1"/>
          </p:cNvSpPr>
          <p:nvPr>
            <p:ph type="ftr" sz="quarter" idx="11"/>
          </p:nvPr>
        </p:nvSpPr>
        <p:spPr/>
        <p:txBody>
          <a:bodyPr/>
          <a:lstStyle/>
          <a:p>
            <a:endParaRPr lang="en-US">
              <a:solidFill>
                <a:srgbClr val="073E87"/>
              </a:solidFill>
              <a:latin typeface="Candara"/>
            </a:endParaRPr>
          </a:p>
        </p:txBody>
      </p:sp>
      <p:sp>
        <p:nvSpPr>
          <p:cNvPr id="7" name="Slide Number Placeholder 6"/>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501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34B314-6CF9-F64B-A10A-277641971E71}" type="datetime1">
              <a:rPr lang="en-US" smtClean="0">
                <a:solidFill>
                  <a:srgbClr val="073E87"/>
                </a:solidFill>
                <a:latin typeface="Candara"/>
              </a:rPr>
              <a:pPr/>
              <a:t>6/11/2013</a:t>
            </a:fld>
            <a:endParaRPr lang="en-US">
              <a:solidFill>
                <a:srgbClr val="073E87"/>
              </a:solidFill>
              <a:latin typeface="Candara"/>
            </a:endParaRPr>
          </a:p>
        </p:txBody>
      </p:sp>
      <p:sp>
        <p:nvSpPr>
          <p:cNvPr id="6" name="Footer Placeholder 5"/>
          <p:cNvSpPr>
            <a:spLocks noGrp="1"/>
          </p:cNvSpPr>
          <p:nvPr>
            <p:ph type="ftr" sz="quarter" idx="11"/>
          </p:nvPr>
        </p:nvSpPr>
        <p:spPr/>
        <p:txBody>
          <a:bodyPr/>
          <a:lstStyle/>
          <a:p>
            <a:endParaRPr lang="en-US">
              <a:solidFill>
                <a:srgbClr val="073E87"/>
              </a:solidFill>
              <a:latin typeface="Candara"/>
            </a:endParaRPr>
          </a:p>
        </p:txBody>
      </p:sp>
      <p:sp>
        <p:nvSpPr>
          <p:cNvPr id="7" name="Slide Number Placeholder 6"/>
          <p:cNvSpPr>
            <a:spLocks noGrp="1"/>
          </p:cNvSpPr>
          <p:nvPr>
            <p:ph type="sldNum" sz="quarter" idx="12"/>
          </p:nvPr>
        </p:nvSpPr>
        <p:spPr/>
        <p:txBody>
          <a:bodyPr/>
          <a:lstStyle/>
          <a:p>
            <a:fld id="{D8544D15-86CD-498F-8C1D-B291320ADCD9}" type="slidenum">
              <a:rPr lang="en-US" smtClean="0">
                <a:solidFill>
                  <a:srgbClr val="073E87"/>
                </a:solidFill>
                <a:latin typeface="Candara"/>
              </a:rPr>
              <a:pPr/>
              <a:t>‹#›</a:t>
            </a:fld>
            <a:endParaRPr lang="en-US">
              <a:solidFill>
                <a:srgbClr val="073E87"/>
              </a:solidFill>
              <a:latin typeface="Candara"/>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260987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defTabSz="914400"/>
            <a:fld id="{4650DDD1-A933-C54D-8667-28E0F5A53425}" type="datetime1">
              <a:rPr lang="en-US" smtClean="0">
                <a:solidFill>
                  <a:srgbClr val="073E87"/>
                </a:solidFill>
                <a:latin typeface="Candara"/>
              </a:rPr>
              <a:pPr defTabSz="914400"/>
              <a:t>6/11/2013</a:t>
            </a:fld>
            <a:endParaRPr lang="en-US">
              <a:solidFill>
                <a:srgbClr val="073E87"/>
              </a:solidFill>
              <a:latin typeface="Candara"/>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defTabSz="914400"/>
            <a:endParaRPr lang="en-US">
              <a:solidFill>
                <a:srgbClr val="073E87"/>
              </a:solidFill>
              <a:latin typeface="Candara"/>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defTabSz="914400"/>
            <a:fld id="{D8544D15-86CD-498F-8C1D-B291320ADCD9}" type="slidenum">
              <a:rPr lang="en-US" smtClean="0">
                <a:solidFill>
                  <a:srgbClr val="073E87"/>
                </a:solidFill>
                <a:latin typeface="Candara"/>
              </a:rPr>
              <a:pPr defTabSz="914400"/>
              <a:t>‹#›</a:t>
            </a:fld>
            <a:endParaRPr lang="en-US">
              <a:solidFill>
                <a:srgbClr val="073E87"/>
              </a:solidFill>
              <a:latin typeface="Candara"/>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680787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ndara"/>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a:endParaRPr lang="en-US">
                <a:solidFill>
                  <a:prstClr val="black"/>
                </a:solidFill>
                <a:latin typeface="Candara"/>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defTabSz="914400"/>
            <a:fld id="{4650DDD1-A933-C54D-8667-28E0F5A53425}" type="datetime1">
              <a:rPr lang="en-US" smtClean="0">
                <a:solidFill>
                  <a:srgbClr val="073E87"/>
                </a:solidFill>
                <a:latin typeface="Candara"/>
              </a:rPr>
              <a:pPr defTabSz="914400"/>
              <a:t>6/11/2013</a:t>
            </a:fld>
            <a:endParaRPr lang="en-US">
              <a:solidFill>
                <a:srgbClr val="073E87"/>
              </a:solidFill>
              <a:latin typeface="Candara"/>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defTabSz="914400"/>
            <a:endParaRPr lang="en-US">
              <a:solidFill>
                <a:srgbClr val="073E87"/>
              </a:solidFill>
              <a:latin typeface="Candara"/>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defTabSz="914400"/>
            <a:fld id="{D8544D15-86CD-498F-8C1D-B291320ADCD9}" type="slidenum">
              <a:rPr lang="en-US" smtClean="0">
                <a:solidFill>
                  <a:srgbClr val="073E87"/>
                </a:solidFill>
                <a:latin typeface="Candara"/>
              </a:rPr>
              <a:pPr defTabSz="914400"/>
              <a:t>‹#›</a:t>
            </a:fld>
            <a:endParaRPr lang="en-US">
              <a:solidFill>
                <a:srgbClr val="073E87"/>
              </a:solidFill>
              <a:latin typeface="Candara"/>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726333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wmf"/><Relationship Id="rId3" Type="http://schemas.openxmlformats.org/officeDocument/2006/relationships/notesSlide" Target="../notesSlides/notesSlide11.xml"/><Relationship Id="rId7" Type="http://schemas.openxmlformats.org/officeDocument/2006/relationships/image" Target="../media/image8.emf"/><Relationship Id="rId12" Type="http://schemas.openxmlformats.org/officeDocument/2006/relationships/image" Target="../media/image13.wmf"/><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2.wmf"/><Relationship Id="rId5" Type="http://schemas.openxmlformats.org/officeDocument/2006/relationships/image" Target="../media/image7.emf"/><Relationship Id="rId10" Type="http://schemas.openxmlformats.org/officeDocument/2006/relationships/image" Target="../media/image11.wmf"/><Relationship Id="rId4" Type="http://schemas.openxmlformats.org/officeDocument/2006/relationships/oleObject" Target="../embeddings/oleObject1.bin"/><Relationship Id="rId9" Type="http://schemas.openxmlformats.org/officeDocument/2006/relationships/image" Target="../media/image10.png"/><Relationship Id="rId1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35.wmf"/><Relationship Id="rId5" Type="http://schemas.openxmlformats.org/officeDocument/2006/relationships/image" Target="../media/image34.e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128" y="2569464"/>
            <a:ext cx="8424672" cy="3511296"/>
          </a:xfrm>
          <a:solidFill>
            <a:schemeClr val="bg1"/>
          </a:solidFill>
        </p:spPr>
        <p:txBody>
          <a:bodyPr>
            <a:normAutofit/>
          </a:bodyPr>
          <a:lstStyle/>
          <a:p>
            <a:pPr>
              <a:buFont typeface="Wingdings" charset="2"/>
              <a:buChar char="ü"/>
            </a:pPr>
            <a:r>
              <a:rPr lang="en-US" dirty="0" smtClean="0"/>
              <a:t>This </a:t>
            </a:r>
            <a:r>
              <a:rPr lang="en-US" dirty="0"/>
              <a:t>module </a:t>
            </a:r>
            <a:r>
              <a:rPr lang="en-US" dirty="0" smtClean="0"/>
              <a:t>will provide an overview of and introduction to </a:t>
            </a:r>
            <a:r>
              <a:rPr lang="en-US" dirty="0" smtClean="0"/>
              <a:t>Smart Grid. </a:t>
            </a:r>
            <a:r>
              <a:rPr lang="en-US" dirty="0" smtClean="0"/>
              <a:t>It will:</a:t>
            </a:r>
          </a:p>
          <a:p>
            <a:pPr lvl="1">
              <a:buFont typeface="Wingdings" charset="2"/>
              <a:buChar char="ü"/>
            </a:pPr>
            <a:r>
              <a:rPr lang="en-US" dirty="0" smtClean="0"/>
              <a:t> Introduce </a:t>
            </a:r>
            <a:r>
              <a:rPr lang="en-US" dirty="0" smtClean="0"/>
              <a:t>many definitions</a:t>
            </a:r>
            <a:endParaRPr lang="en-US" dirty="0" smtClean="0"/>
          </a:p>
          <a:p>
            <a:pPr lvl="1">
              <a:buFont typeface="Wingdings" charset="2"/>
              <a:buChar char="ü"/>
            </a:pPr>
            <a:r>
              <a:rPr lang="en-US" dirty="0" smtClean="0"/>
              <a:t>Examine </a:t>
            </a:r>
            <a:r>
              <a:rPr lang="en-US" dirty="0"/>
              <a:t>why its definition is being </a:t>
            </a:r>
            <a:r>
              <a:rPr lang="en-US" dirty="0" smtClean="0"/>
              <a:t>contested</a:t>
            </a:r>
          </a:p>
          <a:p>
            <a:pPr lvl="1">
              <a:buFont typeface="Wingdings" charset="2"/>
              <a:buChar char="ü"/>
            </a:pPr>
            <a:r>
              <a:rPr lang="en-US" dirty="0" smtClean="0"/>
              <a:t>Introduce </a:t>
            </a:r>
            <a:r>
              <a:rPr lang="en-US" dirty="0"/>
              <a:t>the key characteristics and </a:t>
            </a:r>
            <a:r>
              <a:rPr lang="en-US" dirty="0" smtClean="0"/>
              <a:t>benefits</a:t>
            </a:r>
            <a:endParaRPr lang="en-US" dirty="0" smtClean="0"/>
          </a:p>
          <a:p>
            <a:pPr lvl="1">
              <a:buFont typeface="Wingdings" charset="2"/>
              <a:buChar char="ü"/>
            </a:pPr>
            <a:r>
              <a:rPr lang="en-US" dirty="0"/>
              <a:t>E</a:t>
            </a:r>
            <a:r>
              <a:rPr lang="en-US" dirty="0" smtClean="0"/>
              <a:t>xamine </a:t>
            </a:r>
            <a:r>
              <a:rPr lang="en-US" dirty="0"/>
              <a:t>the key reasons behind </a:t>
            </a:r>
            <a:r>
              <a:rPr lang="en-US" dirty="0" smtClean="0"/>
              <a:t>Smart Grid development</a:t>
            </a:r>
          </a:p>
          <a:p>
            <a:pPr lvl="1">
              <a:buFont typeface="Wingdings" charset="2"/>
              <a:buChar char="ü"/>
            </a:pPr>
            <a:r>
              <a:rPr lang="en-US" dirty="0" smtClean="0"/>
              <a:t>Include </a:t>
            </a:r>
            <a:r>
              <a:rPr lang="en-US" dirty="0" smtClean="0"/>
              <a:t>examples primarily from the Pacific Northwest</a:t>
            </a:r>
            <a:endParaRPr lang="en-US" dirty="0"/>
          </a:p>
        </p:txBody>
      </p:sp>
      <p:sp>
        <p:nvSpPr>
          <p:cNvPr id="3" name="Title 2"/>
          <p:cNvSpPr>
            <a:spLocks noGrp="1"/>
          </p:cNvSpPr>
          <p:nvPr>
            <p:ph type="title"/>
          </p:nvPr>
        </p:nvSpPr>
        <p:spPr/>
        <p:txBody>
          <a:bodyPr>
            <a:noAutofit/>
          </a:bodyPr>
          <a:lstStyle/>
          <a:p>
            <a:r>
              <a:rPr lang="en-US" dirty="0">
                <a:ln w="18415" cmpd="sng">
                  <a:solidFill>
                    <a:srgbClr val="FFFFFF"/>
                  </a:solidFill>
                  <a:prstDash val="solid"/>
                </a:ln>
                <a:effectLst>
                  <a:outerShdw blurRad="63500" dir="3600000" algn="tl" rotWithShape="0">
                    <a:srgbClr val="000000">
                      <a:alpha val="70000"/>
                    </a:srgbClr>
                  </a:outerShdw>
                </a:effectLst>
              </a:rPr>
              <a:t>Module </a:t>
            </a:r>
            <a:r>
              <a:rPr lang="en-US" dirty="0" smtClean="0">
                <a:ln w="18415" cmpd="sng">
                  <a:solidFill>
                    <a:srgbClr val="FFFFFF"/>
                  </a:solidFill>
                  <a:prstDash val="solid"/>
                </a:ln>
                <a:effectLst>
                  <a:outerShdw blurRad="63500" dir="3600000" algn="tl" rotWithShape="0">
                    <a:srgbClr val="000000">
                      <a:alpha val="70000"/>
                    </a:srgbClr>
                  </a:outerShdw>
                </a:effectLst>
              </a:rPr>
              <a:t>2</a:t>
            </a:r>
            <a:br>
              <a:rPr lang="en-US" dirty="0" smtClean="0">
                <a:ln w="18415" cmpd="sng">
                  <a:solidFill>
                    <a:srgbClr val="FFFFFF"/>
                  </a:solidFill>
                  <a:prstDash val="solid"/>
                </a:ln>
                <a:effectLst>
                  <a:outerShdw blurRad="63500" dir="3600000" algn="tl" rotWithShape="0">
                    <a:srgbClr val="000000">
                      <a:alpha val="70000"/>
                    </a:srgbClr>
                  </a:outerShdw>
                </a:effectLst>
              </a:rPr>
            </a:br>
            <a:r>
              <a:rPr lang="en-US" dirty="0" smtClean="0">
                <a:ln w="18415" cmpd="sng">
                  <a:solidFill>
                    <a:srgbClr val="FFFFFF"/>
                  </a:solidFill>
                  <a:prstDash val="solid"/>
                </a:ln>
                <a:effectLst>
                  <a:outerShdw blurRad="63500" dir="3600000" algn="tl" rotWithShape="0">
                    <a:srgbClr val="000000">
                      <a:alpha val="70000"/>
                    </a:srgbClr>
                  </a:outerShdw>
                </a:effectLst>
              </a:rPr>
              <a:t>Introduction </a:t>
            </a:r>
            <a:r>
              <a:rPr lang="en-US" dirty="0" smtClean="0">
                <a:ln w="18415" cmpd="sng">
                  <a:solidFill>
                    <a:srgbClr val="FFFFFF"/>
                  </a:solidFill>
                  <a:prstDash val="solid"/>
                </a:ln>
                <a:effectLst>
                  <a:outerShdw blurRad="63500" dir="3600000" algn="tl" rotWithShape="0">
                    <a:srgbClr val="000000">
                      <a:alpha val="70000"/>
                    </a:srgbClr>
                  </a:outerShdw>
                </a:effectLst>
              </a:rPr>
              <a:t>and </a:t>
            </a:r>
            <a:r>
              <a:rPr lang="en-US" dirty="0">
                <a:ln w="18415" cmpd="sng">
                  <a:solidFill>
                    <a:srgbClr val="FFFFFF"/>
                  </a:solidFill>
                  <a:prstDash val="solid"/>
                </a:ln>
                <a:effectLst>
                  <a:outerShdw blurRad="63500" dir="3600000" algn="tl" rotWithShape="0">
                    <a:srgbClr val="000000">
                      <a:alpha val="70000"/>
                    </a:srgbClr>
                  </a:outerShdw>
                </a:effectLst>
              </a:rPr>
              <a:t>Overview </a:t>
            </a:r>
          </a:p>
        </p:txBody>
      </p:sp>
    </p:spTree>
    <p:extLst>
      <p:ext uri="{BB962C8B-B14F-4D97-AF65-F5344CB8AC3E}">
        <p14:creationId xmlns:p14="http://schemas.microsoft.com/office/powerpoint/2010/main" val="38475293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736600" y="509016"/>
            <a:ext cx="7543800" cy="914400"/>
          </a:xfrm>
        </p:spPr>
        <p:txBody>
          <a:bodyPr>
            <a:normAutofit/>
          </a:bodyPr>
          <a:lstStyle/>
          <a:p>
            <a:pPr eaLnBrk="1" hangingPunct="1"/>
            <a:r>
              <a:rPr lang="en-US" sz="4000" dirty="0" smtClean="0">
                <a:ln w="18415" cmpd="sng">
                  <a:solidFill>
                    <a:srgbClr val="FFFFFF"/>
                  </a:solidFill>
                  <a:prstDash val="solid"/>
                </a:ln>
                <a:effectLst>
                  <a:outerShdw blurRad="63500" dir="3600000" algn="tl" rotWithShape="0">
                    <a:srgbClr val="000000">
                      <a:alpha val="70000"/>
                    </a:srgbClr>
                  </a:outerShdw>
                </a:effectLst>
              </a:rPr>
              <a:t>What is Smart Grid?</a:t>
            </a:r>
          </a:p>
        </p:txBody>
      </p:sp>
      <p:sp>
        <p:nvSpPr>
          <p:cNvPr id="28675" name="Content Placeholder 2"/>
          <p:cNvSpPr>
            <a:spLocks noGrp="1"/>
          </p:cNvSpPr>
          <p:nvPr>
            <p:ph idx="1"/>
          </p:nvPr>
        </p:nvSpPr>
        <p:spPr>
          <a:xfrm>
            <a:off x="457200" y="2005584"/>
            <a:ext cx="8382000" cy="4614016"/>
          </a:xfrm>
        </p:spPr>
        <p:txBody>
          <a:bodyPr/>
          <a:lstStyle/>
          <a:p>
            <a:pPr eaLnBrk="1" hangingPunct="1">
              <a:buFont typeface="Wingdings" charset="2"/>
              <a:buChar char="ü"/>
            </a:pPr>
            <a:r>
              <a:rPr lang="en-US" sz="2200" dirty="0" smtClean="0"/>
              <a:t>It is </a:t>
            </a:r>
            <a:r>
              <a:rPr lang="en-US" sz="2200" dirty="0" smtClean="0"/>
              <a:t>not a “thing” or an end-state.</a:t>
            </a:r>
          </a:p>
          <a:p>
            <a:pPr eaLnBrk="1" hangingPunct="1">
              <a:buFont typeface="Wingdings" charset="2"/>
              <a:buChar char="ü"/>
            </a:pPr>
            <a:r>
              <a:rPr lang="en-US" sz="2200" dirty="0" smtClean="0"/>
              <a:t>It is a combination of values, characteristics, concepts, technology, and business models that many believe will enable society to move toward a new “vision” of the electric grid.</a:t>
            </a:r>
          </a:p>
          <a:p>
            <a:pPr eaLnBrk="1" hangingPunct="1">
              <a:buFont typeface="Wingdings" charset="2"/>
              <a:buChar char="ü"/>
            </a:pPr>
            <a:r>
              <a:rPr lang="en-US" sz="2200" dirty="0" smtClean="0"/>
              <a:t>It involves the application of digital processing communications, and control to the power grid. </a:t>
            </a:r>
          </a:p>
          <a:p>
            <a:pPr eaLnBrk="1" hangingPunct="1">
              <a:buFont typeface="Wingdings" charset="2"/>
              <a:buChar char="ü"/>
            </a:pPr>
            <a:r>
              <a:rPr lang="en-US" sz="2200" dirty="0" smtClean="0"/>
              <a:t>It uses digital information technology to support two-way or multiple-way flow of electrons and information.</a:t>
            </a:r>
          </a:p>
          <a:p>
            <a:pPr eaLnBrk="1" hangingPunct="1">
              <a:buFont typeface="Wingdings" charset="2"/>
              <a:buChar char="ü"/>
            </a:pPr>
            <a:r>
              <a:rPr lang="en-US" sz="2200" dirty="0" smtClean="0"/>
              <a:t>It will support and enable technologies and objectives that will benefit consumers, utilities, society, and the environment.  </a:t>
            </a:r>
          </a:p>
          <a:p>
            <a:pPr eaLnBrk="1" hangingPunct="1">
              <a:buFont typeface="Wingdings" charset="2"/>
              <a:buChar char="ü"/>
            </a:pPr>
            <a:r>
              <a:rPr lang="en-US" sz="2200" dirty="0" smtClean="0"/>
              <a:t>Smart Grid is also about a “process” or  a “journey”  that will proceed over several decades.</a:t>
            </a:r>
          </a:p>
        </p:txBody>
      </p:sp>
      <p:sp>
        <p:nvSpPr>
          <p:cNvPr id="4" name="TextBox 3"/>
          <p:cNvSpPr txBox="1"/>
          <p:nvPr/>
        </p:nvSpPr>
        <p:spPr>
          <a:xfrm>
            <a:off x="5892800" y="6205888"/>
            <a:ext cx="2628900" cy="461665"/>
          </a:xfrm>
          <a:prstGeom prst="rect">
            <a:avLst/>
          </a:prstGeom>
          <a:noFill/>
        </p:spPr>
        <p:txBody>
          <a:bodyPr>
            <a:spAutoFit/>
          </a:bodyPr>
          <a:lstStyle/>
          <a:p>
            <a:pPr algn="r" defTabSz="914400">
              <a:defRPr/>
            </a:pPr>
            <a:r>
              <a:rPr lang="en-US" sz="2400" i="1" dirty="0">
                <a:solidFill>
                  <a:srgbClr val="31B6FD"/>
                </a:solidFill>
                <a:latin typeface="Candara"/>
              </a:rPr>
              <a:t>- Jeff Hammarlund</a:t>
            </a:r>
          </a:p>
        </p:txBody>
      </p:sp>
    </p:spTree>
    <p:extLst>
      <p:ext uri="{BB962C8B-B14F-4D97-AF65-F5344CB8AC3E}">
        <p14:creationId xmlns:p14="http://schemas.microsoft.com/office/powerpoint/2010/main" val="42727222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9154" name="Object 2"/>
          <p:cNvGraphicFramePr>
            <a:graphicFrameLocks noChangeAspect="1"/>
          </p:cNvGraphicFramePr>
          <p:nvPr/>
        </p:nvGraphicFramePr>
        <p:xfrm>
          <a:off x="288925" y="4838700"/>
          <a:ext cx="8123238" cy="1544638"/>
        </p:xfrm>
        <a:graphic>
          <a:graphicData uri="http://schemas.openxmlformats.org/presentationml/2006/ole">
            <mc:AlternateContent xmlns:mc="http://schemas.openxmlformats.org/markup-compatibility/2006">
              <mc:Choice xmlns:v="urn:schemas-microsoft-com:vml" Requires="v">
                <p:oleObj spid="_x0000_s3110" name="Visio" r:id="rId4" imgW="8369300" imgH="1917700" progId="">
                  <p:embed/>
                </p:oleObj>
              </mc:Choice>
              <mc:Fallback>
                <p:oleObj name="Visio" r:id="rId4" imgW="8369300" imgH="19177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25" y="4838700"/>
                        <a:ext cx="8123238" cy="154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700" name="Rectangle 3"/>
          <p:cNvSpPr>
            <a:spLocks noGrp="1" noChangeArrowheads="1"/>
          </p:cNvSpPr>
          <p:nvPr>
            <p:ph type="title" idx="4294967295"/>
          </p:nvPr>
        </p:nvSpPr>
        <p:spPr>
          <a:xfrm>
            <a:off x="457200" y="228600"/>
            <a:ext cx="8234362" cy="914400"/>
          </a:xfrm>
        </p:spPr>
        <p:txBody>
          <a:bodyPr>
            <a:noAutofit/>
          </a:bodyPr>
          <a:lstStyle/>
          <a:p>
            <a:pPr eaLnBrk="1" hangingPunct="1"/>
            <a:r>
              <a:rPr lang="en-US" sz="2800" b="1" dirty="0" smtClean="0">
                <a:solidFill>
                  <a:schemeClr val="bg1"/>
                </a:solidFill>
                <a:effectLst>
                  <a:outerShdw blurRad="38100" dist="38100" dir="2700000" algn="tl">
                    <a:srgbClr val="000000">
                      <a:alpha val="43137"/>
                    </a:srgbClr>
                  </a:outerShdw>
                </a:effectLst>
              </a:rPr>
              <a:t>Smart </a:t>
            </a:r>
            <a:r>
              <a:rPr lang="en-US" sz="2800" b="1" dirty="0">
                <a:solidFill>
                  <a:schemeClr val="bg1"/>
                </a:solidFill>
                <a:effectLst>
                  <a:outerShdw blurRad="38100" dist="38100" dir="2700000" algn="tl">
                    <a:srgbClr val="000000">
                      <a:alpha val="43137"/>
                    </a:srgbClr>
                  </a:outerShdw>
                </a:effectLst>
              </a:rPr>
              <a:t>Grid Also Involves </a:t>
            </a:r>
            <a:r>
              <a:rPr lang="en-US" sz="2800" b="1" dirty="0" smtClean="0">
                <a:solidFill>
                  <a:schemeClr val="bg1"/>
                </a:solidFill>
                <a:effectLst>
                  <a:outerShdw blurRad="38100" dist="38100" dir="2700000" algn="tl">
                    <a:srgbClr val="000000">
                      <a:alpha val="43137"/>
                    </a:srgbClr>
                  </a:outerShdw>
                </a:effectLst>
              </a:rPr>
              <a:t>Merging Two </a:t>
            </a:r>
            <a:r>
              <a:rPr lang="en-US" sz="2800" b="1" dirty="0" smtClean="0">
                <a:solidFill>
                  <a:schemeClr val="bg1"/>
                </a:solidFill>
                <a:effectLst>
                  <a:outerShdw blurRad="38100" dist="38100" dir="2700000" algn="tl">
                    <a:srgbClr val="000000">
                      <a:alpha val="43137"/>
                    </a:srgbClr>
                  </a:outerShdw>
                </a:effectLst>
              </a:rPr>
              <a:t>Different</a:t>
            </a:r>
            <a:br>
              <a:rPr lang="en-US" sz="2800" b="1" dirty="0" smtClean="0">
                <a:solidFill>
                  <a:schemeClr val="bg1"/>
                </a:solidFill>
                <a:effectLst>
                  <a:outerShdw blurRad="38100" dist="38100" dir="2700000" algn="tl">
                    <a:srgbClr val="000000">
                      <a:alpha val="43137"/>
                    </a:srgbClr>
                  </a:outerShdw>
                </a:effectLst>
              </a:rPr>
            </a:br>
            <a:r>
              <a:rPr lang="en-US" sz="2800" b="1" dirty="0" smtClean="0">
                <a:solidFill>
                  <a:schemeClr val="bg1"/>
                </a:solidFill>
                <a:effectLst>
                  <a:outerShdw blurRad="38100" dist="38100" dir="2700000" algn="tl">
                    <a:srgbClr val="000000">
                      <a:alpha val="43137"/>
                    </a:srgbClr>
                  </a:outerShdw>
                </a:effectLst>
              </a:rPr>
              <a:t>				Infrastructures </a:t>
            </a:r>
            <a:r>
              <a:rPr lang="en-US" sz="2800" b="1" dirty="0">
                <a:solidFill>
                  <a:schemeClr val="bg1"/>
                </a:solidFill>
                <a:effectLst>
                  <a:outerShdw blurRad="38100" dist="38100" dir="2700000" algn="tl">
                    <a:srgbClr val="000000">
                      <a:alpha val="43137"/>
                    </a:srgbClr>
                  </a:outerShdw>
                </a:effectLst>
              </a:rPr>
              <a:t>and Cultures</a:t>
            </a:r>
          </a:p>
        </p:txBody>
      </p:sp>
      <p:graphicFrame>
        <p:nvGraphicFramePr>
          <p:cNvPr id="689156" name="Object 4"/>
          <p:cNvGraphicFramePr>
            <a:graphicFrameLocks noChangeAspect="1"/>
          </p:cNvGraphicFramePr>
          <p:nvPr/>
        </p:nvGraphicFramePr>
        <p:xfrm>
          <a:off x="549275" y="1295400"/>
          <a:ext cx="7772400" cy="1503363"/>
        </p:xfrm>
        <a:graphic>
          <a:graphicData uri="http://schemas.openxmlformats.org/presentationml/2006/ole">
            <mc:AlternateContent xmlns:mc="http://schemas.openxmlformats.org/markup-compatibility/2006">
              <mc:Choice xmlns:v="urn:schemas-microsoft-com:vml" Requires="v">
                <p:oleObj spid="_x0000_s3111" name="Visio" r:id="rId6" imgW="8318500" imgH="1663700" progId="">
                  <p:embed/>
                </p:oleObj>
              </mc:Choice>
              <mc:Fallback>
                <p:oleObj name="Visio" r:id="rId6" imgW="8318500" imgH="16637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75" y="1295400"/>
                        <a:ext cx="7772400" cy="150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701" name="Text Box 5"/>
          <p:cNvSpPr txBox="1">
            <a:spLocks noChangeArrowheads="1"/>
          </p:cNvSpPr>
          <p:nvPr/>
        </p:nvSpPr>
        <p:spPr bwMode="auto">
          <a:xfrm>
            <a:off x="3019425" y="2849563"/>
            <a:ext cx="3030538" cy="396875"/>
          </a:xfrm>
          <a:prstGeom prst="rect">
            <a:avLst/>
          </a:prstGeom>
          <a:noFill/>
          <a:ln w="9525">
            <a:noFill/>
            <a:miter lim="800000"/>
            <a:headEnd/>
            <a:tailEnd/>
          </a:ln>
        </p:spPr>
        <p:txBody>
          <a:bodyPr wrap="none">
            <a:prstTxWarp prst="textNoShape">
              <a:avLst/>
            </a:prstTxWarp>
            <a:spAutoFit/>
          </a:bodyPr>
          <a:lstStyle/>
          <a:p>
            <a:pPr marL="219075" indent="-219075" algn="ctr" defTabSz="914400" eaLnBrk="0" hangingPunct="0">
              <a:spcBef>
                <a:spcPct val="50000"/>
              </a:spcBef>
            </a:pPr>
            <a:r>
              <a:rPr lang="en-US" sz="2000" b="1" i="1">
                <a:solidFill>
                  <a:srgbClr val="073E87"/>
                </a:solidFill>
                <a:latin typeface="Candara"/>
              </a:rPr>
              <a:t>Electrical Infrastructure</a:t>
            </a:r>
          </a:p>
        </p:txBody>
      </p:sp>
      <p:sp>
        <p:nvSpPr>
          <p:cNvPr id="29702" name="Text Box 6"/>
          <p:cNvSpPr txBox="1">
            <a:spLocks noChangeArrowheads="1"/>
          </p:cNvSpPr>
          <p:nvPr/>
        </p:nvSpPr>
        <p:spPr bwMode="auto">
          <a:xfrm>
            <a:off x="2363788" y="4640263"/>
            <a:ext cx="3552825" cy="396875"/>
          </a:xfrm>
          <a:prstGeom prst="rect">
            <a:avLst/>
          </a:prstGeom>
          <a:noFill/>
          <a:ln w="9525">
            <a:noFill/>
            <a:miter lim="800000"/>
            <a:headEnd/>
            <a:tailEnd/>
          </a:ln>
        </p:spPr>
        <p:txBody>
          <a:bodyPr wrap="none">
            <a:prstTxWarp prst="textNoShape">
              <a:avLst/>
            </a:prstTxWarp>
            <a:spAutoFit/>
          </a:bodyPr>
          <a:lstStyle/>
          <a:p>
            <a:pPr marL="219075" indent="-219075" algn="ctr" defTabSz="914400" eaLnBrk="0" hangingPunct="0">
              <a:spcBef>
                <a:spcPct val="50000"/>
              </a:spcBef>
            </a:pPr>
            <a:r>
              <a:rPr lang="en-US" sz="2000" b="1" i="1" dirty="0">
                <a:solidFill>
                  <a:srgbClr val="073E87"/>
                </a:solidFill>
                <a:latin typeface="Candara"/>
              </a:rPr>
              <a:t>“Intelligence” Infrastructure</a:t>
            </a:r>
          </a:p>
        </p:txBody>
      </p:sp>
      <p:grpSp>
        <p:nvGrpSpPr>
          <p:cNvPr id="2" name="Group 7"/>
          <p:cNvGrpSpPr>
            <a:grpSpLocks/>
          </p:cNvGrpSpPr>
          <p:nvPr/>
        </p:nvGrpSpPr>
        <p:grpSpPr bwMode="auto">
          <a:xfrm>
            <a:off x="8177213" y="4511675"/>
            <a:ext cx="788987" cy="733425"/>
            <a:chOff x="6491" y="2649"/>
            <a:chExt cx="463" cy="340"/>
          </a:xfrm>
        </p:grpSpPr>
        <p:pic>
          <p:nvPicPr>
            <p:cNvPr id="29713" name="Picture 8" descr="MCj04348180000[1]"/>
            <p:cNvPicPr>
              <a:picLocks noChangeAspect="1" noChangeArrowheads="1"/>
            </p:cNvPicPr>
            <p:nvPr/>
          </p:nvPicPr>
          <p:blipFill>
            <a:blip r:embed="rId8"/>
            <a:srcRect/>
            <a:stretch>
              <a:fillRect/>
            </a:stretch>
          </p:blipFill>
          <p:spPr bwMode="auto">
            <a:xfrm>
              <a:off x="6491" y="2649"/>
              <a:ext cx="278" cy="340"/>
            </a:xfrm>
            <a:prstGeom prst="rect">
              <a:avLst/>
            </a:prstGeom>
            <a:noFill/>
            <a:ln w="9525">
              <a:noFill/>
              <a:miter lim="800000"/>
              <a:headEnd/>
              <a:tailEnd/>
            </a:ln>
          </p:spPr>
        </p:pic>
        <p:pic>
          <p:nvPicPr>
            <p:cNvPr id="29714" name="Picture 9" descr="MCj04338430000[1]"/>
            <p:cNvPicPr>
              <a:picLocks noChangeAspect="1" noChangeArrowheads="1"/>
            </p:cNvPicPr>
            <p:nvPr/>
          </p:nvPicPr>
          <p:blipFill>
            <a:blip r:embed="rId9"/>
            <a:srcRect/>
            <a:stretch>
              <a:fillRect/>
            </a:stretch>
          </p:blipFill>
          <p:spPr bwMode="auto">
            <a:xfrm>
              <a:off x="6744" y="2682"/>
              <a:ext cx="210" cy="256"/>
            </a:xfrm>
            <a:prstGeom prst="rect">
              <a:avLst/>
            </a:prstGeom>
            <a:noFill/>
            <a:ln w="9525">
              <a:noFill/>
              <a:miter lim="800000"/>
              <a:headEnd/>
              <a:tailEnd/>
            </a:ln>
          </p:spPr>
        </p:pic>
      </p:grpSp>
      <p:grpSp>
        <p:nvGrpSpPr>
          <p:cNvPr id="3" name="Group 10"/>
          <p:cNvGrpSpPr>
            <a:grpSpLocks/>
          </p:cNvGrpSpPr>
          <p:nvPr/>
        </p:nvGrpSpPr>
        <p:grpSpPr bwMode="auto">
          <a:xfrm>
            <a:off x="6907213" y="4511675"/>
            <a:ext cx="973137" cy="765175"/>
            <a:chOff x="3398" y="3669"/>
            <a:chExt cx="613" cy="482"/>
          </a:xfrm>
        </p:grpSpPr>
        <p:sp>
          <p:nvSpPr>
            <p:cNvPr id="29710" name="Freeform 11"/>
            <p:cNvSpPr>
              <a:spLocks/>
            </p:cNvSpPr>
            <p:nvPr/>
          </p:nvSpPr>
          <p:spPr bwMode="auto">
            <a:xfrm>
              <a:off x="3653" y="3942"/>
              <a:ext cx="281" cy="145"/>
            </a:xfrm>
            <a:custGeom>
              <a:avLst/>
              <a:gdLst>
                <a:gd name="T0" fmla="*/ 1 w 408"/>
                <a:gd name="T1" fmla="*/ 0 h 322"/>
                <a:gd name="T2" fmla="*/ 1 w 408"/>
                <a:gd name="T3" fmla="*/ 0 h 322"/>
                <a:gd name="T4" fmla="*/ 0 w 408"/>
                <a:gd name="T5" fmla="*/ 0 h 322"/>
                <a:gd name="T6" fmla="*/ 0 60000 65536"/>
                <a:gd name="T7" fmla="*/ 0 60000 65536"/>
                <a:gd name="T8" fmla="*/ 0 60000 65536"/>
                <a:gd name="T9" fmla="*/ 0 w 408"/>
                <a:gd name="T10" fmla="*/ 0 h 322"/>
                <a:gd name="T11" fmla="*/ 408 w 408"/>
                <a:gd name="T12" fmla="*/ 322 h 322"/>
              </a:gdLst>
              <a:ahLst/>
              <a:cxnLst>
                <a:cxn ang="T6">
                  <a:pos x="T0" y="T1"/>
                </a:cxn>
                <a:cxn ang="T7">
                  <a:pos x="T2" y="T3"/>
                </a:cxn>
                <a:cxn ang="T8">
                  <a:pos x="T4" y="T5"/>
                </a:cxn>
              </a:cxnLst>
              <a:rect l="T9" t="T10" r="T11" b="T12"/>
              <a:pathLst>
                <a:path w="408" h="322">
                  <a:moveTo>
                    <a:pt x="408" y="0"/>
                  </a:moveTo>
                  <a:cubicBezTo>
                    <a:pt x="334" y="121"/>
                    <a:pt x="260" y="242"/>
                    <a:pt x="192" y="282"/>
                  </a:cubicBezTo>
                  <a:cubicBezTo>
                    <a:pt x="124" y="322"/>
                    <a:pt x="58" y="227"/>
                    <a:pt x="0" y="240"/>
                  </a:cubicBezTo>
                </a:path>
              </a:pathLst>
            </a:custGeom>
            <a:noFill/>
            <a:ln w="9525">
              <a:solidFill>
                <a:schemeClr val="tx1"/>
              </a:solidFill>
              <a:round/>
              <a:headEnd/>
              <a:tailEnd/>
            </a:ln>
          </p:spPr>
          <p:txBody>
            <a:bodyPr anchor="ctr">
              <a:prstTxWarp prst="textNoShape">
                <a:avLst/>
              </a:prstTxWarp>
            </a:bodyPr>
            <a:lstStyle/>
            <a:p>
              <a:pPr defTabSz="914400"/>
              <a:endParaRPr lang="en-US">
                <a:solidFill>
                  <a:prstClr val="black"/>
                </a:solidFill>
                <a:latin typeface="Candara"/>
              </a:endParaRPr>
            </a:p>
          </p:txBody>
        </p:sp>
        <p:pic>
          <p:nvPicPr>
            <p:cNvPr id="29711" name="Picture 12" descr="MCj02961100000[1]"/>
            <p:cNvPicPr>
              <a:picLocks noChangeAspect="1" noChangeArrowheads="1"/>
            </p:cNvPicPr>
            <p:nvPr/>
          </p:nvPicPr>
          <p:blipFill>
            <a:blip r:embed="rId10"/>
            <a:srcRect/>
            <a:stretch>
              <a:fillRect/>
            </a:stretch>
          </p:blipFill>
          <p:spPr bwMode="auto">
            <a:xfrm>
              <a:off x="3398" y="3875"/>
              <a:ext cx="308" cy="276"/>
            </a:xfrm>
            <a:prstGeom prst="rect">
              <a:avLst/>
            </a:prstGeom>
            <a:noFill/>
            <a:ln w="9525">
              <a:noFill/>
              <a:miter lim="800000"/>
              <a:headEnd/>
              <a:tailEnd/>
            </a:ln>
          </p:spPr>
        </p:pic>
        <p:pic>
          <p:nvPicPr>
            <p:cNvPr id="29712" name="Picture 13" descr="MCj02808140000[1]"/>
            <p:cNvPicPr>
              <a:picLocks noChangeAspect="1" noChangeArrowheads="1"/>
            </p:cNvPicPr>
            <p:nvPr/>
          </p:nvPicPr>
          <p:blipFill>
            <a:blip r:embed="rId11"/>
            <a:srcRect/>
            <a:stretch>
              <a:fillRect/>
            </a:stretch>
          </p:blipFill>
          <p:spPr bwMode="auto">
            <a:xfrm>
              <a:off x="3872" y="3669"/>
              <a:ext cx="139" cy="409"/>
            </a:xfrm>
            <a:prstGeom prst="rect">
              <a:avLst/>
            </a:prstGeom>
            <a:noFill/>
            <a:ln w="9525">
              <a:noFill/>
              <a:miter lim="800000"/>
              <a:headEnd/>
              <a:tailEnd/>
            </a:ln>
          </p:spPr>
        </p:pic>
      </p:grpSp>
      <p:pic>
        <p:nvPicPr>
          <p:cNvPr id="689166" name="Picture 14" descr="MCj03112020000[1]"/>
          <p:cNvPicPr>
            <a:picLocks noChangeAspect="1" noChangeArrowheads="1"/>
          </p:cNvPicPr>
          <p:nvPr/>
        </p:nvPicPr>
        <p:blipFill>
          <a:blip r:embed="rId12"/>
          <a:srcRect/>
          <a:stretch>
            <a:fillRect/>
          </a:stretch>
        </p:blipFill>
        <p:spPr bwMode="auto">
          <a:xfrm>
            <a:off x="2363788" y="3160713"/>
            <a:ext cx="554037" cy="627062"/>
          </a:xfrm>
          <a:prstGeom prst="rect">
            <a:avLst/>
          </a:prstGeom>
          <a:noFill/>
          <a:ln w="9525">
            <a:noFill/>
            <a:miter lim="800000"/>
            <a:headEnd/>
            <a:tailEnd/>
          </a:ln>
        </p:spPr>
      </p:pic>
      <p:pic>
        <p:nvPicPr>
          <p:cNvPr id="689167" name="Picture 15" descr="MCj01978330000[1]"/>
          <p:cNvPicPr>
            <a:picLocks noChangeAspect="1" noChangeArrowheads="1"/>
          </p:cNvPicPr>
          <p:nvPr/>
        </p:nvPicPr>
        <p:blipFill>
          <a:blip r:embed="rId13"/>
          <a:srcRect/>
          <a:stretch>
            <a:fillRect/>
          </a:stretch>
        </p:blipFill>
        <p:spPr bwMode="auto">
          <a:xfrm>
            <a:off x="7350125" y="3100388"/>
            <a:ext cx="1616075" cy="1103312"/>
          </a:xfrm>
          <a:prstGeom prst="rect">
            <a:avLst/>
          </a:prstGeom>
          <a:noFill/>
          <a:ln w="9525">
            <a:noFill/>
            <a:miter lim="800000"/>
            <a:headEnd/>
            <a:tailEnd/>
          </a:ln>
        </p:spPr>
      </p:pic>
      <p:pic>
        <p:nvPicPr>
          <p:cNvPr id="689168" name="Picture 16" descr="chpimage"/>
          <p:cNvPicPr>
            <a:picLocks noChangeAspect="1" noChangeArrowheads="1"/>
          </p:cNvPicPr>
          <p:nvPr/>
        </p:nvPicPr>
        <p:blipFill>
          <a:blip r:embed="rId14"/>
          <a:srcRect/>
          <a:stretch>
            <a:fillRect/>
          </a:stretch>
        </p:blipFill>
        <p:spPr bwMode="auto">
          <a:xfrm>
            <a:off x="6005513" y="4935538"/>
            <a:ext cx="320675" cy="531812"/>
          </a:xfrm>
          <a:prstGeom prst="rect">
            <a:avLst/>
          </a:prstGeom>
          <a:noFill/>
          <a:ln w="9525">
            <a:noFill/>
            <a:miter lim="800000"/>
            <a:headEnd/>
            <a:tailEnd/>
          </a:ln>
        </p:spPr>
      </p:pic>
    </p:spTree>
    <p:extLst>
      <p:ext uri="{BB962C8B-B14F-4D97-AF65-F5344CB8AC3E}">
        <p14:creationId xmlns:p14="http://schemas.microsoft.com/office/powerpoint/2010/main" val="1686559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nodeType="clickEffect">
                                  <p:stCondLst>
                                    <p:cond delay="0"/>
                                  </p:stCondLst>
                                  <p:childTnLst>
                                    <p:animMotion origin="layout" path="M 5.55556E-7 1.11111E-6 L 0.01701 0.31042 " pathEditMode="relative" rAng="0" ptsTypes="AA">
                                      <p:cBhvr>
                                        <p:cTn id="6" dur="2000" fill="hold"/>
                                        <p:tgtEl>
                                          <p:spTgt spid="689156"/>
                                        </p:tgtEl>
                                        <p:attrNameLst>
                                          <p:attrName>ppt_x</p:attrName>
                                          <p:attrName>ppt_y</p:attrName>
                                        </p:attrNameLst>
                                      </p:cBhvr>
                                      <p:rCtr x="900" y="1550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56" presetClass="path" presetSubtype="0" accel="50000" decel="50000" fill="hold" nodeType="clickEffect">
                                  <p:stCondLst>
                                    <p:cond delay="0"/>
                                  </p:stCondLst>
                                  <p:childTnLst>
                                    <p:animMotion origin="layout" path="M 0.0 4.44444E-6 L 0.04375 -0.27362 " pathEditMode="relative" rAng="0" ptsTypes="AA">
                                      <p:cBhvr>
                                        <p:cTn id="10" dur="2000" fill="hold"/>
                                        <p:tgtEl>
                                          <p:spTgt spid="689154"/>
                                        </p:tgtEl>
                                        <p:attrNameLst>
                                          <p:attrName>ppt_x</p:attrName>
                                          <p:attrName>ppt_y</p:attrName>
                                        </p:attrNameLst>
                                      </p:cBhvr>
                                      <p:rCtr x="2200" y="-13700"/>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91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891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9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3400" y="304800"/>
            <a:ext cx="8077200" cy="762000"/>
          </a:xfrm>
        </p:spPr>
        <p:txBody>
          <a:bodyPr>
            <a:noAutofit/>
          </a:bodyPr>
          <a:lstStyle/>
          <a:p>
            <a:r>
              <a:rPr lang="en-US" sz="3600" dirty="0">
                <a:ln w="18415" cmpd="sng">
                  <a:solidFill>
                    <a:srgbClr val="FFFFFF"/>
                  </a:solidFill>
                  <a:prstDash val="solid"/>
                </a:ln>
                <a:effectLst>
                  <a:outerShdw blurRad="63500" dir="3600000" algn="tl" rotWithShape="0">
                    <a:srgbClr val="000000">
                      <a:alpha val="70000"/>
                    </a:srgbClr>
                  </a:outerShdw>
                </a:effectLst>
              </a:rPr>
              <a:t>What’s </a:t>
            </a:r>
            <a:r>
              <a:rPr lang="en-US" sz="3600" dirty="0" smtClean="0">
                <a:ln w="18415" cmpd="sng">
                  <a:solidFill>
                    <a:srgbClr val="FFFFFF"/>
                  </a:solidFill>
                  <a:prstDash val="solid"/>
                </a:ln>
                <a:effectLst>
                  <a:outerShdw blurRad="63500" dir="3600000" algn="tl" rotWithShape="0">
                    <a:srgbClr val="000000">
                      <a:alpha val="70000"/>
                    </a:srgbClr>
                  </a:outerShdw>
                </a:effectLst>
              </a:rPr>
              <a:t>so Smart about </a:t>
            </a:r>
            <a:r>
              <a:rPr lang="en-US" sz="3600" dirty="0">
                <a:ln w="18415" cmpd="sng">
                  <a:solidFill>
                    <a:srgbClr val="FFFFFF"/>
                  </a:solidFill>
                  <a:prstDash val="solid"/>
                </a:ln>
                <a:effectLst>
                  <a:outerShdw blurRad="63500" dir="3600000" algn="tl" rotWithShape="0">
                    <a:srgbClr val="000000">
                      <a:alpha val="70000"/>
                    </a:srgbClr>
                  </a:outerShdw>
                </a:effectLst>
              </a:rPr>
              <a:t>a Smart Phone</a:t>
            </a:r>
            <a:r>
              <a:rPr lang="en-US" sz="3600" dirty="0" smtClean="0">
                <a:ln w="18415" cmpd="sng">
                  <a:solidFill>
                    <a:srgbClr val="FFFFFF"/>
                  </a:solidFill>
                  <a:prstDash val="solid"/>
                </a:ln>
                <a:effectLst>
                  <a:outerShdw blurRad="63500" dir="3600000" algn="tl" rotWithShape="0">
                    <a:srgbClr val="000000">
                      <a:alpha val="70000"/>
                    </a:srgbClr>
                  </a:outerShdw>
                </a:effectLst>
              </a:rPr>
              <a:t>?</a:t>
            </a:r>
            <a:endParaRPr lang="en-US" sz="3600" dirty="0">
              <a:ln w="18415" cmpd="sng">
                <a:solidFill>
                  <a:srgbClr val="FFFFFF"/>
                </a:solidFill>
                <a:prstDash val="solid"/>
              </a:ln>
              <a:effectLst>
                <a:outerShdw blurRad="63500" dir="3600000" algn="tl" rotWithShape="0">
                  <a:srgbClr val="000000">
                    <a:alpha val="70000"/>
                  </a:srgbClr>
                </a:outerShdw>
              </a:effectLst>
            </a:endParaRPr>
          </a:p>
        </p:txBody>
      </p:sp>
      <p:sp>
        <p:nvSpPr>
          <p:cNvPr id="31747" name="Oval 4"/>
          <p:cNvSpPr>
            <a:spLocks noChangeArrowheads="1"/>
          </p:cNvSpPr>
          <p:nvPr/>
        </p:nvSpPr>
        <p:spPr bwMode="auto">
          <a:xfrm>
            <a:off x="1295400" y="1066800"/>
            <a:ext cx="2209800" cy="1371600"/>
          </a:xfrm>
          <a:prstGeom prst="ellipse">
            <a:avLst/>
          </a:prstGeom>
          <a:solidFill>
            <a:srgbClr val="FFFF99"/>
          </a:solidFill>
          <a:ln w="9525">
            <a:solidFill>
              <a:schemeClr val="tx1"/>
            </a:solidFill>
            <a:round/>
            <a:headEnd/>
            <a:tailEnd/>
          </a:ln>
        </p:spPr>
        <p:txBody>
          <a:bodyPr wrap="none" anchor="ctr">
            <a:prstTxWarp prst="textNoShape">
              <a:avLst/>
            </a:prstTxWarp>
          </a:bodyPr>
          <a:lstStyle/>
          <a:p>
            <a:pPr algn="ctr" defTabSz="914400"/>
            <a:r>
              <a:rPr lang="en-US" dirty="0">
                <a:solidFill>
                  <a:srgbClr val="000000"/>
                </a:solidFill>
                <a:latin typeface="Candara"/>
              </a:rPr>
              <a:t>Reservoir of </a:t>
            </a:r>
          </a:p>
          <a:p>
            <a:pPr algn="ctr" defTabSz="914400"/>
            <a:r>
              <a:rPr lang="en-US" dirty="0">
                <a:solidFill>
                  <a:srgbClr val="000000"/>
                </a:solidFill>
                <a:latin typeface="Candara"/>
              </a:rPr>
              <a:t>useful information </a:t>
            </a:r>
          </a:p>
          <a:p>
            <a:pPr algn="ctr" defTabSz="914400"/>
            <a:r>
              <a:rPr lang="en-US" dirty="0">
                <a:solidFill>
                  <a:srgbClr val="000000"/>
                </a:solidFill>
                <a:latin typeface="Candara"/>
              </a:rPr>
              <a:t>#1</a:t>
            </a:r>
          </a:p>
        </p:txBody>
      </p:sp>
      <p:sp>
        <p:nvSpPr>
          <p:cNvPr id="31748" name="Oval 6"/>
          <p:cNvSpPr>
            <a:spLocks noChangeArrowheads="1"/>
          </p:cNvSpPr>
          <p:nvPr/>
        </p:nvSpPr>
        <p:spPr bwMode="auto">
          <a:xfrm>
            <a:off x="4876800" y="1066800"/>
            <a:ext cx="2209800" cy="1371600"/>
          </a:xfrm>
          <a:prstGeom prst="ellipse">
            <a:avLst/>
          </a:prstGeom>
          <a:solidFill>
            <a:srgbClr val="66FF99"/>
          </a:solidFill>
          <a:ln w="9525">
            <a:solidFill>
              <a:schemeClr val="tx1"/>
            </a:solidFill>
            <a:round/>
            <a:headEnd/>
            <a:tailEnd/>
          </a:ln>
        </p:spPr>
        <p:txBody>
          <a:bodyPr wrap="none" anchor="ctr">
            <a:prstTxWarp prst="textNoShape">
              <a:avLst/>
            </a:prstTxWarp>
          </a:bodyPr>
          <a:lstStyle/>
          <a:p>
            <a:pPr algn="ctr" defTabSz="914400"/>
            <a:r>
              <a:rPr lang="en-US">
                <a:solidFill>
                  <a:srgbClr val="000000"/>
                </a:solidFill>
                <a:latin typeface="Candara"/>
              </a:rPr>
              <a:t>Reservoir of </a:t>
            </a:r>
          </a:p>
          <a:p>
            <a:pPr algn="ctr" defTabSz="914400"/>
            <a:r>
              <a:rPr lang="en-US">
                <a:solidFill>
                  <a:srgbClr val="000000"/>
                </a:solidFill>
                <a:latin typeface="Candara"/>
              </a:rPr>
              <a:t>useful information </a:t>
            </a:r>
          </a:p>
          <a:p>
            <a:pPr algn="ctr" defTabSz="914400"/>
            <a:r>
              <a:rPr lang="en-US">
                <a:solidFill>
                  <a:srgbClr val="000000"/>
                </a:solidFill>
                <a:latin typeface="Candara"/>
              </a:rPr>
              <a:t>#2</a:t>
            </a:r>
          </a:p>
        </p:txBody>
      </p:sp>
      <p:sp>
        <p:nvSpPr>
          <p:cNvPr id="107527" name="Cloud"/>
          <p:cNvSpPr>
            <a:spLocks noChangeAspect="1" noEditPoints="1" noChangeArrowheads="1"/>
          </p:cNvSpPr>
          <p:nvPr/>
        </p:nvSpPr>
        <p:spPr bwMode="auto">
          <a:xfrm>
            <a:off x="1950720" y="2377281"/>
            <a:ext cx="3345180" cy="1643063"/>
          </a:xfrm>
          <a:custGeom>
            <a:avLst/>
            <a:gdLst>
              <a:gd name="T0" fmla="*/ 1541822 w 21600"/>
              <a:gd name="T1" fmla="*/ 62492076 h 21600"/>
              <a:gd name="T2" fmla="*/ 248521008 w 21600"/>
              <a:gd name="T3" fmla="*/ 124850957 h 21600"/>
              <a:gd name="T4" fmla="*/ 496627891 w 21600"/>
              <a:gd name="T5" fmla="*/ 62492076 h 21600"/>
              <a:gd name="T6" fmla="*/ 248521008 w 21600"/>
              <a:gd name="T7" fmla="*/ 714610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blurRad="63500" dist="107763" dir="2700000" algn="ctr" rotWithShape="0">
              <a:srgbClr val="000000">
                <a:alpha val="74997"/>
              </a:srgbClr>
            </a:outerShdw>
          </a:effectLst>
        </p:spPr>
        <p:txBody>
          <a:bodyPr anchor="ctr" anchorCtr="0">
            <a:prstTxWarp prst="textNoShape">
              <a:avLst/>
            </a:prstTxWarp>
          </a:bodyPr>
          <a:lstStyle/>
          <a:p>
            <a:pPr algn="ctr" defTabSz="914400">
              <a:defRPr/>
            </a:pPr>
            <a:r>
              <a:rPr lang="en-US" dirty="0">
                <a:solidFill>
                  <a:srgbClr val="000000"/>
                </a:solidFill>
                <a:latin typeface="Candara"/>
              </a:rPr>
              <a:t>Ubiquitous Communication Connectivity</a:t>
            </a:r>
          </a:p>
        </p:txBody>
      </p:sp>
      <p:sp>
        <p:nvSpPr>
          <p:cNvPr id="31750" name="Line 8"/>
          <p:cNvSpPr>
            <a:spLocks noChangeShapeType="1"/>
          </p:cNvSpPr>
          <p:nvPr/>
        </p:nvSpPr>
        <p:spPr bwMode="auto">
          <a:xfrm>
            <a:off x="2286000" y="2286000"/>
            <a:ext cx="158750" cy="533400"/>
          </a:xfrm>
          <a:prstGeom prst="line">
            <a:avLst/>
          </a:prstGeom>
          <a:noFill/>
          <a:ln w="25400">
            <a:solidFill>
              <a:srgbClr val="0000FF"/>
            </a:solidFill>
            <a:round/>
            <a:headEnd type="triangle" w="med" len="med"/>
            <a:tailEnd type="triangle" w="med" len="med"/>
          </a:ln>
        </p:spPr>
        <p:txBody>
          <a:bodyPr>
            <a:prstTxWarp prst="textNoShape">
              <a:avLst/>
            </a:prstTxWarp>
          </a:bodyPr>
          <a:lstStyle/>
          <a:p>
            <a:pPr defTabSz="914400"/>
            <a:endParaRPr lang="en-US">
              <a:solidFill>
                <a:prstClr val="black"/>
              </a:solidFill>
              <a:latin typeface="Candara"/>
            </a:endParaRPr>
          </a:p>
        </p:txBody>
      </p:sp>
      <p:sp>
        <p:nvSpPr>
          <p:cNvPr id="31751" name="Line 9"/>
          <p:cNvSpPr>
            <a:spLocks noChangeShapeType="1"/>
          </p:cNvSpPr>
          <p:nvPr/>
        </p:nvSpPr>
        <p:spPr bwMode="auto">
          <a:xfrm flipH="1">
            <a:off x="4648200" y="1981200"/>
            <a:ext cx="762000" cy="838200"/>
          </a:xfrm>
          <a:prstGeom prst="line">
            <a:avLst/>
          </a:prstGeom>
          <a:noFill/>
          <a:ln w="25400">
            <a:solidFill>
              <a:srgbClr val="0000FF"/>
            </a:solidFill>
            <a:round/>
            <a:headEnd type="triangle" w="med" len="med"/>
            <a:tailEnd type="triangle" w="med" len="med"/>
          </a:ln>
        </p:spPr>
        <p:txBody>
          <a:bodyPr>
            <a:prstTxWarp prst="textNoShape">
              <a:avLst/>
            </a:prstTxWarp>
          </a:bodyPr>
          <a:lstStyle/>
          <a:p>
            <a:pPr defTabSz="914400"/>
            <a:endParaRPr lang="en-US">
              <a:solidFill>
                <a:prstClr val="black"/>
              </a:solidFill>
              <a:latin typeface="Candara"/>
            </a:endParaRPr>
          </a:p>
        </p:txBody>
      </p:sp>
      <p:sp>
        <p:nvSpPr>
          <p:cNvPr id="31752" name="Line 10"/>
          <p:cNvSpPr>
            <a:spLocks noChangeShapeType="1"/>
          </p:cNvSpPr>
          <p:nvPr/>
        </p:nvSpPr>
        <p:spPr bwMode="auto">
          <a:xfrm>
            <a:off x="457200" y="2514600"/>
            <a:ext cx="8382000" cy="0"/>
          </a:xfrm>
          <a:prstGeom prst="line">
            <a:avLst/>
          </a:prstGeom>
          <a:noFill/>
          <a:ln w="6350" cap="rnd">
            <a:solidFill>
              <a:schemeClr val="tx1"/>
            </a:solidFill>
            <a:prstDash val="sysDot"/>
            <a:round/>
            <a:headEnd/>
            <a:tailEnd/>
          </a:ln>
        </p:spPr>
        <p:txBody>
          <a:bodyPr>
            <a:prstTxWarp prst="textNoShape">
              <a:avLst/>
            </a:prstTxWarp>
          </a:bodyPr>
          <a:lstStyle/>
          <a:p>
            <a:pPr defTabSz="914400"/>
            <a:endParaRPr lang="en-US">
              <a:solidFill>
                <a:prstClr val="black"/>
              </a:solidFill>
              <a:latin typeface="Candara"/>
            </a:endParaRPr>
          </a:p>
        </p:txBody>
      </p:sp>
      <p:sp>
        <p:nvSpPr>
          <p:cNvPr id="31753" name="Line 11"/>
          <p:cNvSpPr>
            <a:spLocks noChangeShapeType="1"/>
          </p:cNvSpPr>
          <p:nvPr/>
        </p:nvSpPr>
        <p:spPr bwMode="auto">
          <a:xfrm>
            <a:off x="457200" y="3886200"/>
            <a:ext cx="8382000" cy="0"/>
          </a:xfrm>
          <a:prstGeom prst="line">
            <a:avLst/>
          </a:prstGeom>
          <a:noFill/>
          <a:ln w="6350" cap="rnd">
            <a:solidFill>
              <a:schemeClr val="tx1"/>
            </a:solidFill>
            <a:prstDash val="sysDot"/>
            <a:round/>
            <a:headEnd/>
            <a:tailEnd/>
          </a:ln>
        </p:spPr>
        <p:txBody>
          <a:bodyPr>
            <a:prstTxWarp prst="textNoShape">
              <a:avLst/>
            </a:prstTxWarp>
          </a:bodyPr>
          <a:lstStyle/>
          <a:p>
            <a:pPr defTabSz="914400"/>
            <a:endParaRPr lang="en-US">
              <a:solidFill>
                <a:prstClr val="black"/>
              </a:solidFill>
              <a:latin typeface="Candara"/>
            </a:endParaRPr>
          </a:p>
        </p:txBody>
      </p:sp>
      <p:sp>
        <p:nvSpPr>
          <p:cNvPr id="31754" name="Line 12"/>
          <p:cNvSpPr>
            <a:spLocks noChangeShapeType="1"/>
          </p:cNvSpPr>
          <p:nvPr/>
        </p:nvSpPr>
        <p:spPr bwMode="auto">
          <a:xfrm>
            <a:off x="381000" y="5181600"/>
            <a:ext cx="8382000" cy="0"/>
          </a:xfrm>
          <a:prstGeom prst="line">
            <a:avLst/>
          </a:prstGeom>
          <a:noFill/>
          <a:ln w="6350" cap="rnd">
            <a:solidFill>
              <a:schemeClr val="tx1"/>
            </a:solidFill>
            <a:prstDash val="sysDot"/>
            <a:round/>
            <a:headEnd/>
            <a:tailEnd/>
          </a:ln>
        </p:spPr>
        <p:txBody>
          <a:bodyPr>
            <a:prstTxWarp prst="textNoShape">
              <a:avLst/>
            </a:prstTxWarp>
          </a:bodyPr>
          <a:lstStyle/>
          <a:p>
            <a:pPr defTabSz="914400"/>
            <a:endParaRPr lang="en-US">
              <a:solidFill>
                <a:prstClr val="black"/>
              </a:solidFill>
              <a:latin typeface="Candara"/>
            </a:endParaRPr>
          </a:p>
        </p:txBody>
      </p:sp>
      <p:sp>
        <p:nvSpPr>
          <p:cNvPr id="31755" name="tower"/>
          <p:cNvSpPr>
            <a:spLocks noEditPoints="1" noChangeArrowheads="1"/>
          </p:cNvSpPr>
          <p:nvPr/>
        </p:nvSpPr>
        <p:spPr bwMode="auto">
          <a:xfrm>
            <a:off x="5105400" y="3962400"/>
            <a:ext cx="600075" cy="1143000"/>
          </a:xfrm>
          <a:custGeom>
            <a:avLst/>
            <a:gdLst>
              <a:gd name="T0" fmla="*/ 0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9 w 21600"/>
              <a:gd name="T31" fmla="*/ 22540 h 21600"/>
              <a:gd name="T32" fmla="*/ 21485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prstTxWarp prst="textNoShape">
              <a:avLst/>
            </a:prstTxWarp>
          </a:bodyPr>
          <a:lstStyle/>
          <a:p>
            <a:pPr defTabSz="914400"/>
            <a:endParaRPr lang="en-US">
              <a:solidFill>
                <a:prstClr val="black"/>
              </a:solidFill>
              <a:latin typeface="Candara"/>
            </a:endParaRPr>
          </a:p>
        </p:txBody>
      </p:sp>
      <p:sp>
        <p:nvSpPr>
          <p:cNvPr id="31756" name="Text Box 15"/>
          <p:cNvSpPr txBox="1">
            <a:spLocks noChangeArrowheads="1"/>
          </p:cNvSpPr>
          <p:nvPr/>
        </p:nvSpPr>
        <p:spPr bwMode="auto">
          <a:xfrm>
            <a:off x="5791200" y="4343400"/>
            <a:ext cx="16446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latin typeface="Candara"/>
              </a:rPr>
              <a:t>An Application</a:t>
            </a:r>
          </a:p>
        </p:txBody>
      </p:sp>
      <p:pic>
        <p:nvPicPr>
          <p:cNvPr id="31757" name="Picture 16" descr="MP910216413[1]"/>
          <p:cNvPicPr>
            <a:picLocks noChangeAspect="1" noChangeArrowheads="1"/>
          </p:cNvPicPr>
          <p:nvPr/>
        </p:nvPicPr>
        <p:blipFill>
          <a:blip r:embed="rId3"/>
          <a:srcRect/>
          <a:stretch>
            <a:fillRect/>
          </a:stretch>
        </p:blipFill>
        <p:spPr bwMode="auto">
          <a:xfrm>
            <a:off x="2209800" y="4941888"/>
            <a:ext cx="2024063" cy="1763712"/>
          </a:xfrm>
          <a:prstGeom prst="rect">
            <a:avLst/>
          </a:prstGeom>
          <a:noFill/>
          <a:ln w="9525">
            <a:noFill/>
            <a:miter lim="800000"/>
            <a:headEnd/>
            <a:tailEnd/>
          </a:ln>
        </p:spPr>
      </p:pic>
      <p:sp>
        <p:nvSpPr>
          <p:cNvPr id="31758" name="AutoShape 17"/>
          <p:cNvSpPr>
            <a:spLocks noChangeArrowheads="1"/>
          </p:cNvSpPr>
          <p:nvPr/>
        </p:nvSpPr>
        <p:spPr bwMode="auto">
          <a:xfrm>
            <a:off x="4114800" y="5486400"/>
            <a:ext cx="685800" cy="381000"/>
          </a:xfrm>
          <a:prstGeom prst="rightArrow">
            <a:avLst>
              <a:gd name="adj1" fmla="val 50000"/>
              <a:gd name="adj2" fmla="val 45000"/>
            </a:avLst>
          </a:prstGeom>
          <a:solidFill>
            <a:srgbClr val="CC0000"/>
          </a:solid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latin typeface="Candara"/>
            </a:endParaRPr>
          </a:p>
        </p:txBody>
      </p:sp>
      <p:sp>
        <p:nvSpPr>
          <p:cNvPr id="31759" name="Text Box 18"/>
          <p:cNvSpPr txBox="1">
            <a:spLocks noChangeArrowheads="1"/>
          </p:cNvSpPr>
          <p:nvPr/>
        </p:nvSpPr>
        <p:spPr bwMode="auto">
          <a:xfrm>
            <a:off x="609600" y="5562600"/>
            <a:ext cx="1835150" cy="366713"/>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latin typeface="Candara"/>
              </a:rPr>
              <a:t>A User Interface</a:t>
            </a:r>
          </a:p>
        </p:txBody>
      </p:sp>
      <p:sp>
        <p:nvSpPr>
          <p:cNvPr id="31760" name="Text Box 19"/>
          <p:cNvSpPr txBox="1">
            <a:spLocks noChangeArrowheads="1"/>
          </p:cNvSpPr>
          <p:nvPr/>
        </p:nvSpPr>
        <p:spPr bwMode="auto">
          <a:xfrm>
            <a:off x="4876800" y="5410200"/>
            <a:ext cx="3398520" cy="463550"/>
          </a:xfrm>
          <a:prstGeom prst="rect">
            <a:avLst/>
          </a:prstGeom>
          <a:noFill/>
          <a:ln w="6350">
            <a:solidFill>
              <a:srgbClr val="FF0000"/>
            </a:solidFill>
            <a:prstDash val="dash"/>
            <a:miter lim="800000"/>
            <a:headEnd/>
            <a:tailEnd/>
          </a:ln>
        </p:spPr>
        <p:txBody>
          <a:bodyPr wrap="square">
            <a:prstTxWarp prst="textNoShape">
              <a:avLst/>
            </a:prstTxWarp>
            <a:spAutoFit/>
          </a:bodyPr>
          <a:lstStyle/>
          <a:p>
            <a:pPr defTabSz="914400"/>
            <a:r>
              <a:rPr lang="en-US" sz="2000" b="1" dirty="0">
                <a:solidFill>
                  <a:srgbClr val="000000"/>
                </a:solidFill>
                <a:latin typeface="Candara"/>
              </a:rPr>
              <a:t>A Timely, Informed Decision</a:t>
            </a:r>
            <a:r>
              <a:rPr lang="en-US" dirty="0">
                <a:solidFill>
                  <a:srgbClr val="000000"/>
                </a:solidFill>
                <a:latin typeface="Candara"/>
              </a:rPr>
              <a:t> </a:t>
            </a:r>
            <a:r>
              <a:rPr lang="en-US" sz="2400" b="1" dirty="0">
                <a:solidFill>
                  <a:srgbClr val="CC0000"/>
                </a:solidFill>
                <a:latin typeface="Candara"/>
              </a:rPr>
              <a:t>!</a:t>
            </a:r>
          </a:p>
        </p:txBody>
      </p:sp>
      <p:sp>
        <p:nvSpPr>
          <p:cNvPr id="31761" name="Line 20"/>
          <p:cNvSpPr>
            <a:spLocks noChangeShapeType="1"/>
          </p:cNvSpPr>
          <p:nvPr/>
        </p:nvSpPr>
        <p:spPr bwMode="auto">
          <a:xfrm flipH="1">
            <a:off x="3733800" y="4953000"/>
            <a:ext cx="1447800" cy="381000"/>
          </a:xfrm>
          <a:prstGeom prst="line">
            <a:avLst/>
          </a:prstGeom>
          <a:noFill/>
          <a:ln w="25400">
            <a:solidFill>
              <a:srgbClr val="0000FF"/>
            </a:solidFill>
            <a:round/>
            <a:headEnd type="triangle" w="med" len="med"/>
            <a:tailEnd type="triangle" w="med" len="med"/>
          </a:ln>
        </p:spPr>
        <p:txBody>
          <a:bodyPr>
            <a:prstTxWarp prst="textNoShape">
              <a:avLst/>
            </a:prstTxWarp>
          </a:bodyPr>
          <a:lstStyle/>
          <a:p>
            <a:pPr defTabSz="914400"/>
            <a:endParaRPr lang="en-US">
              <a:solidFill>
                <a:prstClr val="black"/>
              </a:solidFill>
              <a:latin typeface="Candara"/>
            </a:endParaRPr>
          </a:p>
        </p:txBody>
      </p:sp>
      <p:sp>
        <p:nvSpPr>
          <p:cNvPr id="31762" name="Line 21"/>
          <p:cNvSpPr>
            <a:spLocks noChangeShapeType="1"/>
          </p:cNvSpPr>
          <p:nvPr/>
        </p:nvSpPr>
        <p:spPr bwMode="auto">
          <a:xfrm>
            <a:off x="5105400" y="3333750"/>
            <a:ext cx="381000" cy="704850"/>
          </a:xfrm>
          <a:prstGeom prst="line">
            <a:avLst/>
          </a:prstGeom>
          <a:noFill/>
          <a:ln w="25400">
            <a:solidFill>
              <a:srgbClr val="0000FF"/>
            </a:solidFill>
            <a:round/>
            <a:headEnd type="triangle" w="med" len="med"/>
            <a:tailEnd type="triangle" w="med" len="med"/>
          </a:ln>
        </p:spPr>
        <p:txBody>
          <a:bodyPr>
            <a:prstTxWarp prst="textNoShape">
              <a:avLst/>
            </a:prstTxWarp>
          </a:bodyPr>
          <a:lstStyle/>
          <a:p>
            <a:pPr defTabSz="914400"/>
            <a:endParaRPr lang="en-US">
              <a:solidFill>
                <a:prstClr val="black"/>
              </a:solidFill>
              <a:latin typeface="Candara"/>
            </a:endParaRPr>
          </a:p>
        </p:txBody>
      </p:sp>
      <p:sp>
        <p:nvSpPr>
          <p:cNvPr id="31763" name="Text Box 22"/>
          <p:cNvSpPr txBox="1">
            <a:spLocks noChangeArrowheads="1"/>
          </p:cNvSpPr>
          <p:nvPr/>
        </p:nvSpPr>
        <p:spPr bwMode="auto">
          <a:xfrm>
            <a:off x="7239000" y="1371600"/>
            <a:ext cx="1530350" cy="915988"/>
          </a:xfrm>
          <a:prstGeom prst="rect">
            <a:avLst/>
          </a:prstGeom>
          <a:noFill/>
          <a:ln w="9525">
            <a:noFill/>
            <a:miter lim="800000"/>
            <a:headEnd/>
            <a:tailEnd/>
          </a:ln>
        </p:spPr>
        <p:txBody>
          <a:bodyPr wrap="none">
            <a:prstTxWarp prst="textNoShape">
              <a:avLst/>
            </a:prstTxWarp>
            <a:spAutoFit/>
          </a:bodyPr>
          <a:lstStyle/>
          <a:p>
            <a:pPr algn="ctr" defTabSz="914400"/>
            <a:r>
              <a:rPr lang="en-US" dirty="0">
                <a:solidFill>
                  <a:srgbClr val="000000"/>
                </a:solidFill>
                <a:latin typeface="Candara"/>
              </a:rPr>
              <a:t>One or More</a:t>
            </a:r>
          </a:p>
          <a:p>
            <a:pPr algn="ctr" defTabSz="914400"/>
            <a:r>
              <a:rPr lang="en-US" dirty="0">
                <a:solidFill>
                  <a:srgbClr val="000000"/>
                </a:solidFill>
                <a:latin typeface="Candara"/>
              </a:rPr>
              <a:t>Reservoirs of</a:t>
            </a:r>
          </a:p>
          <a:p>
            <a:pPr algn="ctr" defTabSz="914400"/>
            <a:r>
              <a:rPr lang="en-US" dirty="0">
                <a:solidFill>
                  <a:srgbClr val="000000"/>
                </a:solidFill>
                <a:latin typeface="Candara"/>
              </a:rPr>
              <a:t>Information</a:t>
            </a:r>
          </a:p>
        </p:txBody>
      </p:sp>
      <p:sp>
        <p:nvSpPr>
          <p:cNvPr id="29717" name="Slide Number Placeholder 3"/>
          <p:cNvSpPr>
            <a:spLocks noGrp="1"/>
          </p:cNvSpPr>
          <p:nvPr>
            <p:ph type="sldNum" sz="quarter" idx="12"/>
          </p:nvPr>
        </p:nvSpPr>
        <p:spPr bwMode="auto">
          <a:xfrm>
            <a:off x="265113" y="6275388"/>
            <a:ext cx="4840287" cy="365125"/>
          </a:xfrm>
          <a:ln>
            <a:miter lim="800000"/>
            <a:headEnd/>
            <a:tailEnd/>
          </a:ln>
        </p:spPr>
        <p:txBody>
          <a:bodyPr/>
          <a:lstStyle/>
          <a:p>
            <a:pPr algn="l">
              <a:defRPr/>
            </a:pPr>
            <a:fld id="{AFAC19C5-B7A5-D042-9B44-D99B223C4D87}" type="slidenum">
              <a:rPr lang="en-US" sz="1200">
                <a:solidFill>
                  <a:srgbClr val="073E87"/>
                </a:solidFill>
                <a:latin typeface="Candara"/>
              </a:rPr>
              <a:pPr algn="l">
                <a:defRPr/>
              </a:pPr>
              <a:t>12</a:t>
            </a:fld>
            <a:endParaRPr lang="en-US" sz="1200">
              <a:solidFill>
                <a:srgbClr val="073E87"/>
              </a:solidFill>
              <a:latin typeface="Candara"/>
            </a:endParaRPr>
          </a:p>
        </p:txBody>
      </p:sp>
    </p:spTree>
    <p:extLst>
      <p:ext uri="{BB962C8B-B14F-4D97-AF65-F5344CB8AC3E}">
        <p14:creationId xmlns:p14="http://schemas.microsoft.com/office/powerpoint/2010/main" val="41336085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Oval 4"/>
          <p:cNvSpPr>
            <a:spLocks noChangeArrowheads="1"/>
          </p:cNvSpPr>
          <p:nvPr/>
        </p:nvSpPr>
        <p:spPr bwMode="auto">
          <a:xfrm>
            <a:off x="1295400" y="1066800"/>
            <a:ext cx="2209800" cy="1371600"/>
          </a:xfrm>
          <a:prstGeom prst="ellipse">
            <a:avLst/>
          </a:prstGeom>
          <a:solidFill>
            <a:srgbClr val="FFFF99"/>
          </a:solidFill>
          <a:ln w="9525">
            <a:solidFill>
              <a:schemeClr val="tx1"/>
            </a:solidFill>
            <a:round/>
            <a:headEnd/>
            <a:tailEnd/>
          </a:ln>
        </p:spPr>
        <p:txBody>
          <a:bodyPr wrap="none" anchor="ctr">
            <a:prstTxWarp prst="textNoShape">
              <a:avLst/>
            </a:prstTxWarp>
          </a:bodyPr>
          <a:lstStyle/>
          <a:p>
            <a:pPr algn="ctr" defTabSz="914400"/>
            <a:r>
              <a:rPr lang="en-US">
                <a:solidFill>
                  <a:prstClr val="black"/>
                </a:solidFill>
                <a:latin typeface="Candara"/>
              </a:rPr>
              <a:t>Reservoir of </a:t>
            </a:r>
          </a:p>
          <a:p>
            <a:pPr algn="ctr" defTabSz="914400"/>
            <a:r>
              <a:rPr lang="en-US">
                <a:solidFill>
                  <a:prstClr val="black"/>
                </a:solidFill>
                <a:latin typeface="Candara"/>
              </a:rPr>
              <a:t>your meter </a:t>
            </a:r>
          </a:p>
          <a:p>
            <a:pPr algn="ctr" defTabSz="914400"/>
            <a:r>
              <a:rPr lang="en-US">
                <a:solidFill>
                  <a:prstClr val="black"/>
                </a:solidFill>
                <a:latin typeface="Candara"/>
              </a:rPr>
              <a:t>information </a:t>
            </a:r>
          </a:p>
        </p:txBody>
      </p:sp>
      <p:sp>
        <p:nvSpPr>
          <p:cNvPr id="32772" name="Oval 6"/>
          <p:cNvSpPr>
            <a:spLocks noChangeArrowheads="1"/>
          </p:cNvSpPr>
          <p:nvPr/>
        </p:nvSpPr>
        <p:spPr bwMode="auto">
          <a:xfrm>
            <a:off x="4876800" y="1066800"/>
            <a:ext cx="2209800" cy="1371600"/>
          </a:xfrm>
          <a:prstGeom prst="ellipse">
            <a:avLst/>
          </a:prstGeom>
          <a:solidFill>
            <a:srgbClr val="66FF99"/>
          </a:solidFill>
          <a:ln w="9525">
            <a:solidFill>
              <a:schemeClr val="tx1"/>
            </a:solidFill>
            <a:round/>
            <a:headEnd/>
            <a:tailEnd/>
          </a:ln>
        </p:spPr>
        <p:txBody>
          <a:bodyPr wrap="none" anchor="ctr">
            <a:prstTxWarp prst="textNoShape">
              <a:avLst/>
            </a:prstTxWarp>
          </a:bodyPr>
          <a:lstStyle/>
          <a:p>
            <a:pPr algn="ctr" defTabSz="914400"/>
            <a:r>
              <a:rPr lang="en-US">
                <a:solidFill>
                  <a:prstClr val="black"/>
                </a:solidFill>
                <a:latin typeface="Candara"/>
              </a:rPr>
              <a:t>Reservoir of </a:t>
            </a:r>
          </a:p>
          <a:p>
            <a:pPr algn="ctr" defTabSz="914400"/>
            <a:r>
              <a:rPr lang="en-US">
                <a:solidFill>
                  <a:prstClr val="black"/>
                </a:solidFill>
                <a:latin typeface="Candara"/>
              </a:rPr>
              <a:t>your home </a:t>
            </a:r>
          </a:p>
          <a:p>
            <a:pPr algn="ctr" defTabSz="914400"/>
            <a:r>
              <a:rPr lang="en-US">
                <a:solidFill>
                  <a:prstClr val="black"/>
                </a:solidFill>
                <a:latin typeface="Candara"/>
              </a:rPr>
              <a:t>   Information </a:t>
            </a:r>
          </a:p>
        </p:txBody>
      </p:sp>
      <p:sp>
        <p:nvSpPr>
          <p:cNvPr id="107527" name="Cloud"/>
          <p:cNvSpPr>
            <a:spLocks noChangeAspect="1" noEditPoints="1" noChangeArrowheads="1"/>
          </p:cNvSpPr>
          <p:nvPr/>
        </p:nvSpPr>
        <p:spPr bwMode="auto">
          <a:xfrm>
            <a:off x="2578100" y="2378075"/>
            <a:ext cx="2755900" cy="1643063"/>
          </a:xfrm>
          <a:custGeom>
            <a:avLst/>
            <a:gdLst>
              <a:gd name="T0" fmla="*/ 8548 w 21600"/>
              <a:gd name="T1" fmla="*/ 821532 h 21600"/>
              <a:gd name="T2" fmla="*/ 1377950 w 21600"/>
              <a:gd name="T3" fmla="*/ 1641313 h 21600"/>
              <a:gd name="T4" fmla="*/ 2753603 w 21600"/>
              <a:gd name="T5" fmla="*/ 821532 h 21600"/>
              <a:gd name="T6" fmla="*/ 1377950 w 21600"/>
              <a:gd name="T7" fmla="*/ 93944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nchor="ctr" anchorCtr="0"/>
          <a:lstStyle/>
          <a:p>
            <a:pPr algn="ctr" defTabSz="914400">
              <a:defRPr/>
            </a:pPr>
            <a:r>
              <a:rPr lang="en-US" dirty="0">
                <a:solidFill>
                  <a:prstClr val="black"/>
                </a:solidFill>
                <a:latin typeface="Candara"/>
              </a:rPr>
              <a:t>Ubiquitous Communication Connectivity</a:t>
            </a:r>
          </a:p>
        </p:txBody>
      </p:sp>
      <p:sp>
        <p:nvSpPr>
          <p:cNvPr id="32774" name="Line 8"/>
          <p:cNvSpPr>
            <a:spLocks noChangeShapeType="1"/>
          </p:cNvSpPr>
          <p:nvPr/>
        </p:nvSpPr>
        <p:spPr bwMode="auto">
          <a:xfrm>
            <a:off x="2286000" y="2286000"/>
            <a:ext cx="609600" cy="609600"/>
          </a:xfrm>
          <a:prstGeom prst="line">
            <a:avLst/>
          </a:prstGeom>
          <a:noFill/>
          <a:ln w="25400">
            <a:solidFill>
              <a:srgbClr val="0000FF"/>
            </a:solidFill>
            <a:round/>
            <a:headEnd type="triangle" w="med" len="med"/>
            <a:tailEnd type="triangle" w="med" len="med"/>
          </a:ln>
        </p:spPr>
        <p:txBody>
          <a:bodyPr>
            <a:prstTxWarp prst="textNoShape">
              <a:avLst/>
            </a:prstTxWarp>
          </a:bodyPr>
          <a:lstStyle/>
          <a:p>
            <a:pPr defTabSz="914400"/>
            <a:endParaRPr lang="en-US">
              <a:solidFill>
                <a:prstClr val="black"/>
              </a:solidFill>
              <a:latin typeface="Candara"/>
            </a:endParaRPr>
          </a:p>
        </p:txBody>
      </p:sp>
      <p:sp>
        <p:nvSpPr>
          <p:cNvPr id="32775" name="Line 9"/>
          <p:cNvSpPr>
            <a:spLocks noChangeShapeType="1"/>
          </p:cNvSpPr>
          <p:nvPr/>
        </p:nvSpPr>
        <p:spPr bwMode="auto">
          <a:xfrm flipH="1">
            <a:off x="4648200" y="1981200"/>
            <a:ext cx="762000" cy="838200"/>
          </a:xfrm>
          <a:prstGeom prst="line">
            <a:avLst/>
          </a:prstGeom>
          <a:noFill/>
          <a:ln w="25400">
            <a:solidFill>
              <a:srgbClr val="0000FF"/>
            </a:solidFill>
            <a:round/>
            <a:headEnd type="triangle" w="med" len="med"/>
            <a:tailEnd type="triangle" w="med" len="med"/>
          </a:ln>
        </p:spPr>
        <p:txBody>
          <a:bodyPr>
            <a:prstTxWarp prst="textNoShape">
              <a:avLst/>
            </a:prstTxWarp>
          </a:bodyPr>
          <a:lstStyle/>
          <a:p>
            <a:pPr defTabSz="914400"/>
            <a:endParaRPr lang="en-US">
              <a:solidFill>
                <a:prstClr val="black"/>
              </a:solidFill>
              <a:latin typeface="Candara"/>
            </a:endParaRPr>
          </a:p>
        </p:txBody>
      </p:sp>
      <p:sp>
        <p:nvSpPr>
          <p:cNvPr id="32776" name="Line 10"/>
          <p:cNvSpPr>
            <a:spLocks noChangeShapeType="1"/>
          </p:cNvSpPr>
          <p:nvPr/>
        </p:nvSpPr>
        <p:spPr bwMode="auto">
          <a:xfrm>
            <a:off x="457200" y="2514600"/>
            <a:ext cx="8382000" cy="0"/>
          </a:xfrm>
          <a:prstGeom prst="line">
            <a:avLst/>
          </a:prstGeom>
          <a:noFill/>
          <a:ln w="6350" cap="rnd">
            <a:solidFill>
              <a:schemeClr val="tx1"/>
            </a:solidFill>
            <a:prstDash val="sysDot"/>
            <a:round/>
            <a:headEnd/>
            <a:tailEnd/>
          </a:ln>
        </p:spPr>
        <p:txBody>
          <a:bodyPr>
            <a:prstTxWarp prst="textNoShape">
              <a:avLst/>
            </a:prstTxWarp>
          </a:bodyPr>
          <a:lstStyle/>
          <a:p>
            <a:pPr defTabSz="914400"/>
            <a:endParaRPr lang="en-US">
              <a:solidFill>
                <a:prstClr val="black"/>
              </a:solidFill>
              <a:latin typeface="Candara"/>
            </a:endParaRPr>
          </a:p>
        </p:txBody>
      </p:sp>
      <p:sp>
        <p:nvSpPr>
          <p:cNvPr id="32777" name="Line 11"/>
          <p:cNvSpPr>
            <a:spLocks noChangeShapeType="1"/>
          </p:cNvSpPr>
          <p:nvPr/>
        </p:nvSpPr>
        <p:spPr bwMode="auto">
          <a:xfrm>
            <a:off x="457200" y="3886200"/>
            <a:ext cx="8382000" cy="0"/>
          </a:xfrm>
          <a:prstGeom prst="line">
            <a:avLst/>
          </a:prstGeom>
          <a:noFill/>
          <a:ln w="6350" cap="rnd">
            <a:solidFill>
              <a:schemeClr val="tx1"/>
            </a:solidFill>
            <a:prstDash val="sysDot"/>
            <a:round/>
            <a:headEnd/>
            <a:tailEnd/>
          </a:ln>
        </p:spPr>
        <p:txBody>
          <a:bodyPr>
            <a:prstTxWarp prst="textNoShape">
              <a:avLst/>
            </a:prstTxWarp>
          </a:bodyPr>
          <a:lstStyle/>
          <a:p>
            <a:pPr defTabSz="914400"/>
            <a:endParaRPr lang="en-US">
              <a:solidFill>
                <a:prstClr val="black"/>
              </a:solidFill>
              <a:latin typeface="Candara"/>
            </a:endParaRPr>
          </a:p>
        </p:txBody>
      </p:sp>
      <p:sp>
        <p:nvSpPr>
          <p:cNvPr id="32778" name="Line 12"/>
          <p:cNvSpPr>
            <a:spLocks noChangeShapeType="1"/>
          </p:cNvSpPr>
          <p:nvPr/>
        </p:nvSpPr>
        <p:spPr bwMode="auto">
          <a:xfrm>
            <a:off x="381000" y="5181600"/>
            <a:ext cx="8382000" cy="0"/>
          </a:xfrm>
          <a:prstGeom prst="line">
            <a:avLst/>
          </a:prstGeom>
          <a:noFill/>
          <a:ln w="6350" cap="rnd">
            <a:solidFill>
              <a:schemeClr val="tx1"/>
            </a:solidFill>
            <a:prstDash val="sysDot"/>
            <a:round/>
            <a:headEnd/>
            <a:tailEnd/>
          </a:ln>
        </p:spPr>
        <p:txBody>
          <a:bodyPr>
            <a:prstTxWarp prst="textNoShape">
              <a:avLst/>
            </a:prstTxWarp>
          </a:bodyPr>
          <a:lstStyle/>
          <a:p>
            <a:pPr defTabSz="914400"/>
            <a:endParaRPr lang="en-US">
              <a:solidFill>
                <a:prstClr val="black"/>
              </a:solidFill>
              <a:latin typeface="Candara"/>
            </a:endParaRPr>
          </a:p>
        </p:txBody>
      </p:sp>
      <p:sp>
        <p:nvSpPr>
          <p:cNvPr id="32779" name="tower"/>
          <p:cNvSpPr>
            <a:spLocks noEditPoints="1" noChangeArrowheads="1"/>
          </p:cNvSpPr>
          <p:nvPr/>
        </p:nvSpPr>
        <p:spPr bwMode="auto">
          <a:xfrm>
            <a:off x="5105400" y="3962400"/>
            <a:ext cx="600075" cy="1143000"/>
          </a:xfrm>
          <a:custGeom>
            <a:avLst/>
            <a:gdLst>
              <a:gd name="T0" fmla="*/ 0 w 21600"/>
              <a:gd name="T1" fmla="*/ 2147483647 h 21600"/>
              <a:gd name="T2" fmla="*/ 2147483647 w 21600"/>
              <a:gd name="T3" fmla="*/ 0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w 21600"/>
              <a:gd name="T17" fmla="*/ 2147483647 h 21600"/>
              <a:gd name="T18" fmla="*/ 0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59 w 21600"/>
              <a:gd name="T31" fmla="*/ 22540 h 21600"/>
              <a:gd name="T32" fmla="*/ 21485 w 21600"/>
              <a:gd name="T33" fmla="*/ 270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prstTxWarp prst="textNoShape">
              <a:avLst/>
            </a:prstTxWarp>
          </a:bodyPr>
          <a:lstStyle/>
          <a:p>
            <a:pPr defTabSz="914400"/>
            <a:endParaRPr lang="en-US">
              <a:solidFill>
                <a:prstClr val="black"/>
              </a:solidFill>
              <a:latin typeface="Candara"/>
            </a:endParaRPr>
          </a:p>
        </p:txBody>
      </p:sp>
      <p:sp>
        <p:nvSpPr>
          <p:cNvPr id="32780" name="Text Box 15"/>
          <p:cNvSpPr txBox="1">
            <a:spLocks noChangeArrowheads="1"/>
          </p:cNvSpPr>
          <p:nvPr/>
        </p:nvSpPr>
        <p:spPr bwMode="auto">
          <a:xfrm>
            <a:off x="5791200" y="4343400"/>
            <a:ext cx="1644650" cy="366713"/>
          </a:xfrm>
          <a:prstGeom prst="rect">
            <a:avLst/>
          </a:prstGeom>
          <a:noFill/>
          <a:ln w="9525">
            <a:noFill/>
            <a:miter lim="800000"/>
            <a:headEnd/>
            <a:tailEnd/>
          </a:ln>
        </p:spPr>
        <p:txBody>
          <a:bodyPr wrap="none">
            <a:prstTxWarp prst="textNoShape">
              <a:avLst/>
            </a:prstTxWarp>
            <a:spAutoFit/>
          </a:bodyPr>
          <a:lstStyle/>
          <a:p>
            <a:pPr defTabSz="914400"/>
            <a:r>
              <a:rPr lang="en-US">
                <a:solidFill>
                  <a:prstClr val="black"/>
                </a:solidFill>
                <a:latin typeface="Candara"/>
              </a:rPr>
              <a:t>An Application</a:t>
            </a:r>
          </a:p>
        </p:txBody>
      </p:sp>
      <p:pic>
        <p:nvPicPr>
          <p:cNvPr id="32781" name="Picture 16" descr="MP910216413[1]"/>
          <p:cNvPicPr>
            <a:picLocks noChangeAspect="1" noChangeArrowheads="1"/>
          </p:cNvPicPr>
          <p:nvPr/>
        </p:nvPicPr>
        <p:blipFill>
          <a:blip r:embed="rId3"/>
          <a:srcRect/>
          <a:stretch>
            <a:fillRect/>
          </a:stretch>
        </p:blipFill>
        <p:spPr bwMode="auto">
          <a:xfrm>
            <a:off x="2209800" y="4941888"/>
            <a:ext cx="2024063" cy="1763712"/>
          </a:xfrm>
          <a:prstGeom prst="rect">
            <a:avLst/>
          </a:prstGeom>
          <a:noFill/>
          <a:ln w="9525">
            <a:noFill/>
            <a:miter lim="800000"/>
            <a:headEnd/>
            <a:tailEnd/>
          </a:ln>
        </p:spPr>
      </p:pic>
      <p:sp>
        <p:nvSpPr>
          <p:cNvPr id="32782" name="AutoShape 17"/>
          <p:cNvSpPr>
            <a:spLocks noChangeArrowheads="1"/>
          </p:cNvSpPr>
          <p:nvPr/>
        </p:nvSpPr>
        <p:spPr bwMode="auto">
          <a:xfrm>
            <a:off x="4114800" y="5486400"/>
            <a:ext cx="685800" cy="381000"/>
          </a:xfrm>
          <a:prstGeom prst="rightArrow">
            <a:avLst>
              <a:gd name="adj1" fmla="val 50000"/>
              <a:gd name="adj2" fmla="val 45000"/>
            </a:avLst>
          </a:prstGeom>
          <a:solidFill>
            <a:srgbClr val="CC0000"/>
          </a:solidFill>
          <a:ln w="9525">
            <a:solidFill>
              <a:schemeClr val="tx1"/>
            </a:solidFill>
            <a:miter lim="800000"/>
            <a:headEnd/>
            <a:tailEnd/>
          </a:ln>
        </p:spPr>
        <p:txBody>
          <a:bodyPr wrap="none" anchor="ctr">
            <a:prstTxWarp prst="textNoShape">
              <a:avLst/>
            </a:prstTxWarp>
          </a:bodyPr>
          <a:lstStyle/>
          <a:p>
            <a:pPr defTabSz="914400"/>
            <a:endParaRPr lang="en-US">
              <a:solidFill>
                <a:prstClr val="black"/>
              </a:solidFill>
              <a:latin typeface="Candara"/>
            </a:endParaRPr>
          </a:p>
        </p:txBody>
      </p:sp>
      <p:sp>
        <p:nvSpPr>
          <p:cNvPr id="32783" name="Text Box 18"/>
          <p:cNvSpPr txBox="1">
            <a:spLocks noChangeArrowheads="1"/>
          </p:cNvSpPr>
          <p:nvPr/>
        </p:nvSpPr>
        <p:spPr bwMode="auto">
          <a:xfrm>
            <a:off x="609600" y="5562600"/>
            <a:ext cx="1835150" cy="366713"/>
          </a:xfrm>
          <a:prstGeom prst="rect">
            <a:avLst/>
          </a:prstGeom>
          <a:noFill/>
          <a:ln w="9525">
            <a:noFill/>
            <a:miter lim="800000"/>
            <a:headEnd/>
            <a:tailEnd/>
          </a:ln>
        </p:spPr>
        <p:txBody>
          <a:bodyPr wrap="none">
            <a:prstTxWarp prst="textNoShape">
              <a:avLst/>
            </a:prstTxWarp>
            <a:spAutoFit/>
          </a:bodyPr>
          <a:lstStyle/>
          <a:p>
            <a:pPr defTabSz="914400"/>
            <a:r>
              <a:rPr lang="en-US">
                <a:solidFill>
                  <a:prstClr val="black"/>
                </a:solidFill>
                <a:latin typeface="Candara"/>
              </a:rPr>
              <a:t>A User Interface</a:t>
            </a:r>
          </a:p>
        </p:txBody>
      </p:sp>
      <p:sp>
        <p:nvSpPr>
          <p:cNvPr id="32784" name="Text Box 19"/>
          <p:cNvSpPr txBox="1">
            <a:spLocks noChangeArrowheads="1"/>
          </p:cNvSpPr>
          <p:nvPr/>
        </p:nvSpPr>
        <p:spPr bwMode="auto">
          <a:xfrm>
            <a:off x="4876801" y="5410200"/>
            <a:ext cx="3380232" cy="461963"/>
          </a:xfrm>
          <a:prstGeom prst="rect">
            <a:avLst/>
          </a:prstGeom>
          <a:noFill/>
          <a:ln w="6350">
            <a:solidFill>
              <a:srgbClr val="FF0000"/>
            </a:solidFill>
            <a:prstDash val="dash"/>
            <a:miter lim="800000"/>
            <a:headEnd/>
            <a:tailEnd/>
          </a:ln>
        </p:spPr>
        <p:txBody>
          <a:bodyPr wrap="square">
            <a:prstTxWarp prst="textNoShape">
              <a:avLst/>
            </a:prstTxWarp>
            <a:spAutoFit/>
          </a:bodyPr>
          <a:lstStyle/>
          <a:p>
            <a:pPr defTabSz="914400"/>
            <a:r>
              <a:rPr lang="en-US" sz="1600" b="1" dirty="0">
                <a:solidFill>
                  <a:prstClr val="black"/>
                </a:solidFill>
                <a:latin typeface="Candara"/>
              </a:rPr>
              <a:t>Timely, report of broken appliance</a:t>
            </a:r>
            <a:r>
              <a:rPr lang="en-US" sz="2000" b="1" dirty="0">
                <a:solidFill>
                  <a:prstClr val="black"/>
                </a:solidFill>
                <a:latin typeface="Candara"/>
              </a:rPr>
              <a:t> </a:t>
            </a:r>
            <a:r>
              <a:rPr lang="en-US" dirty="0">
                <a:solidFill>
                  <a:prstClr val="black"/>
                </a:solidFill>
                <a:latin typeface="Candara"/>
              </a:rPr>
              <a:t> </a:t>
            </a:r>
            <a:r>
              <a:rPr lang="en-US" sz="2400" b="1" dirty="0">
                <a:solidFill>
                  <a:srgbClr val="CC0000"/>
                </a:solidFill>
                <a:latin typeface="Candara"/>
              </a:rPr>
              <a:t>!</a:t>
            </a:r>
          </a:p>
        </p:txBody>
      </p:sp>
      <p:sp>
        <p:nvSpPr>
          <p:cNvPr id="32785" name="Line 20"/>
          <p:cNvSpPr>
            <a:spLocks noChangeShapeType="1"/>
          </p:cNvSpPr>
          <p:nvPr/>
        </p:nvSpPr>
        <p:spPr bwMode="auto">
          <a:xfrm flipH="1">
            <a:off x="3733800" y="4953000"/>
            <a:ext cx="1447800" cy="381000"/>
          </a:xfrm>
          <a:prstGeom prst="line">
            <a:avLst/>
          </a:prstGeom>
          <a:noFill/>
          <a:ln w="25400">
            <a:solidFill>
              <a:srgbClr val="0000FF"/>
            </a:solidFill>
            <a:round/>
            <a:headEnd type="triangle" w="med" len="med"/>
            <a:tailEnd type="triangle" w="med" len="med"/>
          </a:ln>
        </p:spPr>
        <p:txBody>
          <a:bodyPr>
            <a:prstTxWarp prst="textNoShape">
              <a:avLst/>
            </a:prstTxWarp>
          </a:bodyPr>
          <a:lstStyle/>
          <a:p>
            <a:pPr defTabSz="914400"/>
            <a:endParaRPr lang="en-US">
              <a:solidFill>
                <a:prstClr val="black"/>
              </a:solidFill>
              <a:latin typeface="Candara"/>
            </a:endParaRPr>
          </a:p>
        </p:txBody>
      </p:sp>
      <p:sp>
        <p:nvSpPr>
          <p:cNvPr id="32786" name="Line 21"/>
          <p:cNvSpPr>
            <a:spLocks noChangeShapeType="1"/>
          </p:cNvSpPr>
          <p:nvPr/>
        </p:nvSpPr>
        <p:spPr bwMode="auto">
          <a:xfrm>
            <a:off x="5105400" y="3333750"/>
            <a:ext cx="381000" cy="704850"/>
          </a:xfrm>
          <a:prstGeom prst="line">
            <a:avLst/>
          </a:prstGeom>
          <a:noFill/>
          <a:ln w="25400">
            <a:solidFill>
              <a:srgbClr val="0000FF"/>
            </a:solidFill>
            <a:round/>
            <a:headEnd type="triangle" w="med" len="med"/>
            <a:tailEnd type="triangle" w="med" len="med"/>
          </a:ln>
        </p:spPr>
        <p:txBody>
          <a:bodyPr>
            <a:prstTxWarp prst="textNoShape">
              <a:avLst/>
            </a:prstTxWarp>
          </a:bodyPr>
          <a:lstStyle/>
          <a:p>
            <a:pPr defTabSz="914400"/>
            <a:endParaRPr lang="en-US">
              <a:solidFill>
                <a:prstClr val="black"/>
              </a:solidFill>
              <a:latin typeface="Candara"/>
            </a:endParaRPr>
          </a:p>
        </p:txBody>
      </p:sp>
      <p:sp>
        <p:nvSpPr>
          <p:cNvPr id="21" name="Rounded Rectangular Callout 20"/>
          <p:cNvSpPr/>
          <p:nvPr/>
        </p:nvSpPr>
        <p:spPr>
          <a:xfrm>
            <a:off x="6477000" y="3200400"/>
            <a:ext cx="1447800" cy="914400"/>
          </a:xfrm>
          <a:prstGeom prst="wedgeRoundRectCallout">
            <a:avLst>
              <a:gd name="adj1" fmla="val -47734"/>
              <a:gd name="adj2" fmla="val 84722"/>
              <a:gd name="adj3" fmla="val 16667"/>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1400" dirty="0">
                <a:solidFill>
                  <a:prstClr val="black"/>
                </a:solidFill>
                <a:latin typeface="Candara"/>
              </a:rPr>
              <a:t>App detects abnormal appliance usage</a:t>
            </a:r>
          </a:p>
        </p:txBody>
      </p:sp>
      <p:sp>
        <p:nvSpPr>
          <p:cNvPr id="32788" name="TextBox 21"/>
          <p:cNvSpPr txBox="1">
            <a:spLocks noChangeArrowheads="1"/>
          </p:cNvSpPr>
          <p:nvPr/>
        </p:nvSpPr>
        <p:spPr bwMode="auto">
          <a:xfrm>
            <a:off x="2209800" y="2057400"/>
            <a:ext cx="152400" cy="492125"/>
          </a:xfrm>
          <a:prstGeom prst="rect">
            <a:avLst/>
          </a:prstGeom>
          <a:noFill/>
          <a:ln w="9525">
            <a:noFill/>
            <a:miter lim="800000"/>
            <a:headEnd/>
            <a:tailEnd/>
          </a:ln>
        </p:spPr>
        <p:txBody>
          <a:bodyPr lIns="0" tIns="0" rIns="0" bIns="0">
            <a:prstTxWarp prst="textNoShape">
              <a:avLst/>
            </a:prstTxWarp>
            <a:spAutoFit/>
          </a:bodyPr>
          <a:lstStyle/>
          <a:p>
            <a:pPr defTabSz="914400"/>
            <a:r>
              <a:rPr lang="en-US" sz="3200">
                <a:solidFill>
                  <a:srgbClr val="FF0000"/>
                </a:solidFill>
                <a:latin typeface="Candara"/>
              </a:rPr>
              <a:t>*</a:t>
            </a:r>
          </a:p>
        </p:txBody>
      </p:sp>
      <p:sp>
        <p:nvSpPr>
          <p:cNvPr id="32789" name="TextBox 22"/>
          <p:cNvSpPr txBox="1">
            <a:spLocks noChangeArrowheads="1"/>
          </p:cNvSpPr>
          <p:nvPr/>
        </p:nvSpPr>
        <p:spPr bwMode="auto">
          <a:xfrm>
            <a:off x="5224463" y="1803400"/>
            <a:ext cx="152400" cy="492125"/>
          </a:xfrm>
          <a:prstGeom prst="rect">
            <a:avLst/>
          </a:prstGeom>
          <a:noFill/>
          <a:ln w="9525">
            <a:noFill/>
            <a:miter lim="800000"/>
            <a:headEnd/>
            <a:tailEnd/>
          </a:ln>
        </p:spPr>
        <p:txBody>
          <a:bodyPr lIns="0" tIns="0" rIns="0" bIns="0">
            <a:prstTxWarp prst="textNoShape">
              <a:avLst/>
            </a:prstTxWarp>
            <a:spAutoFit/>
          </a:bodyPr>
          <a:lstStyle/>
          <a:p>
            <a:pPr defTabSz="914400"/>
            <a:r>
              <a:rPr lang="en-US" sz="3200">
                <a:solidFill>
                  <a:srgbClr val="FF0000"/>
                </a:solidFill>
                <a:latin typeface="Candara"/>
              </a:rPr>
              <a:t>*</a:t>
            </a:r>
          </a:p>
        </p:txBody>
      </p:sp>
      <p:sp>
        <p:nvSpPr>
          <p:cNvPr id="32790" name="TextBox 23"/>
          <p:cNvSpPr txBox="1">
            <a:spLocks noChangeArrowheads="1"/>
          </p:cNvSpPr>
          <p:nvPr/>
        </p:nvSpPr>
        <p:spPr bwMode="auto">
          <a:xfrm>
            <a:off x="2895600" y="2667000"/>
            <a:ext cx="152400" cy="492125"/>
          </a:xfrm>
          <a:prstGeom prst="rect">
            <a:avLst/>
          </a:prstGeom>
          <a:noFill/>
          <a:ln w="9525">
            <a:noFill/>
            <a:miter lim="800000"/>
            <a:headEnd/>
            <a:tailEnd/>
          </a:ln>
        </p:spPr>
        <p:txBody>
          <a:bodyPr lIns="0" tIns="0" rIns="0" bIns="0">
            <a:prstTxWarp prst="textNoShape">
              <a:avLst/>
            </a:prstTxWarp>
            <a:spAutoFit/>
          </a:bodyPr>
          <a:lstStyle/>
          <a:p>
            <a:pPr defTabSz="914400"/>
            <a:r>
              <a:rPr lang="en-US" sz="3200">
                <a:solidFill>
                  <a:srgbClr val="FF0000"/>
                </a:solidFill>
                <a:latin typeface="Candara"/>
              </a:rPr>
              <a:t>*</a:t>
            </a:r>
          </a:p>
        </p:txBody>
      </p:sp>
      <p:sp>
        <p:nvSpPr>
          <p:cNvPr id="32791" name="TextBox 24"/>
          <p:cNvSpPr txBox="1">
            <a:spLocks noChangeArrowheads="1"/>
          </p:cNvSpPr>
          <p:nvPr/>
        </p:nvSpPr>
        <p:spPr bwMode="auto">
          <a:xfrm>
            <a:off x="4572000" y="2514600"/>
            <a:ext cx="152400" cy="492125"/>
          </a:xfrm>
          <a:prstGeom prst="rect">
            <a:avLst/>
          </a:prstGeom>
          <a:noFill/>
          <a:ln w="9525">
            <a:noFill/>
            <a:miter lim="800000"/>
            <a:headEnd/>
            <a:tailEnd/>
          </a:ln>
        </p:spPr>
        <p:txBody>
          <a:bodyPr lIns="0" tIns="0" rIns="0" bIns="0">
            <a:prstTxWarp prst="textNoShape">
              <a:avLst/>
            </a:prstTxWarp>
            <a:spAutoFit/>
          </a:bodyPr>
          <a:lstStyle/>
          <a:p>
            <a:pPr defTabSz="914400"/>
            <a:r>
              <a:rPr lang="en-US" sz="3200">
                <a:solidFill>
                  <a:srgbClr val="FF0000"/>
                </a:solidFill>
                <a:latin typeface="Candara"/>
              </a:rPr>
              <a:t>*</a:t>
            </a:r>
          </a:p>
        </p:txBody>
      </p:sp>
      <p:sp>
        <p:nvSpPr>
          <p:cNvPr id="32792" name="TextBox 26"/>
          <p:cNvSpPr txBox="1">
            <a:spLocks noChangeArrowheads="1"/>
          </p:cNvSpPr>
          <p:nvPr/>
        </p:nvSpPr>
        <p:spPr bwMode="auto">
          <a:xfrm>
            <a:off x="533400" y="3827463"/>
            <a:ext cx="2362200" cy="1414462"/>
          </a:xfrm>
          <a:prstGeom prst="rect">
            <a:avLst/>
          </a:prstGeom>
          <a:noFill/>
          <a:ln w="9525">
            <a:noFill/>
            <a:miter lim="800000"/>
            <a:headEnd/>
            <a:tailEnd/>
          </a:ln>
        </p:spPr>
        <p:txBody>
          <a:bodyPr lIns="0" tIns="0" rIns="0" bIns="0">
            <a:prstTxWarp prst="textNoShape">
              <a:avLst/>
            </a:prstTxWarp>
            <a:spAutoFit/>
          </a:bodyPr>
          <a:lstStyle/>
          <a:p>
            <a:pPr defTabSz="914400"/>
            <a:r>
              <a:rPr lang="en-US" sz="3200">
                <a:solidFill>
                  <a:srgbClr val="FF0000"/>
                </a:solidFill>
                <a:latin typeface="Candara"/>
              </a:rPr>
              <a:t>*</a:t>
            </a:r>
            <a:r>
              <a:rPr lang="en-US" sz="2000" b="1">
                <a:solidFill>
                  <a:srgbClr val="FF0000"/>
                </a:solidFill>
                <a:latin typeface="Candara"/>
              </a:rPr>
              <a:t>Just one catch; no standards exist for access to this information</a:t>
            </a:r>
          </a:p>
        </p:txBody>
      </p:sp>
      <p:sp>
        <p:nvSpPr>
          <p:cNvPr id="32793" name="TextBox 25"/>
          <p:cNvSpPr txBox="1">
            <a:spLocks noChangeArrowheads="1"/>
          </p:cNvSpPr>
          <p:nvPr/>
        </p:nvSpPr>
        <p:spPr bwMode="auto">
          <a:xfrm>
            <a:off x="2249488" y="3624263"/>
            <a:ext cx="184150" cy="369887"/>
          </a:xfrm>
          <a:prstGeom prst="rect">
            <a:avLst/>
          </a:prstGeom>
          <a:noFill/>
          <a:ln w="9525">
            <a:noFill/>
            <a:miter lim="800000"/>
            <a:headEnd/>
            <a:tailEnd/>
          </a:ln>
        </p:spPr>
        <p:txBody>
          <a:bodyPr wrap="none">
            <a:prstTxWarp prst="textNoShape">
              <a:avLst/>
            </a:prstTxWarp>
            <a:spAutoFit/>
          </a:bodyPr>
          <a:lstStyle/>
          <a:p>
            <a:pPr defTabSz="914400"/>
            <a:endParaRPr lang="en-US">
              <a:solidFill>
                <a:prstClr val="black"/>
              </a:solidFill>
              <a:latin typeface="Candara"/>
            </a:endParaRPr>
          </a:p>
        </p:txBody>
      </p:sp>
      <p:sp>
        <p:nvSpPr>
          <p:cNvPr id="30747" name="Slide Number Placeholder 3"/>
          <p:cNvSpPr>
            <a:spLocks noGrp="1"/>
          </p:cNvSpPr>
          <p:nvPr>
            <p:ph type="sldNum" sz="quarter" idx="12"/>
          </p:nvPr>
        </p:nvSpPr>
        <p:spPr bwMode="auto">
          <a:xfrm>
            <a:off x="265113" y="6275388"/>
            <a:ext cx="4840287" cy="365125"/>
          </a:xfrm>
          <a:ln>
            <a:miter lim="800000"/>
            <a:headEnd/>
            <a:tailEnd/>
          </a:ln>
        </p:spPr>
        <p:txBody>
          <a:bodyPr/>
          <a:lstStyle/>
          <a:p>
            <a:pPr algn="l">
              <a:defRPr/>
            </a:pPr>
            <a:fld id="{25135525-707D-E145-8C1F-6DFE2999BABE}" type="slidenum">
              <a:rPr lang="en-US" sz="1200">
                <a:solidFill>
                  <a:srgbClr val="073E87"/>
                </a:solidFill>
                <a:latin typeface="Candara"/>
              </a:rPr>
              <a:pPr algn="l">
                <a:defRPr/>
              </a:pPr>
              <a:t>13</a:t>
            </a:fld>
            <a:endParaRPr lang="en-US" sz="1200">
              <a:solidFill>
                <a:srgbClr val="073E87"/>
              </a:solidFill>
              <a:latin typeface="Candara"/>
            </a:endParaRPr>
          </a:p>
        </p:txBody>
      </p:sp>
      <p:sp>
        <p:nvSpPr>
          <p:cNvPr id="27" name="Rectangle 2"/>
          <p:cNvSpPr txBox="1">
            <a:spLocks noChangeArrowheads="1"/>
          </p:cNvSpPr>
          <p:nvPr/>
        </p:nvSpPr>
        <p:spPr>
          <a:xfrm>
            <a:off x="533400" y="304800"/>
            <a:ext cx="80772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ln w="18415" cmpd="sng">
                  <a:solidFill>
                    <a:srgbClr val="FFFFFF"/>
                  </a:solidFill>
                  <a:prstDash val="solid"/>
                </a:ln>
                <a:effectLst>
                  <a:outerShdw blurRad="63500" dir="3600000" algn="tl" rotWithShape="0">
                    <a:srgbClr val="000000">
                      <a:alpha val="70000"/>
                    </a:srgbClr>
                  </a:outerShdw>
                </a:effectLst>
              </a:rPr>
              <a:t>Example of a Smart Grid App</a:t>
            </a:r>
            <a:endParaRPr lang="en-US" sz="3600" dirty="0">
              <a:ln w="18415" cmpd="sng">
                <a:solidFill>
                  <a:srgbClr val="FFFFFF"/>
                </a:solidFill>
                <a:prstDash val="solid"/>
              </a:ln>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496108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49275" y="301752"/>
            <a:ext cx="8042275" cy="1142873"/>
          </a:xfrm>
        </p:spPr>
        <p:txBody>
          <a:bodyPr>
            <a:normAutofit/>
          </a:bodyPr>
          <a:lstStyle/>
          <a:p>
            <a:pPr eaLnBrk="1" hangingPunct="1"/>
            <a:r>
              <a:rPr lang="en-US" sz="3600" dirty="0">
                <a:ln w="18415" cmpd="sng">
                  <a:solidFill>
                    <a:srgbClr val="FFFFFF"/>
                  </a:solidFill>
                  <a:prstDash val="solid"/>
                </a:ln>
                <a:effectLst>
                  <a:outerShdw blurRad="63500" dir="3600000" algn="tl" rotWithShape="0">
                    <a:srgbClr val="000000">
                      <a:alpha val="70000"/>
                    </a:srgbClr>
                  </a:outerShdw>
                </a:effectLst>
              </a:rPr>
              <a:t>The Traditional Electric Grid</a:t>
            </a:r>
          </a:p>
        </p:txBody>
      </p:sp>
      <p:sp>
        <p:nvSpPr>
          <p:cNvPr id="54275" name="Rectangle 5"/>
          <p:cNvSpPr>
            <a:spLocks noGrp="1" noChangeArrowheads="1"/>
          </p:cNvSpPr>
          <p:nvPr>
            <p:ph type="body" sz="half" idx="4294967295"/>
          </p:nvPr>
        </p:nvSpPr>
        <p:spPr>
          <a:xfrm>
            <a:off x="228600" y="1828800"/>
            <a:ext cx="3657600" cy="4495800"/>
          </a:xfrm>
          <a:prstGeom prst="rect">
            <a:avLst/>
          </a:prstGeom>
        </p:spPr>
        <p:txBody>
          <a:bodyPr>
            <a:normAutofit/>
          </a:bodyPr>
          <a:lstStyle/>
          <a:p>
            <a:pPr eaLnBrk="1" hangingPunct="1">
              <a:buFont typeface="Wingdings" charset="2"/>
              <a:buChar char="ü"/>
              <a:defRPr/>
            </a:pPr>
            <a:r>
              <a:rPr lang="en-US" sz="2400" dirty="0"/>
              <a:t>Central station power plants</a:t>
            </a:r>
          </a:p>
          <a:p>
            <a:pPr eaLnBrk="1" hangingPunct="1">
              <a:buFont typeface="Wingdings" charset="2"/>
              <a:buChar char="ü"/>
              <a:defRPr/>
            </a:pPr>
            <a:r>
              <a:rPr lang="en-US" sz="2400" dirty="0"/>
              <a:t>Low load factor</a:t>
            </a:r>
          </a:p>
          <a:p>
            <a:pPr eaLnBrk="1" hangingPunct="1">
              <a:buFont typeface="Wingdings" charset="2"/>
              <a:buChar char="ü"/>
              <a:defRPr/>
            </a:pPr>
            <a:r>
              <a:rPr lang="en-US" sz="2400" dirty="0"/>
              <a:t>Consumers don’t see real  price of energy</a:t>
            </a:r>
          </a:p>
          <a:p>
            <a:pPr eaLnBrk="1" hangingPunct="1">
              <a:buFont typeface="Wingdings" charset="2"/>
              <a:buChar char="ü"/>
              <a:defRPr/>
            </a:pPr>
            <a:r>
              <a:rPr lang="en-US" sz="2400" dirty="0"/>
              <a:t>Lower energy efficiency, </a:t>
            </a:r>
            <a:r>
              <a:rPr lang="en-US" sz="2400" dirty="0" smtClean="0"/>
              <a:t> </a:t>
            </a:r>
            <a:r>
              <a:rPr lang="en-US" sz="2400" dirty="0"/>
              <a:t>renewable energy, and distributed resource integration</a:t>
            </a:r>
          </a:p>
        </p:txBody>
      </p:sp>
      <p:pic>
        <p:nvPicPr>
          <p:cNvPr id="33798" name="Picture 2"/>
          <p:cNvPicPr>
            <a:picLocks noChangeAspect="1" noChangeArrowheads="1"/>
          </p:cNvPicPr>
          <p:nvPr/>
        </p:nvPicPr>
        <p:blipFill>
          <a:blip r:embed="rId3"/>
          <a:srcRect/>
          <a:stretch>
            <a:fillRect/>
          </a:stretch>
        </p:blipFill>
        <p:spPr bwMode="auto">
          <a:xfrm>
            <a:off x="4073525" y="1609725"/>
            <a:ext cx="4968875" cy="4257675"/>
          </a:xfrm>
          <a:prstGeom prst="rect">
            <a:avLst/>
          </a:prstGeom>
          <a:noFill/>
          <a:ln w="9525">
            <a:noFill/>
            <a:miter lim="800000"/>
            <a:headEnd/>
            <a:tailEnd/>
          </a:ln>
        </p:spPr>
      </p:pic>
    </p:spTree>
    <p:extLst>
      <p:ext uri="{BB962C8B-B14F-4D97-AF65-F5344CB8AC3E}">
        <p14:creationId xmlns:p14="http://schemas.microsoft.com/office/powerpoint/2010/main" val="3899453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Autofit/>
          </a:bodyPr>
          <a:lstStyle/>
          <a:p>
            <a:pPr eaLnBrk="1" hangingPunct="1"/>
            <a:r>
              <a:rPr lang="en-US" sz="3600" b="1" dirty="0">
                <a:effectLst>
                  <a:outerShdw blurRad="38100" dist="38100" dir="2700000" algn="tl">
                    <a:srgbClr val="000000">
                      <a:alpha val="43137"/>
                    </a:srgbClr>
                  </a:outerShdw>
                </a:effectLst>
              </a:rPr>
              <a:t>One Conception of a </a:t>
            </a:r>
            <a:r>
              <a:rPr lang="en-US" sz="3600" b="1" dirty="0" smtClean="0">
                <a:effectLst>
                  <a:outerShdw blurRad="38100" dist="38100" dir="2700000" algn="tl">
                    <a:srgbClr val="000000">
                      <a:alpha val="43137"/>
                    </a:srgbClr>
                  </a:outerShdw>
                </a:effectLst>
              </a:rPr>
              <a:t>Local</a:t>
            </a:r>
            <a:br>
              <a:rPr lang="en-US" sz="3600" b="1" dirty="0" smtClean="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Smart </a:t>
            </a:r>
            <a:r>
              <a:rPr lang="en-US" sz="3600" b="1" dirty="0">
                <a:effectLst>
                  <a:outerShdw blurRad="38100" dist="38100" dir="2700000" algn="tl">
                    <a:srgbClr val="000000">
                      <a:alpha val="43137"/>
                    </a:srgbClr>
                  </a:outerShdw>
                </a:effectLst>
              </a:rPr>
              <a:t>Grid Network</a:t>
            </a:r>
          </a:p>
        </p:txBody>
      </p:sp>
      <p:pic>
        <p:nvPicPr>
          <p:cNvPr id="35843" name="Picture 3"/>
          <p:cNvPicPr>
            <a:picLocks noChangeAspect="1"/>
          </p:cNvPicPr>
          <p:nvPr/>
        </p:nvPicPr>
        <p:blipFill>
          <a:blip r:embed="rId3"/>
          <a:srcRect/>
          <a:stretch>
            <a:fillRect/>
          </a:stretch>
        </p:blipFill>
        <p:spPr bwMode="auto">
          <a:xfrm>
            <a:off x="742950" y="1444625"/>
            <a:ext cx="7848600" cy="5140325"/>
          </a:xfrm>
          <a:prstGeom prst="rect">
            <a:avLst/>
          </a:prstGeom>
          <a:noFill/>
          <a:ln w="9525">
            <a:noFill/>
            <a:miter lim="800000"/>
            <a:headEnd/>
            <a:tailEnd/>
          </a:ln>
        </p:spPr>
      </p:pic>
    </p:spTree>
    <p:extLst>
      <p:ext uri="{BB962C8B-B14F-4D97-AF65-F5344CB8AC3E}">
        <p14:creationId xmlns:p14="http://schemas.microsoft.com/office/powerpoint/2010/main" val="784754009"/>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Autofit/>
          </a:bodyPr>
          <a:lstStyle/>
          <a:p>
            <a:pPr eaLnBrk="1" hangingPunct="1"/>
            <a:r>
              <a:rPr lang="en-US" sz="3600" dirty="0">
                <a:ln w="18415" cmpd="sng">
                  <a:solidFill>
                    <a:srgbClr val="FFFFFF"/>
                  </a:solidFill>
                  <a:prstDash val="solid"/>
                </a:ln>
                <a:effectLst>
                  <a:outerShdw blurRad="63500" dir="3600000" algn="tl" rotWithShape="0">
                    <a:srgbClr val="000000">
                      <a:alpha val="70000"/>
                    </a:srgbClr>
                  </a:outerShdw>
                </a:effectLst>
              </a:rPr>
              <a:t>One Conception of </a:t>
            </a:r>
            <a:r>
              <a:rPr lang="en-US" sz="3600" dirty="0" smtClean="0">
                <a:ln w="18415" cmpd="sng">
                  <a:solidFill>
                    <a:srgbClr val="FFFFFF"/>
                  </a:solidFill>
                  <a:prstDash val="solid"/>
                </a:ln>
                <a:effectLst>
                  <a:outerShdw blurRad="63500" dir="3600000" algn="tl" rotWithShape="0">
                    <a:srgbClr val="000000">
                      <a:alpha val="70000"/>
                    </a:srgbClr>
                  </a:outerShdw>
                </a:effectLst>
              </a:rPr>
              <a:t>a</a:t>
            </a:r>
            <a:br>
              <a:rPr lang="en-US" sz="3600" dirty="0" smtClean="0">
                <a:ln w="18415" cmpd="sng">
                  <a:solidFill>
                    <a:srgbClr val="FFFFFF"/>
                  </a:solidFill>
                  <a:prstDash val="solid"/>
                </a:ln>
                <a:effectLst>
                  <a:outerShdw blurRad="63500" dir="3600000" algn="tl" rotWithShape="0">
                    <a:srgbClr val="000000">
                      <a:alpha val="70000"/>
                    </a:srgbClr>
                  </a:outerShdw>
                </a:effectLst>
              </a:rPr>
            </a:br>
            <a:r>
              <a:rPr lang="en-US" sz="3600" dirty="0" smtClean="0">
                <a:ln w="18415" cmpd="sng">
                  <a:solidFill>
                    <a:srgbClr val="FFFFFF"/>
                  </a:solidFill>
                  <a:prstDash val="solid"/>
                </a:ln>
                <a:effectLst>
                  <a:outerShdw blurRad="63500" dir="3600000" algn="tl" rotWithShape="0">
                    <a:srgbClr val="000000">
                      <a:alpha val="70000"/>
                    </a:srgbClr>
                  </a:outerShdw>
                </a:effectLst>
              </a:rPr>
              <a:t>Smart </a:t>
            </a:r>
            <a:r>
              <a:rPr lang="en-US" sz="3600" dirty="0">
                <a:ln w="18415" cmpd="sng">
                  <a:solidFill>
                    <a:srgbClr val="FFFFFF"/>
                  </a:solidFill>
                  <a:prstDash val="solid"/>
                </a:ln>
                <a:effectLst>
                  <a:outerShdw blurRad="63500" dir="3600000" algn="tl" rotWithShape="0">
                    <a:srgbClr val="000000">
                      <a:alpha val="70000"/>
                    </a:srgbClr>
                  </a:outerShdw>
                </a:effectLst>
              </a:rPr>
              <a:t>Grid Community</a:t>
            </a:r>
          </a:p>
        </p:txBody>
      </p:sp>
      <p:pic>
        <p:nvPicPr>
          <p:cNvPr id="36868" name="Picture 9"/>
          <p:cNvPicPr>
            <a:picLocks noChangeAspect="1" noChangeArrowheads="1"/>
          </p:cNvPicPr>
          <p:nvPr/>
        </p:nvPicPr>
        <p:blipFill>
          <a:blip r:embed="rId3"/>
          <a:srcRect/>
          <a:stretch>
            <a:fillRect/>
          </a:stretch>
        </p:blipFill>
        <p:spPr bwMode="auto">
          <a:xfrm>
            <a:off x="1089025" y="1612900"/>
            <a:ext cx="6934200" cy="4635500"/>
          </a:xfrm>
          <a:prstGeom prst="rect">
            <a:avLst/>
          </a:prstGeom>
          <a:noFill/>
          <a:ln w="9525">
            <a:noFill/>
            <a:miter lim="800000"/>
            <a:headEnd/>
            <a:tailEnd/>
          </a:ln>
        </p:spPr>
      </p:pic>
    </p:spTree>
    <p:extLst>
      <p:ext uri="{BB962C8B-B14F-4D97-AF65-F5344CB8AC3E}">
        <p14:creationId xmlns:p14="http://schemas.microsoft.com/office/powerpoint/2010/main" val="3383228341"/>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15950" y="246888"/>
            <a:ext cx="7918450" cy="896112"/>
          </a:xfrm>
        </p:spPr>
        <p:txBody>
          <a:bodyPr rtlCol="0">
            <a:normAutofit/>
          </a:bodyPr>
          <a:lstStyle/>
          <a:p>
            <a:pPr eaLnBrk="1" fontAlgn="auto" hangingPunct="1">
              <a:spcAft>
                <a:spcPts val="0"/>
              </a:spcAft>
              <a:defRPr/>
            </a:pPr>
            <a:r>
              <a:rPr lang="en-US" sz="3600" dirty="0" smtClean="0">
                <a:ln w="18415" cmpd="sng">
                  <a:solidFill>
                    <a:srgbClr val="FFFFFF"/>
                  </a:solidFill>
                  <a:prstDash val="solid"/>
                </a:ln>
                <a:effectLst>
                  <a:outerShdw blurRad="63500" dir="3600000" algn="tl" rotWithShape="0">
                    <a:srgbClr val="000000">
                      <a:alpha val="70000"/>
                    </a:srgbClr>
                  </a:outerShdw>
                </a:effectLst>
                <a:ea typeface="+mj-ea"/>
                <a:cs typeface="+mj-cs"/>
              </a:rPr>
              <a:t>The Broad Scope of Smart Grid</a:t>
            </a:r>
          </a:p>
        </p:txBody>
      </p:sp>
      <p:pic>
        <p:nvPicPr>
          <p:cNvPr id="37892" name="Picture 3"/>
          <p:cNvPicPr>
            <a:picLocks noChangeAspect="1"/>
          </p:cNvPicPr>
          <p:nvPr/>
        </p:nvPicPr>
        <p:blipFill>
          <a:blip r:embed="rId3"/>
          <a:srcRect/>
          <a:stretch>
            <a:fillRect/>
          </a:stretch>
        </p:blipFill>
        <p:spPr bwMode="auto">
          <a:xfrm>
            <a:off x="762000" y="1371600"/>
            <a:ext cx="7467600" cy="4876800"/>
          </a:xfrm>
          <a:prstGeom prst="rect">
            <a:avLst/>
          </a:prstGeom>
          <a:noFill/>
          <a:ln w="9525">
            <a:noFill/>
            <a:miter lim="800000"/>
            <a:headEnd/>
            <a:tailEnd/>
          </a:ln>
        </p:spPr>
      </p:pic>
      <p:sp>
        <p:nvSpPr>
          <p:cNvPr id="37893" name="TextBox 4"/>
          <p:cNvSpPr txBox="1">
            <a:spLocks noChangeArrowheads="1"/>
          </p:cNvSpPr>
          <p:nvPr/>
        </p:nvSpPr>
        <p:spPr bwMode="auto">
          <a:xfrm>
            <a:off x="5005324" y="6278562"/>
            <a:ext cx="3809492" cy="276999"/>
          </a:xfrm>
          <a:prstGeom prst="rect">
            <a:avLst/>
          </a:prstGeom>
          <a:noFill/>
          <a:ln w="9525">
            <a:noFill/>
            <a:miter lim="800000"/>
            <a:headEnd/>
            <a:tailEnd/>
          </a:ln>
        </p:spPr>
        <p:txBody>
          <a:bodyPr wrap="square">
            <a:prstTxWarp prst="textNoShape">
              <a:avLst/>
            </a:prstTxWarp>
            <a:spAutoFit/>
          </a:bodyPr>
          <a:lstStyle/>
          <a:p>
            <a:pPr defTabSz="914400"/>
            <a:r>
              <a:rPr lang="en-US" sz="1200" dirty="0">
                <a:solidFill>
                  <a:prstClr val="black"/>
                </a:solidFill>
                <a:latin typeface="News Gothic MT" charset="0"/>
              </a:rPr>
              <a:t>Source: </a:t>
            </a:r>
            <a:r>
              <a:rPr lang="en-US" sz="1200" i="1" dirty="0" smtClean="0">
                <a:solidFill>
                  <a:prstClr val="black"/>
                </a:solidFill>
                <a:latin typeface="News Gothic MT" charset="0"/>
              </a:rPr>
              <a:t>U.S. </a:t>
            </a:r>
            <a:r>
              <a:rPr lang="en-US" sz="1200" i="1" dirty="0">
                <a:solidFill>
                  <a:prstClr val="black"/>
                </a:solidFill>
                <a:latin typeface="News Gothic MT" charset="0"/>
              </a:rPr>
              <a:t>DOE, Smart Grid System Report, 2009</a:t>
            </a:r>
          </a:p>
        </p:txBody>
      </p:sp>
    </p:spTree>
    <p:extLst>
      <p:ext uri="{BB962C8B-B14F-4D97-AF65-F5344CB8AC3E}">
        <p14:creationId xmlns:p14="http://schemas.microsoft.com/office/powerpoint/2010/main" val="13444745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549275" y="288925"/>
            <a:ext cx="8042275" cy="1336675"/>
          </a:xfrm>
        </p:spPr>
        <p:txBody>
          <a:bodyPr>
            <a:normAutofit/>
          </a:bodyPr>
          <a:lstStyle/>
          <a:p>
            <a:pPr eaLnBrk="1" hangingPunct="1"/>
            <a:r>
              <a:rPr lang="en-US" sz="4000" dirty="0" smtClean="0">
                <a:ln w="18415" cmpd="sng">
                  <a:solidFill>
                    <a:srgbClr val="FFFFFF"/>
                  </a:solidFill>
                  <a:prstDash val="solid"/>
                </a:ln>
                <a:effectLst>
                  <a:outerShdw blurRad="63500" dir="3600000" algn="tl" rotWithShape="0">
                    <a:srgbClr val="000000">
                      <a:alpha val="70000"/>
                    </a:srgbClr>
                  </a:outerShdw>
                </a:effectLst>
              </a:rPr>
              <a:t>Potential </a:t>
            </a:r>
            <a:r>
              <a:rPr lang="en-US" sz="4000" dirty="0">
                <a:ln w="18415" cmpd="sng">
                  <a:solidFill>
                    <a:srgbClr val="FFFFFF"/>
                  </a:solidFill>
                  <a:prstDash val="solid"/>
                </a:ln>
                <a:effectLst>
                  <a:outerShdw blurRad="63500" dir="3600000" algn="tl" rotWithShape="0">
                    <a:srgbClr val="000000">
                      <a:alpha val="70000"/>
                    </a:srgbClr>
                  </a:outerShdw>
                </a:effectLst>
              </a:rPr>
              <a:t>Entry of Smart Grid Applications Over Time</a:t>
            </a:r>
          </a:p>
        </p:txBody>
      </p:sp>
      <p:sp>
        <p:nvSpPr>
          <p:cNvPr id="47108" name="Rectangle 3"/>
          <p:cNvSpPr>
            <a:spLocks noGrp="1" noChangeArrowheads="1"/>
          </p:cNvSpPr>
          <p:nvPr>
            <p:ph type="body" idx="1"/>
          </p:nvPr>
        </p:nvSpPr>
        <p:spPr>
          <a:xfrm>
            <a:off x="1676400" y="2414016"/>
            <a:ext cx="7239000" cy="3713734"/>
          </a:xfrm>
        </p:spPr>
        <p:txBody>
          <a:bodyPr rtlCol="0">
            <a:normAutofit/>
          </a:bodyPr>
          <a:lstStyle/>
          <a:p>
            <a:pPr eaLnBrk="1" fontAlgn="auto" hangingPunct="1">
              <a:spcAft>
                <a:spcPts val="0"/>
              </a:spcAft>
              <a:buClr>
                <a:schemeClr val="accent1">
                  <a:lumMod val="60000"/>
                  <a:lumOff val="40000"/>
                </a:schemeClr>
              </a:buClr>
              <a:buFont typeface="Wingdings" charset="2"/>
              <a:buChar char="ü"/>
              <a:defRPr/>
            </a:pPr>
            <a:r>
              <a:rPr lang="en-US" dirty="0">
                <a:ea typeface="+mn-ea"/>
                <a:cs typeface="+mn-cs"/>
              </a:rPr>
              <a:t>Advanced </a:t>
            </a:r>
            <a:r>
              <a:rPr lang="en-US" dirty="0" smtClean="0">
                <a:ea typeface="+mn-ea"/>
                <a:cs typeface="+mn-cs"/>
              </a:rPr>
              <a:t>Meter Infrastructure  </a:t>
            </a:r>
            <a:r>
              <a:rPr lang="en-US" dirty="0">
                <a:ea typeface="+mn-ea"/>
                <a:cs typeface="+mn-cs"/>
              </a:rPr>
              <a:t>(</a:t>
            </a:r>
            <a:r>
              <a:rPr lang="en-US" u="sng" dirty="0">
                <a:ea typeface="+mn-ea"/>
                <a:cs typeface="+mn-cs"/>
              </a:rPr>
              <a:t>AMI</a:t>
            </a:r>
            <a:r>
              <a:rPr lang="en-US" dirty="0">
                <a:ea typeface="+mn-ea"/>
                <a:cs typeface="+mn-cs"/>
              </a:rPr>
              <a:t>)</a:t>
            </a:r>
          </a:p>
          <a:p>
            <a:pPr eaLnBrk="1" fontAlgn="auto" hangingPunct="1">
              <a:spcAft>
                <a:spcPts val="0"/>
              </a:spcAft>
              <a:buClr>
                <a:schemeClr val="accent1">
                  <a:lumMod val="60000"/>
                  <a:lumOff val="40000"/>
                </a:schemeClr>
              </a:buClr>
              <a:buFont typeface="Wingdings" charset="2"/>
              <a:buChar char="ü"/>
              <a:defRPr/>
            </a:pPr>
            <a:r>
              <a:rPr lang="en-US" dirty="0">
                <a:ea typeface="+mn-ea"/>
                <a:cs typeface="+mn-cs"/>
              </a:rPr>
              <a:t>Demand response </a:t>
            </a:r>
          </a:p>
          <a:p>
            <a:pPr eaLnBrk="1" fontAlgn="auto" hangingPunct="1">
              <a:spcAft>
                <a:spcPts val="0"/>
              </a:spcAft>
              <a:buClr>
                <a:schemeClr val="accent1">
                  <a:lumMod val="60000"/>
                  <a:lumOff val="40000"/>
                </a:schemeClr>
              </a:buClr>
              <a:buFont typeface="Wingdings" charset="2"/>
              <a:buChar char="ü"/>
              <a:defRPr/>
            </a:pPr>
            <a:r>
              <a:rPr lang="en-US" dirty="0">
                <a:ea typeface="+mn-ea"/>
                <a:cs typeface="+mn-cs"/>
              </a:rPr>
              <a:t>Grid optimization and distribution automation</a:t>
            </a:r>
          </a:p>
          <a:p>
            <a:pPr eaLnBrk="1" fontAlgn="auto" hangingPunct="1">
              <a:spcAft>
                <a:spcPts val="0"/>
              </a:spcAft>
              <a:buClr>
                <a:schemeClr val="accent1">
                  <a:lumMod val="60000"/>
                  <a:lumOff val="40000"/>
                </a:schemeClr>
              </a:buClr>
              <a:buFont typeface="Wingdings" charset="2"/>
              <a:buChar char="ü"/>
              <a:defRPr/>
            </a:pPr>
            <a:r>
              <a:rPr lang="en-US" dirty="0">
                <a:ea typeface="+mn-ea"/>
                <a:cs typeface="+mn-cs"/>
              </a:rPr>
              <a:t>Distributed generation and storage</a:t>
            </a:r>
          </a:p>
          <a:p>
            <a:pPr eaLnBrk="1" fontAlgn="auto" hangingPunct="1">
              <a:spcAft>
                <a:spcPts val="0"/>
              </a:spcAft>
              <a:buClr>
                <a:schemeClr val="accent1">
                  <a:lumMod val="60000"/>
                  <a:lumOff val="40000"/>
                </a:schemeClr>
              </a:buClr>
              <a:buFont typeface="Wingdings" charset="2"/>
              <a:buChar char="ü"/>
              <a:defRPr/>
            </a:pPr>
            <a:r>
              <a:rPr lang="en-US" dirty="0">
                <a:ea typeface="+mn-ea"/>
                <a:cs typeface="+mn-cs"/>
              </a:rPr>
              <a:t>Smart charging of </a:t>
            </a:r>
            <a:r>
              <a:rPr lang="en-US" u="sng" dirty="0" err="1">
                <a:ea typeface="+mn-ea"/>
                <a:cs typeface="+mn-cs"/>
              </a:rPr>
              <a:t>PEV</a:t>
            </a:r>
            <a:r>
              <a:rPr lang="en-US" dirty="0" err="1">
                <a:ea typeface="+mn-ea"/>
                <a:cs typeface="+mn-cs"/>
              </a:rPr>
              <a:t>s</a:t>
            </a:r>
            <a:r>
              <a:rPr lang="en-US" dirty="0">
                <a:ea typeface="+mn-ea"/>
                <a:cs typeface="+mn-cs"/>
              </a:rPr>
              <a:t> and integrated vehicle-to-grid (</a:t>
            </a:r>
            <a:r>
              <a:rPr lang="en-US" u="sng" dirty="0">
                <a:ea typeface="+mn-ea"/>
                <a:cs typeface="+mn-cs"/>
              </a:rPr>
              <a:t>V2G</a:t>
            </a:r>
            <a:r>
              <a:rPr lang="en-US" dirty="0">
                <a:ea typeface="+mn-ea"/>
                <a:cs typeface="+mn-cs"/>
              </a:rPr>
              <a:t>) systems</a:t>
            </a:r>
          </a:p>
          <a:p>
            <a:pPr eaLnBrk="1" fontAlgn="auto" hangingPunct="1">
              <a:spcAft>
                <a:spcPts val="0"/>
              </a:spcAft>
              <a:buClr>
                <a:schemeClr val="accent1">
                  <a:lumMod val="60000"/>
                  <a:lumOff val="40000"/>
                </a:schemeClr>
              </a:buClr>
              <a:buFont typeface="Wingdings" charset="2"/>
              <a:buChar char="ü"/>
              <a:defRPr/>
            </a:pPr>
            <a:r>
              <a:rPr lang="en-US" dirty="0">
                <a:ea typeface="+mn-ea"/>
                <a:cs typeface="+mn-cs"/>
              </a:rPr>
              <a:t>Advanced utility control systems, future applications and services (portals, markets)</a:t>
            </a:r>
          </a:p>
        </p:txBody>
      </p:sp>
      <p:sp>
        <p:nvSpPr>
          <p:cNvPr id="39941" name="AutoShape 5"/>
          <p:cNvSpPr>
            <a:spLocks noChangeArrowheads="1"/>
          </p:cNvSpPr>
          <p:nvPr/>
        </p:nvSpPr>
        <p:spPr bwMode="auto">
          <a:xfrm>
            <a:off x="609600" y="2622550"/>
            <a:ext cx="609600" cy="3276600"/>
          </a:xfrm>
          <a:prstGeom prst="downArrow">
            <a:avLst>
              <a:gd name="adj1" fmla="val 50000"/>
              <a:gd name="adj2" fmla="val 118750"/>
            </a:avLst>
          </a:prstGeom>
          <a:solidFill>
            <a:schemeClr val="accent1"/>
          </a:solidFill>
          <a:ln w="9525">
            <a:solidFill>
              <a:schemeClr val="tx1"/>
            </a:solidFill>
            <a:miter lim="800000"/>
            <a:headEnd/>
            <a:tailEnd/>
          </a:ln>
        </p:spPr>
        <p:txBody>
          <a:bodyPr wrap="none" anchor="ctr">
            <a:prstTxWarp prst="textNoShape">
              <a:avLst/>
            </a:prstTxWarp>
          </a:bodyPr>
          <a:lstStyle/>
          <a:p>
            <a:pPr defTabSz="914400"/>
            <a:endParaRPr lang="en-US">
              <a:solidFill>
                <a:prstClr val="black"/>
              </a:solidFill>
              <a:latin typeface="Calibri" charset="0"/>
            </a:endParaRPr>
          </a:p>
        </p:txBody>
      </p:sp>
      <p:sp>
        <p:nvSpPr>
          <p:cNvPr id="39942" name="Text Box 6"/>
          <p:cNvSpPr txBox="1">
            <a:spLocks noChangeArrowheads="1"/>
          </p:cNvSpPr>
          <p:nvPr/>
        </p:nvSpPr>
        <p:spPr bwMode="auto">
          <a:xfrm>
            <a:off x="342900" y="1986979"/>
            <a:ext cx="1143000" cy="457200"/>
          </a:xfrm>
          <a:prstGeom prst="rect">
            <a:avLst/>
          </a:prstGeom>
          <a:noFill/>
          <a:ln w="9525">
            <a:noFill/>
            <a:miter lim="800000"/>
            <a:headEnd/>
            <a:tailEnd/>
          </a:ln>
        </p:spPr>
        <p:txBody>
          <a:bodyPr>
            <a:prstTxWarp prst="textNoShape">
              <a:avLst/>
            </a:prstTxWarp>
            <a:spAutoFit/>
          </a:bodyPr>
          <a:lstStyle/>
          <a:p>
            <a:pPr defTabSz="914400"/>
            <a:r>
              <a:rPr lang="en-US" sz="2400" b="1" dirty="0">
                <a:solidFill>
                  <a:srgbClr val="073E87"/>
                </a:solidFill>
                <a:latin typeface="Arial Unicode MS" charset="0"/>
              </a:rPr>
              <a:t>Today</a:t>
            </a:r>
          </a:p>
        </p:txBody>
      </p:sp>
      <p:sp>
        <p:nvSpPr>
          <p:cNvPr id="39943" name="Text Box 8"/>
          <p:cNvSpPr txBox="1">
            <a:spLocks noChangeArrowheads="1"/>
          </p:cNvSpPr>
          <p:nvPr/>
        </p:nvSpPr>
        <p:spPr bwMode="auto">
          <a:xfrm>
            <a:off x="152400" y="5899150"/>
            <a:ext cx="1676400" cy="457200"/>
          </a:xfrm>
          <a:prstGeom prst="rect">
            <a:avLst/>
          </a:prstGeom>
          <a:noFill/>
          <a:ln w="9525">
            <a:noFill/>
            <a:miter lim="800000"/>
            <a:headEnd/>
            <a:tailEnd/>
          </a:ln>
        </p:spPr>
        <p:txBody>
          <a:bodyPr>
            <a:prstTxWarp prst="textNoShape">
              <a:avLst/>
            </a:prstTxWarp>
            <a:spAutoFit/>
          </a:bodyPr>
          <a:lstStyle/>
          <a:p>
            <a:pPr defTabSz="914400"/>
            <a:r>
              <a:rPr lang="en-US" sz="2400" b="1" dirty="0">
                <a:solidFill>
                  <a:srgbClr val="073E87"/>
                </a:solidFill>
                <a:latin typeface="Arial Unicode MS" charset="0"/>
              </a:rPr>
              <a:t>Tomorrow</a:t>
            </a:r>
          </a:p>
        </p:txBody>
      </p:sp>
    </p:spTree>
    <p:extLst>
      <p:ext uri="{BB962C8B-B14F-4D97-AF65-F5344CB8AC3E}">
        <p14:creationId xmlns:p14="http://schemas.microsoft.com/office/powerpoint/2010/main" val="3319540673"/>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pPr eaLnBrk="1" hangingPunct="1"/>
            <a:r>
              <a:rPr lang="en-US" sz="4000" dirty="0">
                <a:ln w="18415" cmpd="sng">
                  <a:solidFill>
                    <a:srgbClr val="FFFFFF"/>
                  </a:solidFill>
                  <a:prstDash val="solid"/>
                </a:ln>
                <a:effectLst>
                  <a:outerShdw blurRad="63500" dir="3600000" algn="tl" rotWithShape="0">
                    <a:srgbClr val="000000">
                      <a:alpha val="70000"/>
                    </a:srgbClr>
                  </a:outerShdw>
                </a:effectLst>
              </a:rPr>
              <a:t>Key Characteristics of </a:t>
            </a:r>
            <a:r>
              <a:rPr lang="en-US" sz="4000" dirty="0" smtClean="0">
                <a:ln w="18415" cmpd="sng">
                  <a:solidFill>
                    <a:srgbClr val="FFFFFF"/>
                  </a:solidFill>
                  <a:prstDash val="solid"/>
                </a:ln>
                <a:effectLst>
                  <a:outerShdw blurRad="63500" dir="3600000" algn="tl" rotWithShape="0">
                    <a:srgbClr val="000000">
                      <a:alpha val="70000"/>
                    </a:srgbClr>
                  </a:outerShdw>
                </a:effectLst>
              </a:rPr>
              <a:t>Smart </a:t>
            </a:r>
            <a:r>
              <a:rPr lang="en-US" sz="4000" dirty="0">
                <a:ln w="18415" cmpd="sng">
                  <a:solidFill>
                    <a:srgbClr val="FFFFFF"/>
                  </a:solidFill>
                  <a:prstDash val="solid"/>
                </a:ln>
                <a:effectLst>
                  <a:outerShdw blurRad="63500" dir="3600000" algn="tl" rotWithShape="0">
                    <a:srgbClr val="000000">
                      <a:alpha val="70000"/>
                    </a:srgbClr>
                  </a:outerShdw>
                </a:effectLst>
              </a:rPr>
              <a:t>Grid</a:t>
            </a:r>
          </a:p>
        </p:txBody>
      </p:sp>
      <p:sp>
        <p:nvSpPr>
          <p:cNvPr id="31747" name="Content Placeholder 2"/>
          <p:cNvSpPr>
            <a:spLocks noGrp="1"/>
          </p:cNvSpPr>
          <p:nvPr>
            <p:ph idx="1"/>
          </p:nvPr>
        </p:nvSpPr>
        <p:spPr>
          <a:xfrm>
            <a:off x="872067" y="2395728"/>
            <a:ext cx="7408333" cy="3730435"/>
          </a:xfrm>
        </p:spPr>
        <p:txBody>
          <a:bodyPr rtlCol="0">
            <a:normAutofit lnSpcReduction="10000"/>
          </a:bodyPr>
          <a:lstStyle/>
          <a:p>
            <a:pPr eaLnBrk="1" fontAlgn="auto" hangingPunct="1">
              <a:spcAft>
                <a:spcPts val="0"/>
              </a:spcAft>
              <a:buClr>
                <a:schemeClr val="accent1">
                  <a:lumMod val="60000"/>
                  <a:lumOff val="40000"/>
                </a:schemeClr>
              </a:buClr>
              <a:buFont typeface="Wingdings" charset="2"/>
              <a:buChar char="ü"/>
              <a:defRPr/>
            </a:pPr>
            <a:r>
              <a:rPr lang="en-US" dirty="0">
                <a:latin typeface="+mj-lt"/>
                <a:ea typeface="+mn-ea"/>
                <a:cs typeface="Palatino"/>
              </a:rPr>
              <a:t>Enables active participation by consumers.</a:t>
            </a:r>
          </a:p>
          <a:p>
            <a:pPr eaLnBrk="1" fontAlgn="auto" hangingPunct="1">
              <a:spcAft>
                <a:spcPts val="0"/>
              </a:spcAft>
              <a:buClr>
                <a:schemeClr val="accent1">
                  <a:lumMod val="60000"/>
                  <a:lumOff val="40000"/>
                </a:schemeClr>
              </a:buClr>
              <a:buFont typeface="Wingdings" charset="2"/>
              <a:buChar char="ü"/>
              <a:defRPr/>
            </a:pPr>
            <a:r>
              <a:rPr lang="en-US" dirty="0">
                <a:latin typeface="+mj-lt"/>
                <a:ea typeface="+mn-ea"/>
                <a:cs typeface="Palatino"/>
              </a:rPr>
              <a:t>Accommodates all generation and storage options.</a:t>
            </a:r>
          </a:p>
          <a:p>
            <a:pPr eaLnBrk="1" fontAlgn="auto" hangingPunct="1">
              <a:spcAft>
                <a:spcPts val="0"/>
              </a:spcAft>
              <a:buClr>
                <a:schemeClr val="accent1">
                  <a:lumMod val="60000"/>
                  <a:lumOff val="40000"/>
                </a:schemeClr>
              </a:buClr>
              <a:buFont typeface="Wingdings" charset="2"/>
              <a:buChar char="ü"/>
              <a:defRPr/>
            </a:pPr>
            <a:r>
              <a:rPr lang="en-US" dirty="0">
                <a:latin typeface="+mj-lt"/>
                <a:ea typeface="+mn-ea"/>
                <a:cs typeface="Palatino"/>
              </a:rPr>
              <a:t>Enables new products, services, and markets.</a:t>
            </a:r>
          </a:p>
          <a:p>
            <a:pPr eaLnBrk="1" fontAlgn="auto" hangingPunct="1">
              <a:spcAft>
                <a:spcPts val="0"/>
              </a:spcAft>
              <a:buClr>
                <a:schemeClr val="accent1">
                  <a:lumMod val="60000"/>
                  <a:lumOff val="40000"/>
                </a:schemeClr>
              </a:buClr>
              <a:buFont typeface="Wingdings" charset="2"/>
              <a:buChar char="ü"/>
              <a:defRPr/>
            </a:pPr>
            <a:r>
              <a:rPr lang="en-US" dirty="0">
                <a:latin typeface="+mj-lt"/>
                <a:ea typeface="+mn-ea"/>
                <a:cs typeface="Palatino"/>
              </a:rPr>
              <a:t>Provides power quality for the digital economy.</a:t>
            </a:r>
          </a:p>
          <a:p>
            <a:pPr eaLnBrk="1" fontAlgn="auto" hangingPunct="1">
              <a:spcAft>
                <a:spcPts val="0"/>
              </a:spcAft>
              <a:buClr>
                <a:schemeClr val="accent1">
                  <a:lumMod val="60000"/>
                  <a:lumOff val="40000"/>
                </a:schemeClr>
              </a:buClr>
              <a:buFont typeface="Wingdings" charset="2"/>
              <a:buChar char="ü"/>
              <a:defRPr/>
            </a:pPr>
            <a:r>
              <a:rPr lang="en-US" dirty="0">
                <a:latin typeface="+mj-lt"/>
                <a:ea typeface="+mn-ea"/>
                <a:cs typeface="Palatino"/>
              </a:rPr>
              <a:t>Optimizes assets and operates more efficiently.</a:t>
            </a:r>
          </a:p>
          <a:p>
            <a:pPr eaLnBrk="1" fontAlgn="auto" hangingPunct="1">
              <a:spcAft>
                <a:spcPts val="0"/>
              </a:spcAft>
              <a:buClr>
                <a:schemeClr val="accent1">
                  <a:lumMod val="60000"/>
                  <a:lumOff val="40000"/>
                </a:schemeClr>
              </a:buClr>
              <a:buFont typeface="Wingdings" charset="2"/>
              <a:buChar char="ü"/>
              <a:defRPr/>
            </a:pPr>
            <a:r>
              <a:rPr lang="en-US" dirty="0">
                <a:latin typeface="+mj-lt"/>
                <a:ea typeface="+mn-ea"/>
                <a:cs typeface="Palatino"/>
              </a:rPr>
              <a:t>Anticipates and responds to system disturbances (self-heals).</a:t>
            </a:r>
          </a:p>
          <a:p>
            <a:pPr eaLnBrk="1" fontAlgn="auto" hangingPunct="1">
              <a:spcAft>
                <a:spcPts val="0"/>
              </a:spcAft>
              <a:buClr>
                <a:schemeClr val="accent1">
                  <a:lumMod val="60000"/>
                  <a:lumOff val="40000"/>
                </a:schemeClr>
              </a:buClr>
              <a:buFont typeface="Wingdings" charset="2"/>
              <a:buChar char="ü"/>
              <a:defRPr/>
            </a:pPr>
            <a:r>
              <a:rPr lang="en-US" dirty="0">
                <a:latin typeface="+mj-lt"/>
                <a:ea typeface="+mn-ea"/>
                <a:cs typeface="Palatino"/>
              </a:rPr>
              <a:t>Operates resiliently against attack and natural disaster</a:t>
            </a:r>
            <a:r>
              <a:rPr lang="en-US" dirty="0" smtClean="0">
                <a:latin typeface="+mj-lt"/>
                <a:ea typeface="+mn-ea"/>
                <a:cs typeface="Palatino"/>
              </a:rPr>
              <a:t>.</a:t>
            </a:r>
            <a:endParaRPr lang="en-US" dirty="0">
              <a:solidFill>
                <a:schemeClr val="tx1">
                  <a:lumMod val="65000"/>
                  <a:lumOff val="35000"/>
                </a:schemeClr>
              </a:solidFill>
              <a:ea typeface="+mn-ea"/>
              <a:cs typeface="+mn-cs"/>
            </a:endParaRPr>
          </a:p>
          <a:p>
            <a:pPr eaLnBrk="1" fontAlgn="auto" hangingPunct="1">
              <a:spcAft>
                <a:spcPts val="0"/>
              </a:spcAft>
              <a:buClr>
                <a:schemeClr val="accent1">
                  <a:lumMod val="60000"/>
                  <a:lumOff val="40000"/>
                </a:schemeClr>
              </a:buClr>
              <a:buFont typeface="Wingdings 2" pitchFamily="18" charset="2"/>
              <a:buChar char=""/>
              <a:defRPr/>
            </a:pPr>
            <a:endParaRPr lang="en-US" dirty="0">
              <a:solidFill>
                <a:schemeClr val="tx1">
                  <a:lumMod val="65000"/>
                  <a:lumOff val="35000"/>
                </a:schemeClr>
              </a:solidFill>
              <a:ea typeface="+mn-ea"/>
              <a:cs typeface="+mn-cs"/>
            </a:endParaRPr>
          </a:p>
          <a:p>
            <a:pPr eaLnBrk="1" fontAlgn="auto" hangingPunct="1">
              <a:spcAft>
                <a:spcPts val="0"/>
              </a:spcAft>
              <a:buClr>
                <a:schemeClr val="accent1">
                  <a:lumMod val="60000"/>
                  <a:lumOff val="40000"/>
                </a:schemeClr>
              </a:buClr>
              <a:buFont typeface="Wingdings 2" pitchFamily="18" charset="2"/>
              <a:buChar char=""/>
              <a:defRPr/>
            </a:pPr>
            <a:endParaRPr lang="en-US" dirty="0">
              <a:solidFill>
                <a:schemeClr val="tx1">
                  <a:lumMod val="65000"/>
                  <a:lumOff val="35000"/>
                </a:schemeClr>
              </a:solidFill>
              <a:ea typeface="+mn-ea"/>
              <a:cs typeface="+mn-cs"/>
            </a:endParaRPr>
          </a:p>
        </p:txBody>
      </p:sp>
    </p:spTree>
    <p:extLst>
      <p:ext uri="{BB962C8B-B14F-4D97-AF65-F5344CB8AC3E}">
        <p14:creationId xmlns:p14="http://schemas.microsoft.com/office/powerpoint/2010/main" val="862051638"/>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_SG01.jpg"/>
          <p:cNvPicPr>
            <a:picLocks noGrp="1" noChangeAspect="1"/>
          </p:cNvPicPr>
          <p:nvPr>
            <p:ph idx="1"/>
          </p:nvPr>
        </p:nvPicPr>
        <p:blipFill>
          <a:blip r:embed="rId5">
            <a:extLst>
              <a:ext uri="{28A0092B-C50C-407E-A947-70E740481C1C}">
                <a14:useLocalDpi xmlns:a14="http://schemas.microsoft.com/office/drawing/2010/main" val="0"/>
              </a:ext>
            </a:extLst>
          </a:blip>
          <a:srcRect t="15971" b="15971"/>
          <a:stretch>
            <a:fillRect/>
          </a:stretch>
        </p:blipFill>
        <p:spPr>
          <a:xfrm>
            <a:off x="1219201" y="1752600"/>
            <a:ext cx="6279434" cy="3616954"/>
          </a:xfrm>
        </p:spPr>
      </p:pic>
      <p:sp>
        <p:nvSpPr>
          <p:cNvPr id="4" name="Title 3"/>
          <p:cNvSpPr>
            <a:spLocks noGrp="1"/>
          </p:cNvSpPr>
          <p:nvPr>
            <p:ph type="title"/>
          </p:nvPr>
        </p:nvSpPr>
        <p:spPr/>
        <p:txBody>
          <a:bodyPr>
            <a:noAutofit/>
          </a:bodyPr>
          <a:lstStyle/>
          <a:p>
            <a:r>
              <a:rPr lang="en-US" b="1" dirty="0" smtClean="0">
                <a:effectLst>
                  <a:glow rad="63500">
                    <a:schemeClr val="accent1">
                      <a:satMod val="175000"/>
                      <a:alpha val="40000"/>
                    </a:schemeClr>
                  </a:glow>
                  <a:outerShdw blurRad="38100" dist="38100" dir="2700000" algn="tl">
                    <a:srgbClr val="000000">
                      <a:alpha val="43137"/>
                    </a:srgbClr>
                  </a:outerShdw>
                </a:effectLst>
              </a:rPr>
              <a:t>Smart Grid May Transform </a:t>
            </a:r>
            <a:br>
              <a:rPr lang="en-US" b="1" dirty="0" smtClean="0">
                <a:effectLst>
                  <a:glow rad="63500">
                    <a:schemeClr val="accent1">
                      <a:satMod val="175000"/>
                      <a:alpha val="40000"/>
                    </a:schemeClr>
                  </a:glow>
                  <a:outerShdw blurRad="38100" dist="38100" dir="2700000" algn="tl">
                    <a:srgbClr val="000000">
                      <a:alpha val="43137"/>
                    </a:srgbClr>
                  </a:outerShdw>
                </a:effectLst>
              </a:rPr>
            </a:br>
            <a:r>
              <a:rPr lang="en-US" b="1" dirty="0" smtClean="0">
                <a:effectLst>
                  <a:glow rad="63500">
                    <a:schemeClr val="accent1">
                      <a:satMod val="175000"/>
                      <a:alpha val="40000"/>
                    </a:schemeClr>
                  </a:glow>
                  <a:outerShdw blurRad="38100" dist="38100" dir="2700000" algn="tl">
                    <a:srgbClr val="000000">
                      <a:alpha val="43137"/>
                    </a:srgbClr>
                  </a:outerShdw>
                </a:effectLst>
              </a:rPr>
              <a:t>the Electricity Industry</a:t>
            </a:r>
            <a:endParaRPr lang="en-US" b="1" dirty="0">
              <a:effectLst>
                <a:glow rad="63500">
                  <a:schemeClr val="accent1">
                    <a:satMod val="175000"/>
                    <a:alpha val="40000"/>
                  </a:schemeClr>
                </a:glow>
                <a:outerShdw blurRad="38100" dist="38100" dir="2700000" algn="tl">
                  <a:srgbClr val="000000">
                    <a:alpha val="43137"/>
                  </a:srgbClr>
                </a:outerShdw>
              </a:effectLst>
            </a:endParaRP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55571947"/>
      </p:ext>
    </p:extLst>
  </p:cSld>
  <p:clrMapOvr>
    <a:masterClrMapping/>
  </p:clrMapOvr>
  <mc:AlternateContent xmlns:mc="http://schemas.openxmlformats.org/markup-compatibility/2006" xmlns:p14="http://schemas.microsoft.com/office/powerpoint/2010/main">
    <mc:Choice Requires="p14">
      <p:transition spd="slow" p14:dur="2000" advTm="90630"/>
    </mc:Choice>
    <mc:Fallback xmlns="">
      <p:transition xmlns:p14="http://schemas.microsoft.com/office/powerpoint/2010/main" spd="slow" advTm="90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rmAutofit/>
          </a:bodyPr>
          <a:lstStyle/>
          <a:p>
            <a:pPr eaLnBrk="1" hangingPunct="1"/>
            <a:r>
              <a:rPr lang="en-US" sz="4000" dirty="0" smtClean="0">
                <a:ln w="18415" cmpd="sng">
                  <a:solidFill>
                    <a:srgbClr val="FFFFFF"/>
                  </a:solidFill>
                  <a:prstDash val="solid"/>
                </a:ln>
                <a:effectLst>
                  <a:outerShdw blurRad="63500" dir="3600000" algn="tl" rotWithShape="0">
                    <a:srgbClr val="000000">
                      <a:alpha val="70000"/>
                    </a:srgbClr>
                  </a:outerShdw>
                </a:effectLst>
              </a:rPr>
              <a:t>Expected </a:t>
            </a:r>
            <a:r>
              <a:rPr lang="en-US" sz="4000" dirty="0">
                <a:ln w="18415" cmpd="sng">
                  <a:solidFill>
                    <a:srgbClr val="FFFFFF"/>
                  </a:solidFill>
                  <a:prstDash val="solid"/>
                </a:ln>
                <a:effectLst>
                  <a:outerShdw blurRad="63500" dir="3600000" algn="tl" rotWithShape="0">
                    <a:srgbClr val="000000">
                      <a:alpha val="70000"/>
                    </a:srgbClr>
                  </a:outerShdw>
                </a:effectLst>
              </a:rPr>
              <a:t>Benefits of </a:t>
            </a:r>
            <a:r>
              <a:rPr lang="en-US" sz="4000" dirty="0" smtClean="0">
                <a:ln w="18415" cmpd="sng">
                  <a:solidFill>
                    <a:srgbClr val="FFFFFF"/>
                  </a:solidFill>
                  <a:prstDash val="solid"/>
                </a:ln>
                <a:effectLst>
                  <a:outerShdw blurRad="63500" dir="3600000" algn="tl" rotWithShape="0">
                    <a:srgbClr val="000000">
                      <a:alpha val="70000"/>
                    </a:srgbClr>
                  </a:outerShdw>
                </a:effectLst>
              </a:rPr>
              <a:t>Smart Grid</a:t>
            </a:r>
            <a:endParaRPr lang="en-US" sz="4000" dirty="0">
              <a:ln w="18415" cmpd="sng">
                <a:solidFill>
                  <a:srgbClr val="FFFFFF"/>
                </a:solidFill>
                <a:prstDash val="solid"/>
              </a:ln>
              <a:effectLst>
                <a:outerShdw blurRad="63500" dir="3600000" algn="tl" rotWithShape="0">
                  <a:srgbClr val="000000">
                    <a:alpha val="70000"/>
                  </a:srgbClr>
                </a:outerShdw>
              </a:effectLst>
            </a:endParaRPr>
          </a:p>
        </p:txBody>
      </p:sp>
      <p:sp>
        <p:nvSpPr>
          <p:cNvPr id="43011" name="Content Placeholder 2"/>
          <p:cNvSpPr>
            <a:spLocks noGrp="1"/>
          </p:cNvSpPr>
          <p:nvPr>
            <p:ph idx="1"/>
          </p:nvPr>
        </p:nvSpPr>
        <p:spPr>
          <a:xfrm>
            <a:off x="872067" y="2404872"/>
            <a:ext cx="7408333" cy="3995928"/>
          </a:xfrm>
        </p:spPr>
        <p:txBody>
          <a:bodyPr/>
          <a:lstStyle/>
          <a:p>
            <a:pPr marL="0" indent="0" eaLnBrk="1" hangingPunct="1">
              <a:buNone/>
            </a:pPr>
            <a:r>
              <a:rPr lang="en-US" sz="2800" b="1" dirty="0">
                <a:solidFill>
                  <a:schemeClr val="tx1"/>
                </a:solidFill>
              </a:rPr>
              <a:t>The </a:t>
            </a:r>
            <a:r>
              <a:rPr lang="en-US" sz="2800" b="1" dirty="0" smtClean="0">
                <a:solidFill>
                  <a:schemeClr val="tx1"/>
                </a:solidFill>
              </a:rPr>
              <a:t>U.S. </a:t>
            </a:r>
            <a:r>
              <a:rPr lang="en-US" sz="2800" b="1" dirty="0">
                <a:solidFill>
                  <a:schemeClr val="tx1"/>
                </a:solidFill>
              </a:rPr>
              <a:t>Department of Energy believes </a:t>
            </a:r>
            <a:r>
              <a:rPr lang="en-US" sz="2800" b="1" dirty="0" smtClean="0">
                <a:solidFill>
                  <a:schemeClr val="tx1"/>
                </a:solidFill>
              </a:rPr>
              <a:t>Smart </a:t>
            </a:r>
            <a:r>
              <a:rPr lang="en-US" sz="2800" b="1" dirty="0">
                <a:solidFill>
                  <a:schemeClr val="tx1"/>
                </a:solidFill>
              </a:rPr>
              <a:t>Grid will provide major improvements over the traditional grid in six key areas:</a:t>
            </a:r>
          </a:p>
        </p:txBody>
      </p:sp>
      <p:sp>
        <p:nvSpPr>
          <p:cNvPr id="43013" name="TextBox 5"/>
          <p:cNvSpPr txBox="1">
            <a:spLocks noChangeArrowheads="1"/>
          </p:cNvSpPr>
          <p:nvPr/>
        </p:nvSpPr>
        <p:spPr bwMode="auto">
          <a:xfrm>
            <a:off x="533400" y="4114800"/>
            <a:ext cx="4124325" cy="1816100"/>
          </a:xfrm>
          <a:prstGeom prst="rect">
            <a:avLst/>
          </a:prstGeom>
          <a:noFill/>
          <a:ln w="9525">
            <a:noFill/>
            <a:miter lim="800000"/>
            <a:headEnd/>
            <a:tailEnd/>
          </a:ln>
        </p:spPr>
        <p:txBody>
          <a:bodyPr>
            <a:prstTxWarp prst="textNoShape">
              <a:avLst/>
            </a:prstTxWarp>
            <a:spAutoFit/>
          </a:bodyPr>
          <a:lstStyle/>
          <a:p>
            <a:pPr marL="457200" indent="-457200" defTabSz="914400">
              <a:buFont typeface="Wingdings" charset="2"/>
              <a:buChar char="ü"/>
            </a:pPr>
            <a:r>
              <a:rPr lang="en-US" sz="2800" dirty="0">
                <a:solidFill>
                  <a:srgbClr val="073E87"/>
                </a:solidFill>
                <a:latin typeface="Candara"/>
                <a:ea typeface="Arial" charset="0"/>
                <a:cs typeface="Arial" charset="0"/>
              </a:rPr>
              <a:t>More reliable</a:t>
            </a:r>
          </a:p>
          <a:p>
            <a:pPr marL="457200" indent="-457200" defTabSz="914400">
              <a:buFont typeface="Wingdings" charset="2"/>
              <a:buChar char="ü"/>
            </a:pPr>
            <a:r>
              <a:rPr lang="en-US" sz="2800" dirty="0">
                <a:solidFill>
                  <a:srgbClr val="073E87"/>
                </a:solidFill>
                <a:latin typeface="Candara"/>
                <a:ea typeface="Arial" charset="0"/>
                <a:cs typeface="Arial" charset="0"/>
              </a:rPr>
              <a:t>More economic	</a:t>
            </a:r>
          </a:p>
          <a:p>
            <a:pPr marL="457200" indent="-457200" defTabSz="914400">
              <a:buFont typeface="Wingdings" charset="2"/>
              <a:buChar char="ü"/>
            </a:pPr>
            <a:r>
              <a:rPr lang="en-US" sz="2800" dirty="0">
                <a:solidFill>
                  <a:srgbClr val="073E87"/>
                </a:solidFill>
                <a:latin typeface="Candara"/>
                <a:ea typeface="Arial" charset="0"/>
                <a:cs typeface="Arial" charset="0"/>
              </a:rPr>
              <a:t>More environmentally</a:t>
            </a:r>
          </a:p>
          <a:p>
            <a:pPr defTabSz="914400"/>
            <a:r>
              <a:rPr lang="en-US" sz="2800" dirty="0" smtClean="0">
                <a:solidFill>
                  <a:srgbClr val="073E87"/>
                </a:solidFill>
                <a:latin typeface="Candara"/>
                <a:ea typeface="Arial" charset="0"/>
                <a:cs typeface="Arial" charset="0"/>
              </a:rPr>
              <a:t>       </a:t>
            </a:r>
            <a:r>
              <a:rPr lang="en-US" sz="2800" dirty="0">
                <a:solidFill>
                  <a:srgbClr val="073E87"/>
                </a:solidFill>
                <a:latin typeface="Candara"/>
                <a:ea typeface="Arial" charset="0"/>
                <a:cs typeface="Arial" charset="0"/>
              </a:rPr>
              <a:t>friendly</a:t>
            </a:r>
          </a:p>
        </p:txBody>
      </p:sp>
      <p:sp>
        <p:nvSpPr>
          <p:cNvPr id="43014" name="TextBox 6"/>
          <p:cNvSpPr txBox="1">
            <a:spLocks noChangeArrowheads="1"/>
          </p:cNvSpPr>
          <p:nvPr/>
        </p:nvSpPr>
        <p:spPr bwMode="auto">
          <a:xfrm>
            <a:off x="5105400" y="4114800"/>
            <a:ext cx="3048000" cy="1384300"/>
          </a:xfrm>
          <a:prstGeom prst="rect">
            <a:avLst/>
          </a:prstGeom>
          <a:noFill/>
          <a:ln w="9525">
            <a:noFill/>
            <a:miter lim="800000"/>
            <a:headEnd/>
            <a:tailEnd/>
          </a:ln>
        </p:spPr>
        <p:txBody>
          <a:bodyPr>
            <a:prstTxWarp prst="textNoShape">
              <a:avLst/>
            </a:prstTxWarp>
            <a:spAutoFit/>
          </a:bodyPr>
          <a:lstStyle/>
          <a:p>
            <a:pPr defTabSz="914400">
              <a:buFont typeface="Wingdings" charset="2"/>
              <a:buChar char="ü"/>
            </a:pPr>
            <a:r>
              <a:rPr lang="en-US" sz="2800" dirty="0">
                <a:solidFill>
                  <a:srgbClr val="073E87"/>
                </a:solidFill>
                <a:latin typeface="Candara"/>
                <a:ea typeface="Arial" charset="0"/>
                <a:cs typeface="Arial" charset="0"/>
              </a:rPr>
              <a:t>More secure</a:t>
            </a:r>
          </a:p>
          <a:p>
            <a:pPr defTabSz="914400">
              <a:buFont typeface="Wingdings" charset="2"/>
              <a:buChar char="ü"/>
            </a:pPr>
            <a:r>
              <a:rPr lang="en-US" sz="2800" dirty="0">
                <a:solidFill>
                  <a:srgbClr val="073E87"/>
                </a:solidFill>
                <a:latin typeface="Candara"/>
                <a:ea typeface="Arial" charset="0"/>
                <a:cs typeface="Arial" charset="0"/>
              </a:rPr>
              <a:t>More efficient</a:t>
            </a:r>
          </a:p>
          <a:p>
            <a:pPr defTabSz="914400">
              <a:buFont typeface="Wingdings" charset="2"/>
              <a:buChar char="ü"/>
            </a:pPr>
            <a:r>
              <a:rPr lang="en-US" sz="2800" dirty="0">
                <a:solidFill>
                  <a:srgbClr val="073E87"/>
                </a:solidFill>
                <a:latin typeface="Candara"/>
                <a:ea typeface="Arial" charset="0"/>
                <a:cs typeface="Arial" charset="0"/>
              </a:rPr>
              <a:t>Safer </a:t>
            </a:r>
          </a:p>
        </p:txBody>
      </p:sp>
    </p:spTree>
    <p:extLst>
      <p:ext uri="{BB962C8B-B14F-4D97-AF65-F5344CB8AC3E}">
        <p14:creationId xmlns:p14="http://schemas.microsoft.com/office/powerpoint/2010/main" val="1731383832"/>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533400" y="2633472"/>
            <a:ext cx="8229600" cy="3630168"/>
          </a:xfrm>
        </p:spPr>
        <p:txBody>
          <a:bodyPr>
            <a:normAutofit/>
          </a:bodyPr>
          <a:lstStyle/>
          <a:p>
            <a:pPr eaLnBrk="1" hangingPunct="1">
              <a:buFont typeface="Wingdings" charset="2"/>
              <a:buChar char="ü"/>
            </a:pPr>
            <a:r>
              <a:rPr lang="en-US" sz="2000" dirty="0" smtClean="0">
                <a:latin typeface="+mj-lt"/>
              </a:rPr>
              <a:t>Pent-up </a:t>
            </a:r>
            <a:r>
              <a:rPr lang="en-US" sz="2000" dirty="0">
                <a:latin typeface="+mj-lt"/>
              </a:rPr>
              <a:t>need – fundamentally, </a:t>
            </a:r>
            <a:r>
              <a:rPr lang="en-US" sz="2000" dirty="0" smtClean="0">
                <a:latin typeface="+mj-lt"/>
              </a:rPr>
              <a:t>the grid </a:t>
            </a:r>
            <a:r>
              <a:rPr lang="en-US" sz="2000" dirty="0">
                <a:latin typeface="+mj-lt"/>
              </a:rPr>
              <a:t>has changed little in 100 years</a:t>
            </a:r>
          </a:p>
          <a:p>
            <a:pPr eaLnBrk="1" hangingPunct="1">
              <a:buFont typeface="Wingdings" charset="2"/>
              <a:buChar char="ü"/>
            </a:pPr>
            <a:r>
              <a:rPr lang="en-US" sz="2000" dirty="0">
                <a:latin typeface="+mj-lt"/>
              </a:rPr>
              <a:t>Electrification of the economy</a:t>
            </a:r>
          </a:p>
          <a:p>
            <a:pPr eaLnBrk="1" hangingPunct="1">
              <a:buFont typeface="Wingdings" charset="2"/>
              <a:buChar char="ü"/>
            </a:pPr>
            <a:r>
              <a:rPr lang="en-US" sz="2000" dirty="0">
                <a:latin typeface="+mj-lt"/>
              </a:rPr>
              <a:t>Aging power plants and infrastructure</a:t>
            </a:r>
          </a:p>
          <a:p>
            <a:pPr eaLnBrk="1" hangingPunct="1">
              <a:buFont typeface="Wingdings" charset="2"/>
              <a:buChar char="ü"/>
            </a:pPr>
            <a:r>
              <a:rPr lang="en-US" sz="2000" dirty="0" smtClean="0">
                <a:latin typeface="+mj-lt"/>
              </a:rPr>
              <a:t>Climate change concerns</a:t>
            </a:r>
            <a:endParaRPr lang="en-US" sz="2000" dirty="0">
              <a:latin typeface="+mj-lt"/>
            </a:endParaRPr>
          </a:p>
          <a:p>
            <a:pPr eaLnBrk="1" hangingPunct="1">
              <a:buFont typeface="Wingdings" charset="2"/>
              <a:buChar char="ü"/>
            </a:pPr>
            <a:r>
              <a:rPr lang="en-US" sz="2000" dirty="0">
                <a:latin typeface="+mj-lt"/>
              </a:rPr>
              <a:t>9/11 – Physical and </a:t>
            </a:r>
            <a:r>
              <a:rPr lang="en-US" sz="2000" dirty="0" smtClean="0">
                <a:latin typeface="+mj-lt"/>
              </a:rPr>
              <a:t>cyber-security </a:t>
            </a:r>
            <a:r>
              <a:rPr lang="en-US" sz="2000" dirty="0">
                <a:latin typeface="+mj-lt"/>
              </a:rPr>
              <a:t>concerns</a:t>
            </a:r>
          </a:p>
          <a:p>
            <a:pPr eaLnBrk="1" hangingPunct="1">
              <a:buFont typeface="Wingdings" charset="2"/>
              <a:buChar char="ü"/>
            </a:pPr>
            <a:r>
              <a:rPr lang="en-US" sz="2000" dirty="0">
                <a:latin typeface="+mj-lt"/>
              </a:rPr>
              <a:t>2003 Northeast </a:t>
            </a:r>
            <a:r>
              <a:rPr lang="en-US" sz="2000" dirty="0" smtClean="0">
                <a:latin typeface="+mj-lt"/>
              </a:rPr>
              <a:t>blackout</a:t>
            </a:r>
            <a:endParaRPr lang="en-US" sz="2000" dirty="0">
              <a:latin typeface="+mj-lt"/>
            </a:endParaRPr>
          </a:p>
          <a:p>
            <a:pPr eaLnBrk="1" hangingPunct="1">
              <a:buFont typeface="Wingdings" charset="2"/>
              <a:buChar char="ü"/>
            </a:pPr>
            <a:r>
              <a:rPr lang="en-US" sz="2000" dirty="0">
                <a:latin typeface="+mj-lt"/>
              </a:rPr>
              <a:t>Need to integrate into grid major wind and other intermittent renewable energy projects</a:t>
            </a:r>
          </a:p>
          <a:p>
            <a:pPr lvl="1" eaLnBrk="1" hangingPunct="1">
              <a:buFont typeface="Wingdings" charset="2"/>
              <a:buChar char="ü"/>
            </a:pPr>
            <a:r>
              <a:rPr lang="en-US" sz="2000" dirty="0">
                <a:latin typeface="+mj-lt"/>
                <a:cs typeface="Calibri"/>
              </a:rPr>
              <a:t>6</a:t>
            </a:r>
            <a:r>
              <a:rPr lang="en-US" sz="2000" dirty="0" smtClean="0">
                <a:latin typeface="+mj-lt"/>
                <a:cs typeface="Calibri"/>
              </a:rPr>
              <a:t>,000 </a:t>
            </a:r>
            <a:r>
              <a:rPr lang="en-US" sz="2000" dirty="0">
                <a:latin typeface="+mj-lt"/>
                <a:cs typeface="Calibri"/>
              </a:rPr>
              <a:t>MW in Columbia Gorge with more </a:t>
            </a:r>
            <a:r>
              <a:rPr lang="en-US" sz="2000" dirty="0" smtClean="0">
                <a:latin typeface="+mj-lt"/>
                <a:cs typeface="Calibri"/>
              </a:rPr>
              <a:t>coming</a:t>
            </a:r>
          </a:p>
          <a:p>
            <a:pPr lvl="1" eaLnBrk="1" hangingPunct="1">
              <a:buFont typeface="Wingdings" charset="2"/>
              <a:buChar char="ü"/>
            </a:pPr>
            <a:r>
              <a:rPr lang="en-US" sz="2000" dirty="0" smtClean="0">
                <a:latin typeface="+mj-lt"/>
                <a:cs typeface="Calibri"/>
              </a:rPr>
              <a:t>Wind pause means shortage of power</a:t>
            </a:r>
            <a:endParaRPr lang="en-US" sz="2000" dirty="0">
              <a:latin typeface="+mj-lt"/>
              <a:cs typeface="Calibri"/>
            </a:endParaRPr>
          </a:p>
        </p:txBody>
      </p:sp>
      <p:sp>
        <p:nvSpPr>
          <p:cNvPr id="44035" name="Title 1"/>
          <p:cNvSpPr>
            <a:spLocks noGrp="1"/>
          </p:cNvSpPr>
          <p:nvPr>
            <p:ph type="title"/>
          </p:nvPr>
        </p:nvSpPr>
        <p:spPr>
          <a:xfrm>
            <a:off x="609600" y="301752"/>
            <a:ext cx="8077200" cy="1066800"/>
          </a:xfrm>
        </p:spPr>
        <p:txBody>
          <a:bodyPr>
            <a:normAutofit/>
          </a:bodyPr>
          <a:lstStyle/>
          <a:p>
            <a:pPr eaLnBrk="1" hangingPunct="1"/>
            <a:r>
              <a:rPr lang="en-US" sz="3600" dirty="0">
                <a:ln w="18415" cmpd="sng">
                  <a:solidFill>
                    <a:srgbClr val="FFFFFF"/>
                  </a:solidFill>
                  <a:prstDash val="solid"/>
                </a:ln>
                <a:effectLst>
                  <a:outerShdw blurRad="63500" dir="3600000" algn="tl" rotWithShape="0">
                    <a:srgbClr val="000000">
                      <a:alpha val="70000"/>
                    </a:srgbClr>
                  </a:outerShdw>
                </a:effectLst>
              </a:rPr>
              <a:t>Why Is Smart Grid Happening Now?</a:t>
            </a:r>
          </a:p>
        </p:txBody>
      </p:sp>
    </p:spTree>
    <p:extLst>
      <p:ext uri="{BB962C8B-B14F-4D97-AF65-F5344CB8AC3E}">
        <p14:creationId xmlns:p14="http://schemas.microsoft.com/office/powerpoint/2010/main" val="35999084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93115" y="316929"/>
            <a:ext cx="8393113" cy="1219200"/>
          </a:xfrm>
        </p:spPr>
        <p:txBody>
          <a:bodyPr>
            <a:normAutofit/>
          </a:bodyPr>
          <a:lstStyle/>
          <a:p>
            <a:pPr>
              <a:lnSpc>
                <a:spcPct val="100000"/>
              </a:lnSpc>
            </a:pPr>
            <a:r>
              <a:rPr lang="en-US" sz="2400" b="1" dirty="0" smtClean="0">
                <a:effectLst>
                  <a:outerShdw blurRad="38100" dist="38100" dir="2700000" algn="tl">
                    <a:srgbClr val="000000">
                      <a:alpha val="43137"/>
                    </a:srgbClr>
                  </a:outerShdw>
                </a:effectLst>
                <a:ea typeface="ＭＳ Ｐゴシック" charset="0"/>
                <a:cs typeface="ＭＳ Ｐゴシック" charset="0"/>
              </a:rPr>
              <a:t>Why Now?</a:t>
            </a:r>
            <a:r>
              <a:rPr lang="en-US" sz="2400" b="1" dirty="0">
                <a:effectLst>
                  <a:outerShdw blurRad="38100" dist="38100" dir="2700000" algn="tl">
                    <a:srgbClr val="000000">
                      <a:alpha val="43137"/>
                    </a:srgbClr>
                  </a:outerShdw>
                </a:effectLst>
                <a:ea typeface="ＭＳ Ｐゴシック" charset="0"/>
                <a:cs typeface="ＭＳ Ｐゴシック" charset="0"/>
              </a:rPr>
              <a:t/>
            </a:r>
            <a:br>
              <a:rPr lang="en-US" sz="2400" b="1" dirty="0">
                <a:effectLst>
                  <a:outerShdw blurRad="38100" dist="38100" dir="2700000" algn="tl">
                    <a:srgbClr val="000000">
                      <a:alpha val="43137"/>
                    </a:srgbClr>
                  </a:outerShdw>
                </a:effectLst>
                <a:ea typeface="ＭＳ Ｐゴシック" charset="0"/>
                <a:cs typeface="ＭＳ Ｐゴシック" charset="0"/>
              </a:rPr>
            </a:br>
            <a:r>
              <a:rPr lang="en-US" sz="4000" b="1" dirty="0">
                <a:effectLst>
                  <a:outerShdw blurRad="38100" dist="38100" dir="2700000" algn="tl">
                    <a:srgbClr val="000000">
                      <a:alpha val="43137"/>
                    </a:srgbClr>
                  </a:outerShdw>
                </a:effectLst>
                <a:ea typeface="ＭＳ Ｐゴシック" charset="0"/>
                <a:cs typeface="ＭＳ Ｐゴシック" charset="0"/>
              </a:rPr>
              <a:t>The Grid </a:t>
            </a:r>
            <a:r>
              <a:rPr lang="en-US" sz="4000" b="1" dirty="0" smtClean="0">
                <a:effectLst>
                  <a:outerShdw blurRad="38100" dist="38100" dir="2700000" algn="tl">
                    <a:srgbClr val="000000">
                      <a:alpha val="43137"/>
                    </a:srgbClr>
                  </a:outerShdw>
                </a:effectLst>
                <a:ea typeface="ＭＳ Ｐゴシック" charset="0"/>
                <a:cs typeface="ＭＳ Ｐゴシック" charset="0"/>
              </a:rPr>
              <a:t>is </a:t>
            </a:r>
            <a:r>
              <a:rPr lang="en-US" sz="4000" b="1" dirty="0">
                <a:effectLst>
                  <a:outerShdw blurRad="38100" dist="38100" dir="2700000" algn="tl">
                    <a:srgbClr val="000000">
                      <a:alpha val="43137"/>
                    </a:srgbClr>
                  </a:outerShdw>
                </a:effectLst>
                <a:ea typeface="ＭＳ Ｐゴシック" charset="0"/>
                <a:cs typeface="ＭＳ Ｐゴシック" charset="0"/>
              </a:rPr>
              <a:t>Aging and Outmoded</a:t>
            </a:r>
          </a:p>
        </p:txBody>
      </p:sp>
      <p:sp>
        <p:nvSpPr>
          <p:cNvPr id="247811" name="Rectangle 3"/>
          <p:cNvSpPr>
            <a:spLocks noGrp="1" noChangeArrowheads="1"/>
          </p:cNvSpPr>
          <p:nvPr>
            <p:ph idx="1"/>
          </p:nvPr>
        </p:nvSpPr>
        <p:spPr>
          <a:xfrm>
            <a:off x="559816" y="2075688"/>
            <a:ext cx="8126412" cy="2880360"/>
          </a:xfrm>
        </p:spPr>
        <p:txBody>
          <a:bodyPr/>
          <a:lstStyle/>
          <a:p>
            <a:pPr>
              <a:lnSpc>
                <a:spcPct val="90000"/>
              </a:lnSpc>
              <a:buFont typeface="Wingdings" charset="2"/>
              <a:buChar char="ü"/>
            </a:pPr>
            <a:r>
              <a:rPr lang="en-US" sz="2400" dirty="0">
                <a:latin typeface="+mj-lt"/>
                <a:ea typeface="ＭＳ Ｐゴシック" charset="0"/>
                <a:cs typeface="ＭＳ Ｐゴシック" charset="0"/>
              </a:rPr>
              <a:t>Aging</a:t>
            </a:r>
          </a:p>
          <a:p>
            <a:pPr lvl="1">
              <a:lnSpc>
                <a:spcPct val="85000"/>
              </a:lnSpc>
              <a:buFont typeface="Wingdings" charset="2"/>
              <a:buChar char="ü"/>
            </a:pPr>
            <a:r>
              <a:rPr lang="en-US" dirty="0">
                <a:latin typeface="+mj-lt"/>
                <a:ea typeface="ＭＳ Ｐゴシック" charset="0"/>
              </a:rPr>
              <a:t>70% of transmission lines are 25 years or older</a:t>
            </a:r>
          </a:p>
          <a:p>
            <a:pPr lvl="1">
              <a:lnSpc>
                <a:spcPct val="85000"/>
              </a:lnSpc>
              <a:buFont typeface="Wingdings" charset="2"/>
              <a:buChar char="ü"/>
            </a:pPr>
            <a:r>
              <a:rPr lang="en-US" dirty="0">
                <a:latin typeface="+mj-lt"/>
                <a:ea typeface="ＭＳ Ｐゴシック" charset="0"/>
              </a:rPr>
              <a:t>70% of transformers are 25 years or older</a:t>
            </a:r>
          </a:p>
          <a:p>
            <a:pPr lvl="1">
              <a:lnSpc>
                <a:spcPct val="85000"/>
              </a:lnSpc>
              <a:buFont typeface="Wingdings" charset="2"/>
              <a:buChar char="ü"/>
            </a:pPr>
            <a:r>
              <a:rPr lang="en-US" dirty="0">
                <a:latin typeface="+mj-lt"/>
                <a:ea typeface="ＭＳ Ｐゴシック" charset="0"/>
              </a:rPr>
              <a:t>60% of circuit breakers are 30 years or older </a:t>
            </a:r>
            <a:br>
              <a:rPr lang="en-US" dirty="0">
                <a:latin typeface="+mj-lt"/>
                <a:ea typeface="ＭＳ Ｐゴシック" charset="0"/>
              </a:rPr>
            </a:br>
            <a:r>
              <a:rPr lang="en-US" dirty="0">
                <a:latin typeface="+mj-lt"/>
                <a:ea typeface="ＭＳ Ｐゴシック" charset="0"/>
              </a:rPr>
              <a:t>						</a:t>
            </a:r>
            <a:r>
              <a:rPr lang="en-US" sz="1400" dirty="0">
                <a:latin typeface="+mj-lt"/>
                <a:ea typeface="ＭＳ Ｐゴシック" charset="0"/>
              </a:rPr>
              <a:t>(</a:t>
            </a:r>
            <a:r>
              <a:rPr lang="en-US" sz="1600" dirty="0" smtClean="0">
                <a:latin typeface="+mj-lt"/>
                <a:ea typeface="ＭＳ Ｐゴシック" charset="0"/>
              </a:rPr>
              <a:t>Source: U.S. </a:t>
            </a:r>
            <a:r>
              <a:rPr lang="en-US" sz="1600" dirty="0">
                <a:latin typeface="+mj-lt"/>
                <a:ea typeface="ＭＳ Ｐゴシック" charset="0"/>
              </a:rPr>
              <a:t>DOE)</a:t>
            </a:r>
          </a:p>
          <a:p>
            <a:pPr>
              <a:lnSpc>
                <a:spcPct val="90000"/>
              </a:lnSpc>
              <a:buFont typeface="Wingdings" charset="2"/>
              <a:buChar char="ü"/>
            </a:pPr>
            <a:r>
              <a:rPr lang="en-US" sz="2400" dirty="0">
                <a:latin typeface="+mj-lt"/>
                <a:ea typeface="ＭＳ Ｐゴシック" charset="0"/>
                <a:cs typeface="ＭＳ Ｐゴシック" charset="0"/>
              </a:rPr>
              <a:t>Outmoded </a:t>
            </a:r>
          </a:p>
          <a:p>
            <a:pPr lvl="1">
              <a:lnSpc>
                <a:spcPct val="85000"/>
              </a:lnSpc>
              <a:buFont typeface="Wingdings" charset="2"/>
              <a:buChar char="ü"/>
            </a:pPr>
            <a:r>
              <a:rPr lang="en-US" dirty="0">
                <a:latin typeface="+mj-lt"/>
                <a:ea typeface="ＭＳ Ｐゴシック" charset="0"/>
              </a:rPr>
              <a:t>Designed in the 50s and installed in the 60s and 70s, before the era of the microprocessor</a:t>
            </a:r>
            <a:r>
              <a:rPr lang="en-US" dirty="0" smtClean="0">
                <a:latin typeface="+mj-lt"/>
                <a:ea typeface="ＭＳ Ｐゴシック" charset="0"/>
              </a:rPr>
              <a:t>.</a:t>
            </a:r>
            <a:endParaRPr lang="en-US" dirty="0">
              <a:latin typeface="Palatino" charset="0"/>
              <a:ea typeface="ＭＳ Ｐゴシック" charset="0"/>
            </a:endParaRPr>
          </a:p>
        </p:txBody>
      </p:sp>
      <p:grpSp>
        <p:nvGrpSpPr>
          <p:cNvPr id="2" name="Group 12"/>
          <p:cNvGrpSpPr>
            <a:grpSpLocks/>
          </p:cNvGrpSpPr>
          <p:nvPr/>
        </p:nvGrpSpPr>
        <p:grpSpPr bwMode="auto">
          <a:xfrm>
            <a:off x="5144341" y="4695826"/>
            <a:ext cx="3999659" cy="2183583"/>
            <a:chOff x="3582" y="3411"/>
            <a:chExt cx="2178" cy="918"/>
          </a:xfrm>
        </p:grpSpPr>
        <p:sp>
          <p:nvSpPr>
            <p:cNvPr id="32775" name="Rectangle 7"/>
            <p:cNvSpPr>
              <a:spLocks noChangeArrowheads="1"/>
            </p:cNvSpPr>
            <p:nvPr/>
          </p:nvSpPr>
          <p:spPr bwMode="auto">
            <a:xfrm>
              <a:off x="3595" y="3443"/>
              <a:ext cx="2165" cy="870"/>
            </a:xfrm>
            <a:prstGeom prst="rect">
              <a:avLst/>
            </a:prstGeom>
            <a:gradFill rotWithShape="1">
              <a:gsLst>
                <a:gs pos="0">
                  <a:srgbClr val="A3A4C5"/>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274320" rIns="274320" anchor="ctr"/>
            <a:lstStyle/>
            <a:p>
              <a:pPr defTabSz="914400">
                <a:lnSpc>
                  <a:spcPct val="95000"/>
                </a:lnSpc>
              </a:pPr>
              <a:r>
                <a:rPr lang="en-US" sz="1600" i="1" dirty="0">
                  <a:solidFill>
                    <a:srgbClr val="000000"/>
                  </a:solidFill>
                  <a:latin typeface="Candara"/>
                </a:rPr>
                <a:t>Much of the equipment that makes up the North American grid is reaching the end of its design life.</a:t>
              </a:r>
            </a:p>
            <a:p>
              <a:pPr algn="r" defTabSz="914400">
                <a:lnSpc>
                  <a:spcPct val="90000"/>
                </a:lnSpc>
              </a:pPr>
              <a:r>
                <a:rPr lang="en-US" sz="1400" i="1" dirty="0" err="1">
                  <a:solidFill>
                    <a:srgbClr val="000000"/>
                  </a:solidFill>
                  <a:latin typeface="Candara"/>
                </a:rPr>
                <a:t>EnergyBiz</a:t>
              </a:r>
              <a:r>
                <a:rPr lang="en-US" sz="1400" i="1" dirty="0">
                  <a:solidFill>
                    <a:srgbClr val="000000"/>
                  </a:solidFill>
                  <a:latin typeface="Candara"/>
                </a:rPr>
                <a:t> Magazine, Sept. 2005</a:t>
              </a:r>
            </a:p>
          </p:txBody>
        </p:sp>
        <p:sp>
          <p:nvSpPr>
            <p:cNvPr id="32776" name="Rectangle 8"/>
            <p:cNvSpPr>
              <a:spLocks noChangeArrowheads="1"/>
            </p:cNvSpPr>
            <p:nvPr/>
          </p:nvSpPr>
          <p:spPr bwMode="auto">
            <a:xfrm>
              <a:off x="3588" y="3411"/>
              <a:ext cx="2166" cy="35"/>
            </a:xfrm>
            <a:prstGeom prst="rect">
              <a:avLst/>
            </a:prstGeom>
            <a:gradFill rotWithShape="1">
              <a:gsLst>
                <a:gs pos="0">
                  <a:schemeClr val="hlink"/>
                </a:gs>
                <a:gs pos="100000">
                  <a:schemeClr val="bg1"/>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defTabSz="914400"/>
              <a:endParaRPr lang="en-US">
                <a:solidFill>
                  <a:srgbClr val="000000"/>
                </a:solidFill>
                <a:latin typeface="Candara"/>
              </a:endParaRPr>
            </a:p>
          </p:txBody>
        </p:sp>
        <p:sp>
          <p:nvSpPr>
            <p:cNvPr id="32777" name="Rectangle 9"/>
            <p:cNvSpPr>
              <a:spLocks noChangeArrowheads="1"/>
            </p:cNvSpPr>
            <p:nvPr/>
          </p:nvSpPr>
          <p:spPr bwMode="auto">
            <a:xfrm>
              <a:off x="3594" y="4303"/>
              <a:ext cx="2166" cy="17"/>
            </a:xfrm>
            <a:prstGeom prst="rect">
              <a:avLst/>
            </a:prstGeom>
            <a:gradFill rotWithShape="1">
              <a:gsLst>
                <a:gs pos="0">
                  <a:schemeClr val="hlink"/>
                </a:gs>
                <a:gs pos="100000">
                  <a:schemeClr val="bg1"/>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defTabSz="914400"/>
              <a:endParaRPr lang="en-US">
                <a:solidFill>
                  <a:srgbClr val="000000"/>
                </a:solidFill>
                <a:latin typeface="Candara"/>
              </a:endParaRPr>
            </a:p>
          </p:txBody>
        </p:sp>
        <p:sp>
          <p:nvSpPr>
            <p:cNvPr id="247818" name="Rectangle 10"/>
            <p:cNvSpPr>
              <a:spLocks noChangeArrowheads="1"/>
            </p:cNvSpPr>
            <p:nvPr/>
          </p:nvSpPr>
          <p:spPr bwMode="auto">
            <a:xfrm rot="16200000" flipH="1">
              <a:off x="3146" y="3857"/>
              <a:ext cx="908" cy="35"/>
            </a:xfrm>
            <a:prstGeom prst="rect">
              <a:avLst/>
            </a:prstGeom>
            <a:gradFill rotWithShape="1">
              <a:gsLst>
                <a:gs pos="0">
                  <a:schemeClr val="hlink">
                    <a:gamma/>
                    <a:shade val="46275"/>
                    <a:invGamma/>
                  </a:schemeClr>
                </a:gs>
                <a:gs pos="100000">
                  <a:schemeClr val="hlink"/>
                </a:gs>
              </a:gsLst>
              <a:lin ang="5400000" scaled="1"/>
            </a:gradFill>
            <a:ln w="12700">
              <a:solidFill>
                <a:schemeClr val="hlink"/>
              </a:solidFill>
              <a:miter lim="800000"/>
              <a:headEnd type="none" w="sm" len="sm"/>
              <a:tailEnd type="none" w="sm" len="sm"/>
            </a:ln>
            <a:effectLst/>
          </p:spPr>
          <p:txBody>
            <a:bodyPr wrap="none" anchor="ctr"/>
            <a:lstStyle/>
            <a:p>
              <a:pPr defTabSz="914400">
                <a:defRPr/>
              </a:pPr>
              <a:endParaRPr lang="en-US">
                <a:solidFill>
                  <a:srgbClr val="000000"/>
                </a:solidFill>
                <a:latin typeface="Candara"/>
                <a:ea typeface="ＭＳ Ｐゴシック" charset="-128"/>
                <a:cs typeface="ＭＳ Ｐゴシック" charset="-128"/>
              </a:endParaRPr>
            </a:p>
          </p:txBody>
        </p:sp>
      </p:grpSp>
    </p:spTree>
    <p:extLst>
      <p:ext uri="{BB962C8B-B14F-4D97-AF65-F5344CB8AC3E}">
        <p14:creationId xmlns:p14="http://schemas.microsoft.com/office/powerpoint/2010/main" val="2754949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47811">
                                            <p:txEl>
                                              <p:pRg st="0" end="0"/>
                                            </p:txEl>
                                          </p:spTgt>
                                        </p:tgtEl>
                                        <p:attrNameLst>
                                          <p:attrName>ppt_c</p:attrName>
                                        </p:attrNameLst>
                                      </p:cBhvr>
                                      <p:to>
                                        <a:schemeClr val="accent1"/>
                                      </p:to>
                                    </p:animClr>
                                  </p:subTnLst>
                                </p:cTn>
                              </p:par>
                              <p:par>
                                <p:cTn id="7" presetID="1" presetClass="entr" presetSubtype="0" fill="hold" grpId="0" nodeType="withEffect">
                                  <p:stCondLst>
                                    <p:cond delay="0"/>
                                  </p:stCondLst>
                                  <p:childTnLst>
                                    <p:set>
                                      <p:cBhvr>
                                        <p:cTn id="8" dur="1" fill="hold">
                                          <p:stCondLst>
                                            <p:cond delay="0"/>
                                          </p:stCondLst>
                                        </p:cTn>
                                        <p:tgtEl>
                                          <p:spTgt spid="2478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47811">
                                            <p:txEl>
                                              <p:pRg st="1" end="1"/>
                                            </p:txEl>
                                          </p:spTgt>
                                        </p:tgtEl>
                                        <p:attrNameLst>
                                          <p:attrName>ppt_c</p:attrName>
                                        </p:attrNameLst>
                                      </p:cBhvr>
                                      <p:to>
                                        <a:schemeClr val="accent1"/>
                                      </p:to>
                                    </p:animClr>
                                  </p:subTnLst>
                                </p:cTn>
                              </p:par>
                              <p:par>
                                <p:cTn id="9" presetID="1" presetClass="entr" presetSubtype="0" fill="hold" grpId="0" nodeType="withEffect">
                                  <p:stCondLst>
                                    <p:cond delay="0"/>
                                  </p:stCondLst>
                                  <p:childTnLst>
                                    <p:set>
                                      <p:cBhvr>
                                        <p:cTn id="10" dur="1" fill="hold">
                                          <p:stCondLst>
                                            <p:cond delay="0"/>
                                          </p:stCondLst>
                                        </p:cTn>
                                        <p:tgtEl>
                                          <p:spTgt spid="24781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47811">
                                            <p:txEl>
                                              <p:pRg st="2" end="2"/>
                                            </p:txEl>
                                          </p:spTgt>
                                        </p:tgtEl>
                                        <p:attrNameLst>
                                          <p:attrName>ppt_c</p:attrName>
                                        </p:attrNameLst>
                                      </p:cBhvr>
                                      <p:to>
                                        <a:schemeClr val="accent1"/>
                                      </p:to>
                                    </p:animClr>
                                  </p:subTnLst>
                                </p:cTn>
                              </p:par>
                              <p:par>
                                <p:cTn id="11" presetID="1" presetClass="entr" presetSubtype="0" fill="hold" grpId="0" nodeType="withEffect">
                                  <p:stCondLst>
                                    <p:cond delay="0"/>
                                  </p:stCondLst>
                                  <p:childTnLst>
                                    <p:set>
                                      <p:cBhvr>
                                        <p:cTn id="12" dur="1" fill="hold">
                                          <p:stCondLst>
                                            <p:cond delay="0"/>
                                          </p:stCondLst>
                                        </p:cTn>
                                        <p:tgtEl>
                                          <p:spTgt spid="24781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47811">
                                            <p:txEl>
                                              <p:pRg st="3" end="3"/>
                                            </p:txEl>
                                          </p:spTgt>
                                        </p:tgtEl>
                                        <p:attrNameLst>
                                          <p:attrName>ppt_c</p:attrName>
                                        </p:attrNameLst>
                                      </p:cBhvr>
                                      <p:to>
                                        <a:schemeClr val="accent1"/>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781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47811">
                                            <p:txEl>
                                              <p:pRg st="4" end="4"/>
                                            </p:txEl>
                                          </p:spTgt>
                                        </p:tgtEl>
                                        <p:attrNameLst>
                                          <p:attrName>ppt_c</p:attrName>
                                        </p:attrNameLst>
                                      </p:cBhvr>
                                      <p:to>
                                        <a:schemeClr val="accent1"/>
                                      </p:to>
                                    </p:animClr>
                                  </p:subTnLst>
                                </p:cTn>
                              </p:par>
                              <p:par>
                                <p:cTn id="17" presetID="1" presetClass="entr" presetSubtype="0" fill="hold" grpId="0" nodeType="withEffect">
                                  <p:stCondLst>
                                    <p:cond delay="0"/>
                                  </p:stCondLst>
                                  <p:childTnLst>
                                    <p:set>
                                      <p:cBhvr>
                                        <p:cTn id="18" dur="1" fill="hold">
                                          <p:stCondLst>
                                            <p:cond delay="0"/>
                                          </p:stCondLst>
                                        </p:cTn>
                                        <p:tgtEl>
                                          <p:spTgt spid="247811">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47811">
                                            <p:txEl>
                                              <p:pRg st="5" end="5"/>
                                            </p:txEl>
                                          </p:spTgt>
                                        </p:tgtEl>
                                        <p:attrNameLst>
                                          <p:attrName>ppt_c</p:attrName>
                                        </p:attrNameLst>
                                      </p:cBhvr>
                                      <p:to>
                                        <a:schemeClr val="accent1"/>
                                      </p:to>
                                    </p:animClr>
                                  </p:subTnLst>
                                </p:cTn>
                              </p:par>
                            </p:childTnLst>
                          </p:cTn>
                        </p:par>
                        <p:par>
                          <p:cTn id="19" fill="hold" nodeType="afterGroup">
                            <p:stCondLst>
                              <p:cond delay="0"/>
                            </p:stCondLst>
                            <p:childTnLst>
                              <p:par>
                                <p:cTn id="20" presetID="22" presetClass="entr" presetSubtype="8" fill="hold" nodeType="afterEffect">
                                  <p:stCondLst>
                                    <p:cond delay="200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a:xfrm>
            <a:off x="381000" y="298704"/>
            <a:ext cx="8418311" cy="457200"/>
          </a:xfrm>
          <a:prstGeom prst="rect">
            <a:avLst/>
          </a:prstGeom>
        </p:spPr>
        <p:txBody>
          <a:bodyPr anchor="ctr"/>
          <a:lstStyle/>
          <a:p>
            <a:pPr algn="ctr" defTabSz="914400">
              <a:defRPr/>
            </a:pP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Arial" pitchFamily="34" charset="0"/>
              </a:rPr>
              <a:t>Technological Advancement</a:t>
            </a:r>
          </a:p>
        </p:txBody>
      </p:sp>
      <p:grpSp>
        <p:nvGrpSpPr>
          <p:cNvPr id="2" name="Group 13"/>
          <p:cNvGrpSpPr>
            <a:grpSpLocks/>
          </p:cNvGrpSpPr>
          <p:nvPr/>
        </p:nvGrpSpPr>
        <p:grpSpPr bwMode="auto">
          <a:xfrm>
            <a:off x="590550" y="866775"/>
            <a:ext cx="7543800" cy="4914900"/>
            <a:chOff x="1371600" y="1314390"/>
            <a:chExt cx="6372637" cy="3934356"/>
          </a:xfrm>
        </p:grpSpPr>
        <p:pic>
          <p:nvPicPr>
            <p:cNvPr id="30727" name="Picture 6" descr="http://allaboutprops.com/images/inventory/inventoryph-resid/Telephone%20-%20Home%201950%27s_md.jpg"/>
            <p:cNvPicPr>
              <a:picLocks noChangeAspect="1" noChangeArrowheads="1"/>
            </p:cNvPicPr>
            <p:nvPr/>
          </p:nvPicPr>
          <p:blipFill>
            <a:blip r:embed="rId3">
              <a:clrChange>
                <a:clrFrom>
                  <a:srgbClr val="F6F9F0"/>
                </a:clrFrom>
                <a:clrTo>
                  <a:srgbClr val="F6F9F0">
                    <a:alpha val="0"/>
                  </a:srgbClr>
                </a:clrTo>
              </a:clrChange>
              <a:lum contrast="-40000"/>
            </a:blip>
            <a:srcRect/>
            <a:stretch>
              <a:fillRect/>
            </a:stretch>
          </p:blipFill>
          <p:spPr bwMode="auto">
            <a:xfrm>
              <a:off x="5648324" y="1706268"/>
              <a:ext cx="2076451" cy="1837031"/>
            </a:xfrm>
            <a:prstGeom prst="rect">
              <a:avLst/>
            </a:prstGeom>
            <a:noFill/>
            <a:ln w="9525">
              <a:solidFill>
                <a:schemeClr val="tx1"/>
              </a:solidFill>
              <a:miter lim="800000"/>
              <a:headEnd/>
              <a:tailEnd/>
            </a:ln>
          </p:spPr>
        </p:pic>
        <p:pic>
          <p:nvPicPr>
            <p:cNvPr id="30728" name="Picture 4" descr="http://images.forum-auto.com/mesimages/233874/ford_comete.jpg"/>
            <p:cNvPicPr>
              <a:picLocks noChangeAspect="1" noChangeArrowheads="1"/>
            </p:cNvPicPr>
            <p:nvPr/>
          </p:nvPicPr>
          <p:blipFill>
            <a:blip r:embed="rId4">
              <a:clrChange>
                <a:clrFrom>
                  <a:srgbClr val="F8F8F8"/>
                </a:clrFrom>
                <a:clrTo>
                  <a:srgbClr val="F8F8F8">
                    <a:alpha val="0"/>
                  </a:srgbClr>
                </a:clrTo>
              </a:clrChange>
            </a:blip>
            <a:srcRect/>
            <a:stretch>
              <a:fillRect/>
            </a:stretch>
          </p:blipFill>
          <p:spPr bwMode="auto">
            <a:xfrm>
              <a:off x="3468183" y="3567431"/>
              <a:ext cx="2158011" cy="1677146"/>
            </a:xfrm>
            <a:prstGeom prst="rect">
              <a:avLst/>
            </a:prstGeom>
            <a:noFill/>
            <a:ln w="9525">
              <a:solidFill>
                <a:schemeClr val="tx1"/>
              </a:solidFill>
              <a:miter lim="800000"/>
              <a:headEnd/>
              <a:tailEnd/>
            </a:ln>
          </p:spPr>
        </p:pic>
        <p:pic>
          <p:nvPicPr>
            <p:cNvPr id="30729" name="Picture 2" descr="http://cache1.asset-cache.net/xc/53289343.jpg?v=1&amp;c=IWSAsset&amp;k=2&amp;d=38FCB2103A208D7788B13362954AF59E312FA966A6387FAE52366BE4192430F9"/>
            <p:cNvPicPr>
              <a:picLocks noChangeAspect="1" noChangeArrowheads="1"/>
            </p:cNvPicPr>
            <p:nvPr/>
          </p:nvPicPr>
          <p:blipFill>
            <a:blip r:embed="rId5">
              <a:clrChange>
                <a:clrFrom>
                  <a:srgbClr val="F8F8F8"/>
                </a:clrFrom>
                <a:clrTo>
                  <a:srgbClr val="F8F8F8">
                    <a:alpha val="0"/>
                  </a:srgbClr>
                </a:clrTo>
              </a:clrChange>
            </a:blip>
            <a:srcRect/>
            <a:stretch>
              <a:fillRect/>
            </a:stretch>
          </p:blipFill>
          <p:spPr bwMode="auto">
            <a:xfrm>
              <a:off x="1389570" y="3590925"/>
              <a:ext cx="2064830" cy="1653652"/>
            </a:xfrm>
            <a:prstGeom prst="rect">
              <a:avLst/>
            </a:prstGeom>
            <a:noFill/>
            <a:ln w="9525">
              <a:solidFill>
                <a:schemeClr val="tx1"/>
              </a:solidFill>
              <a:miter lim="800000"/>
              <a:headEnd/>
              <a:tailEnd/>
            </a:ln>
          </p:spPr>
        </p:pic>
        <p:pic>
          <p:nvPicPr>
            <p:cNvPr id="30730" name="Picture 8" descr="http://www.theposterboysonline.com/images/record_player.jp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371600" y="1714500"/>
              <a:ext cx="2096578" cy="1881791"/>
            </a:xfrm>
            <a:prstGeom prst="rect">
              <a:avLst/>
            </a:prstGeom>
            <a:noFill/>
            <a:ln w="9525">
              <a:solidFill>
                <a:schemeClr val="tx1"/>
              </a:solidFill>
              <a:miter lim="800000"/>
              <a:headEnd/>
              <a:tailEnd/>
            </a:ln>
          </p:spPr>
        </p:pic>
        <p:pic>
          <p:nvPicPr>
            <p:cNvPr id="30731" name="Picture 20" descr="http://graphics8.nytimes.com/images/blogs/greeninc/tvset.jpg"/>
            <p:cNvPicPr>
              <a:picLocks noChangeAspect="1" noChangeArrowheads="1"/>
            </p:cNvPicPr>
            <p:nvPr/>
          </p:nvPicPr>
          <p:blipFill>
            <a:blip r:embed="rId7">
              <a:clrChange>
                <a:clrFrom>
                  <a:srgbClr val="F6F9F0"/>
                </a:clrFrom>
                <a:clrTo>
                  <a:srgbClr val="F6F9F0">
                    <a:alpha val="0"/>
                  </a:srgbClr>
                </a:clrTo>
              </a:clrChange>
              <a:lum contrast="-40000"/>
            </a:blip>
            <a:srcRect/>
            <a:stretch>
              <a:fillRect/>
            </a:stretch>
          </p:blipFill>
          <p:spPr bwMode="auto">
            <a:xfrm>
              <a:off x="5626195" y="3567431"/>
              <a:ext cx="2089056" cy="1681315"/>
            </a:xfrm>
            <a:prstGeom prst="rect">
              <a:avLst/>
            </a:prstGeom>
            <a:noFill/>
            <a:ln w="9525">
              <a:solidFill>
                <a:schemeClr val="tx1"/>
              </a:solidFill>
              <a:miter lim="800000"/>
              <a:headEnd/>
              <a:tailEnd/>
            </a:ln>
          </p:spPr>
        </p:pic>
        <p:pic>
          <p:nvPicPr>
            <p:cNvPr id="30732" name="Picture 24" descr="http://farm1.static.flickr.com/143/402277095_7c3c8411b4.jpg"/>
            <p:cNvPicPr>
              <a:picLocks noChangeAspect="1" noChangeArrowheads="1"/>
            </p:cNvPicPr>
            <p:nvPr/>
          </p:nvPicPr>
          <p:blipFill>
            <a:blip r:embed="rId8">
              <a:lum contrast="40000"/>
            </a:blip>
            <a:srcRect/>
            <a:stretch>
              <a:fillRect/>
            </a:stretch>
          </p:blipFill>
          <p:spPr bwMode="auto">
            <a:xfrm>
              <a:off x="3468183" y="1714500"/>
              <a:ext cx="2158011" cy="1861998"/>
            </a:xfrm>
            <a:prstGeom prst="rect">
              <a:avLst/>
            </a:prstGeom>
            <a:noFill/>
            <a:ln w="9525">
              <a:solidFill>
                <a:schemeClr val="tx1"/>
              </a:solidFill>
              <a:miter lim="800000"/>
              <a:headEnd/>
              <a:tailEnd/>
            </a:ln>
          </p:spPr>
        </p:pic>
        <p:sp>
          <p:nvSpPr>
            <p:cNvPr id="26" name="TextBox 75"/>
            <p:cNvSpPr txBox="1">
              <a:spLocks noChangeArrowheads="1"/>
            </p:cNvSpPr>
            <p:nvPr/>
          </p:nvSpPr>
          <p:spPr bwMode="auto">
            <a:xfrm>
              <a:off x="1389570" y="1314390"/>
              <a:ext cx="6354667" cy="320286"/>
            </a:xfrm>
            <a:prstGeom prst="rect">
              <a:avLst/>
            </a:prstGeom>
            <a:noFill/>
            <a:ln w="9525">
              <a:solidFill>
                <a:schemeClr val="tx1"/>
              </a:solidFill>
              <a:miter lim="800000"/>
              <a:headEnd/>
              <a:tailEnd/>
            </a:ln>
            <a:effectLst>
              <a:outerShdw blurRad="76200" dir="13500000" sy="23000" kx="1200000" algn="br" rotWithShape="0">
                <a:prstClr val="black">
                  <a:alpha val="20000"/>
                </a:prstClr>
              </a:outerShdw>
            </a:effectLst>
            <a:scene3d>
              <a:camera prst="orthographicFront"/>
              <a:lightRig rig="threePt" dir="t"/>
            </a:scene3d>
            <a:sp3d>
              <a:bevelT w="152400" h="50800" prst="softRound"/>
            </a:sp3d>
          </p:spPr>
          <p:txBody>
            <a:bodyPr>
              <a:spAutoFit/>
            </a:bodyPr>
            <a:lstStyle/>
            <a:p>
              <a:pPr algn="ctr" defTabSz="914400">
                <a:defRPr/>
              </a:pPr>
              <a:r>
                <a:rPr lang="en-US" sz="2000" b="1" dirty="0">
                  <a:solidFill>
                    <a:srgbClr val="073E87"/>
                  </a:solidFill>
                  <a:latin typeface="Lucida Sans" pitchFamily="34" charset="0"/>
                  <a:cs typeface="Arial" charset="0"/>
                </a:rPr>
                <a:t>1950</a:t>
              </a:r>
            </a:p>
          </p:txBody>
        </p:sp>
      </p:grpSp>
      <p:sp>
        <p:nvSpPr>
          <p:cNvPr id="30725" name="TextBox 16"/>
          <p:cNvSpPr txBox="1">
            <a:spLocks noChangeArrowheads="1"/>
          </p:cNvSpPr>
          <p:nvPr/>
        </p:nvSpPr>
        <p:spPr bwMode="auto">
          <a:xfrm>
            <a:off x="1500785" y="6343181"/>
            <a:ext cx="1781911" cy="276999"/>
          </a:xfrm>
          <a:prstGeom prst="rect">
            <a:avLst/>
          </a:prstGeom>
          <a:noFill/>
          <a:ln w="9525">
            <a:noFill/>
            <a:miter lim="800000"/>
            <a:headEnd/>
            <a:tailEnd/>
          </a:ln>
        </p:spPr>
        <p:txBody>
          <a:bodyPr wrap="square">
            <a:prstTxWarp prst="textNoShape">
              <a:avLst/>
            </a:prstTxWarp>
            <a:noAutofit/>
          </a:bodyPr>
          <a:lstStyle/>
          <a:p>
            <a:pPr defTabSz="914400"/>
            <a:r>
              <a:rPr lang="en-US" sz="1200" i="1" dirty="0" smtClean="0">
                <a:solidFill>
                  <a:prstClr val="black"/>
                </a:solidFill>
                <a:latin typeface="Candara"/>
              </a:rPr>
              <a:t>slide </a:t>
            </a:r>
            <a:r>
              <a:rPr lang="en-US" sz="1200" i="1" dirty="0">
                <a:solidFill>
                  <a:prstClr val="black"/>
                </a:solidFill>
                <a:latin typeface="Candara"/>
              </a:rPr>
              <a:t>concept courtesy </a:t>
            </a:r>
            <a:r>
              <a:rPr lang="en-US" sz="1200" i="1" dirty="0" smtClean="0">
                <a:solidFill>
                  <a:prstClr val="black"/>
                </a:solidFill>
                <a:latin typeface="Candara"/>
              </a:rPr>
              <a:t>of:</a:t>
            </a:r>
            <a:endParaRPr lang="en-US" sz="1200" dirty="0">
              <a:solidFill>
                <a:prstClr val="white"/>
              </a:solidFill>
              <a:latin typeface="Candara"/>
            </a:endParaRPr>
          </a:p>
        </p:txBody>
      </p:sp>
      <p:sp>
        <p:nvSpPr>
          <p:cNvPr id="30726" name="Footer Placeholder 9"/>
          <p:cNvSpPr txBox="1">
            <a:spLocks/>
          </p:cNvSpPr>
          <p:nvPr/>
        </p:nvSpPr>
        <p:spPr bwMode="auto">
          <a:xfrm>
            <a:off x="-156961" y="6635750"/>
            <a:ext cx="1765300" cy="222250"/>
          </a:xfrm>
          <a:prstGeom prst="rect">
            <a:avLst/>
          </a:prstGeom>
          <a:noFill/>
          <a:ln w="9525">
            <a:noFill/>
            <a:miter lim="800000"/>
            <a:headEnd/>
            <a:tailEnd/>
          </a:ln>
        </p:spPr>
        <p:txBody>
          <a:bodyPr>
            <a:prstTxWarp prst="textNoShape">
              <a:avLst/>
            </a:prstTxWarp>
          </a:bodyPr>
          <a:lstStyle/>
          <a:p>
            <a:pPr defTabSz="914400"/>
            <a:endParaRPr lang="en-US" sz="1000" dirty="0">
              <a:solidFill>
                <a:srgbClr val="000000"/>
              </a:solidFill>
              <a:latin typeface="Candara"/>
            </a:endParaRPr>
          </a:p>
        </p:txBody>
      </p:sp>
      <p:sp>
        <p:nvSpPr>
          <p:cNvPr id="3" name="Oval 2"/>
          <p:cNvSpPr/>
          <p:nvPr/>
        </p:nvSpPr>
        <p:spPr>
          <a:xfrm>
            <a:off x="8540496" y="6635750"/>
            <a:ext cx="258815" cy="222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03154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787400" y="898525"/>
            <a:ext cx="7543800" cy="4914900"/>
            <a:chOff x="1485900" y="1314390"/>
            <a:chExt cx="5947973" cy="3830647"/>
          </a:xfrm>
        </p:grpSpPr>
        <p:grpSp>
          <p:nvGrpSpPr>
            <p:cNvPr id="3" name="Group 8"/>
            <p:cNvGrpSpPr>
              <a:grpSpLocks/>
            </p:cNvGrpSpPr>
            <p:nvPr/>
          </p:nvGrpSpPr>
          <p:grpSpPr bwMode="auto">
            <a:xfrm>
              <a:off x="1485900" y="1714500"/>
              <a:ext cx="5938448" cy="3430537"/>
              <a:chOff x="2239818" y="2097646"/>
              <a:chExt cx="4729174" cy="2818517"/>
            </a:xfrm>
          </p:grpSpPr>
          <p:pic>
            <p:nvPicPr>
              <p:cNvPr id="32781" name="Picture 4" descr="http://pocketnow.com/html/portal/news/0000009068/motorola_droid_hands-on-thumb-550x550-27506.jpg"/>
              <p:cNvPicPr>
                <a:picLocks noChangeAspect="1" noChangeArrowheads="1"/>
              </p:cNvPicPr>
              <p:nvPr/>
            </p:nvPicPr>
            <p:blipFill>
              <a:blip r:embed="rId3"/>
              <a:srcRect/>
              <a:stretch>
                <a:fillRect/>
              </a:stretch>
            </p:blipFill>
            <p:spPr bwMode="auto">
              <a:xfrm>
                <a:off x="5376002" y="2097646"/>
                <a:ext cx="1592990" cy="1478852"/>
              </a:xfrm>
              <a:prstGeom prst="rect">
                <a:avLst/>
              </a:prstGeom>
              <a:noFill/>
              <a:ln w="9525">
                <a:solidFill>
                  <a:schemeClr val="tx1"/>
                </a:solidFill>
                <a:miter lim="800000"/>
                <a:headEnd/>
                <a:tailEnd/>
              </a:ln>
            </p:spPr>
          </p:pic>
          <p:pic>
            <p:nvPicPr>
              <p:cNvPr id="32782" name="Picture 10" descr="http://s.sears.com/is/image/Sears/05721620000"/>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239818" y="2097647"/>
                <a:ext cx="1467385" cy="1482028"/>
              </a:xfrm>
              <a:prstGeom prst="rect">
                <a:avLst/>
              </a:prstGeom>
              <a:noFill/>
              <a:ln w="9525">
                <a:solidFill>
                  <a:schemeClr val="tx1"/>
                </a:solidFill>
                <a:miter lim="800000"/>
                <a:headEnd/>
                <a:tailEnd/>
              </a:ln>
            </p:spPr>
          </p:pic>
          <p:pic>
            <p:nvPicPr>
              <p:cNvPr id="32783" name="Picture 14" descr="http://www.aviationadvertiser.com.au/wp-content/uploads/2009/06/Boeing-787-Dreamliner-06-553x414.jpg"/>
              <p:cNvPicPr>
                <a:picLocks noChangeAspect="1" noChangeArrowheads="1"/>
              </p:cNvPicPr>
              <p:nvPr/>
            </p:nvPicPr>
            <p:blipFill>
              <a:blip r:embed="rId5"/>
              <a:srcRect/>
              <a:stretch>
                <a:fillRect/>
              </a:stretch>
            </p:blipFill>
            <p:spPr bwMode="auto">
              <a:xfrm>
                <a:off x="2239818" y="3579674"/>
                <a:ext cx="1444941" cy="1335226"/>
              </a:xfrm>
              <a:prstGeom prst="rect">
                <a:avLst/>
              </a:prstGeom>
              <a:noFill/>
              <a:ln w="9525">
                <a:solidFill>
                  <a:schemeClr val="tx1"/>
                </a:solidFill>
                <a:miter lim="800000"/>
                <a:headEnd/>
                <a:tailEnd/>
              </a:ln>
            </p:spPr>
          </p:pic>
          <p:pic>
            <p:nvPicPr>
              <p:cNvPr id="32784" name="Picture 16" descr="http://www.electric-car-insider.com/assets/images/nissan-leaf/nissan-leaf-front-quarter.jpg"/>
              <p:cNvPicPr>
                <a:picLocks noChangeAspect="1" noChangeArrowheads="1"/>
              </p:cNvPicPr>
              <p:nvPr/>
            </p:nvPicPr>
            <p:blipFill>
              <a:blip r:embed="rId6">
                <a:clrChange>
                  <a:clrFrom>
                    <a:srgbClr val="FEFEFE"/>
                  </a:clrFrom>
                  <a:clrTo>
                    <a:srgbClr val="FEFEFE">
                      <a:alpha val="0"/>
                    </a:srgbClr>
                  </a:clrTo>
                </a:clrChange>
              </a:blip>
              <a:srcRect/>
              <a:stretch>
                <a:fillRect/>
              </a:stretch>
            </p:blipFill>
            <p:spPr bwMode="auto">
              <a:xfrm>
                <a:off x="3687161" y="3560425"/>
                <a:ext cx="1688840" cy="1354475"/>
              </a:xfrm>
              <a:prstGeom prst="rect">
                <a:avLst/>
              </a:prstGeom>
              <a:noFill/>
              <a:ln w="9525">
                <a:solidFill>
                  <a:schemeClr val="tx1"/>
                </a:solidFill>
                <a:miter lim="800000"/>
                <a:headEnd/>
                <a:tailEnd/>
              </a:ln>
            </p:spPr>
          </p:pic>
          <p:pic>
            <p:nvPicPr>
              <p:cNvPr id="32785" name="Picture 22" descr="http://www.plasmas-direct.co.uk/plasma_tv_pictures/fujitsu_plasma_tv/new_range/p42_xha58eb_plasma_tv.jpg"/>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5372907" y="3580413"/>
                <a:ext cx="1596085" cy="1335750"/>
              </a:xfrm>
              <a:prstGeom prst="rect">
                <a:avLst/>
              </a:prstGeom>
              <a:noFill/>
              <a:ln w="9525">
                <a:solidFill>
                  <a:schemeClr val="tx1"/>
                </a:solidFill>
                <a:miter lim="800000"/>
                <a:headEnd/>
                <a:tailEnd/>
              </a:ln>
            </p:spPr>
          </p:pic>
          <p:pic>
            <p:nvPicPr>
              <p:cNvPr id="32786" name="Picture 24" descr="http://farm1.static.flickr.com/143/402277095_7c3c8411b4.jpg"/>
              <p:cNvPicPr>
                <a:picLocks noChangeAspect="1" noChangeArrowheads="1"/>
              </p:cNvPicPr>
              <p:nvPr/>
            </p:nvPicPr>
            <p:blipFill>
              <a:blip r:embed="rId8"/>
              <a:srcRect/>
              <a:stretch>
                <a:fillRect/>
              </a:stretch>
            </p:blipFill>
            <p:spPr bwMode="auto">
              <a:xfrm>
                <a:off x="3707203" y="2097646"/>
                <a:ext cx="1652740" cy="1478852"/>
              </a:xfrm>
              <a:prstGeom prst="rect">
                <a:avLst/>
              </a:prstGeom>
              <a:noFill/>
              <a:ln w="9525">
                <a:solidFill>
                  <a:schemeClr val="tx1"/>
                </a:solidFill>
                <a:miter lim="800000"/>
                <a:headEnd/>
                <a:tailEnd/>
              </a:ln>
            </p:spPr>
          </p:pic>
        </p:grpSp>
        <p:sp>
          <p:nvSpPr>
            <p:cNvPr id="11" name="TextBox 75"/>
            <p:cNvSpPr txBox="1">
              <a:spLocks noChangeArrowheads="1"/>
            </p:cNvSpPr>
            <p:nvPr/>
          </p:nvSpPr>
          <p:spPr bwMode="auto">
            <a:xfrm>
              <a:off x="1495425" y="1314390"/>
              <a:ext cx="5938448" cy="311844"/>
            </a:xfrm>
            <a:prstGeom prst="rect">
              <a:avLst/>
            </a:prstGeom>
            <a:noFill/>
            <a:ln w="9525">
              <a:solidFill>
                <a:schemeClr val="tx1"/>
              </a:solidFill>
              <a:miter lim="800000"/>
              <a:headEnd/>
              <a:tailEnd/>
            </a:ln>
            <a:effectLst>
              <a:outerShdw blurRad="76200" dir="13500000" sy="23000" kx="1200000" algn="br" rotWithShape="0">
                <a:prstClr val="black">
                  <a:alpha val="20000"/>
                </a:prstClr>
              </a:outerShdw>
            </a:effectLst>
            <a:scene3d>
              <a:camera prst="orthographicFront"/>
              <a:lightRig rig="threePt" dir="t"/>
            </a:scene3d>
            <a:sp3d>
              <a:bevelT w="152400" h="50800" prst="softRound"/>
            </a:sp3d>
          </p:spPr>
          <p:txBody>
            <a:bodyPr>
              <a:spAutoFit/>
            </a:bodyPr>
            <a:lstStyle/>
            <a:p>
              <a:pPr algn="ctr" defTabSz="914400">
                <a:defRPr/>
              </a:pPr>
              <a:r>
                <a:rPr lang="en-US" sz="2000" b="1" dirty="0">
                  <a:solidFill>
                    <a:srgbClr val="073E87"/>
                  </a:solidFill>
                  <a:latin typeface="Lucida Sans" pitchFamily="34" charset="0"/>
                  <a:cs typeface="Arial" charset="0"/>
                </a:rPr>
                <a:t>2013</a:t>
              </a:r>
            </a:p>
          </p:txBody>
        </p:sp>
      </p:grpSp>
      <p:sp>
        <p:nvSpPr>
          <p:cNvPr id="15" name="Rectangle 2"/>
          <p:cNvSpPr txBox="1">
            <a:spLocks noChangeArrowheads="1"/>
          </p:cNvSpPr>
          <p:nvPr/>
        </p:nvSpPr>
        <p:spPr>
          <a:xfrm>
            <a:off x="914400" y="152400"/>
            <a:ext cx="8229600" cy="457200"/>
          </a:xfrm>
          <a:prstGeom prst="rect">
            <a:avLst/>
          </a:prstGeom>
        </p:spPr>
        <p:txBody>
          <a:bodyPr anchor="ctr"/>
          <a:lstStyle/>
          <a:p>
            <a:pPr defTabSz="914400">
              <a:defRPr/>
            </a:pPr>
            <a:endParaRPr lang="en-US" sz="2400" b="1" kern="0" dirty="0">
              <a:ln w="10541" cmpd="sng">
                <a:solidFill>
                  <a:prstClr val="black"/>
                </a:solidFill>
                <a:prstDash val="solid"/>
              </a:ln>
              <a:solidFill>
                <a:srgbClr val="000066"/>
              </a:solidFill>
              <a:latin typeface="Arial" pitchFamily="34" charset="0"/>
              <a:cs typeface="Arial" pitchFamily="34" charset="0"/>
            </a:endParaRPr>
          </a:p>
        </p:txBody>
      </p:sp>
      <p:sp>
        <p:nvSpPr>
          <p:cNvPr id="17" name="TextBox 16"/>
          <p:cNvSpPr txBox="1"/>
          <p:nvPr/>
        </p:nvSpPr>
        <p:spPr>
          <a:xfrm>
            <a:off x="692500" y="312879"/>
            <a:ext cx="7519638" cy="584776"/>
          </a:xfrm>
          <a:prstGeom prst="rect">
            <a:avLst/>
          </a:prstGeom>
          <a:noFill/>
        </p:spPr>
        <p:txBody>
          <a:bodyPr>
            <a:spAutoFit/>
          </a:bodyPr>
          <a:lstStyle/>
          <a:p>
            <a:pPr algn="ctr" defTabSz="914400">
              <a:defRPr/>
            </a:pP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Technological Advancement</a:t>
            </a:r>
          </a:p>
        </p:txBody>
      </p:sp>
      <p:sp>
        <p:nvSpPr>
          <p:cNvPr id="32774" name="TextBox 17"/>
          <p:cNvSpPr txBox="1">
            <a:spLocks noChangeArrowheads="1"/>
          </p:cNvSpPr>
          <p:nvPr/>
        </p:nvSpPr>
        <p:spPr bwMode="auto">
          <a:xfrm>
            <a:off x="167725" y="6400800"/>
            <a:ext cx="2165667" cy="276999"/>
          </a:xfrm>
          <a:prstGeom prst="rect">
            <a:avLst/>
          </a:prstGeom>
          <a:noFill/>
          <a:ln w="9525">
            <a:noFill/>
            <a:miter lim="800000"/>
            <a:headEnd/>
            <a:tailEnd/>
          </a:ln>
        </p:spPr>
        <p:txBody>
          <a:bodyPr wrap="square">
            <a:prstTxWarp prst="textNoShape">
              <a:avLst/>
            </a:prstTxWarp>
            <a:spAutoFit/>
          </a:bodyPr>
          <a:lstStyle/>
          <a:p>
            <a:pPr defTabSz="914400"/>
            <a:r>
              <a:rPr lang="en-US" sz="1200" dirty="0">
                <a:solidFill>
                  <a:prstClr val="white"/>
                </a:solidFill>
                <a:latin typeface="Candara"/>
              </a:rPr>
              <a:t>Slide concept courtesy of:</a:t>
            </a:r>
          </a:p>
        </p:txBody>
      </p:sp>
      <p:sp>
        <p:nvSpPr>
          <p:cNvPr id="32776" name="Footer Placeholder 4"/>
          <p:cNvSpPr>
            <a:spLocks noGrp="1"/>
          </p:cNvSpPr>
          <p:nvPr>
            <p:ph type="ftr" sz="quarter" idx="10"/>
          </p:nvPr>
        </p:nvSpPr>
        <p:spPr bwMode="auto">
          <a:xfrm>
            <a:off x="1394608" y="6250164"/>
            <a:ext cx="1877568" cy="365125"/>
          </a:xfrm>
          <a:noFill/>
          <a:ln>
            <a:miter lim="800000"/>
            <a:headEnd/>
            <a:tailEnd/>
          </a:ln>
        </p:spPr>
        <p:txBody>
          <a:bodyPr/>
          <a:lstStyle/>
          <a:p>
            <a:r>
              <a:rPr lang="en-US" sz="1200" i="1" dirty="0">
                <a:solidFill>
                  <a:schemeClr val="tx1"/>
                </a:solidFill>
                <a:latin typeface="Candara"/>
              </a:rPr>
              <a:t>slide concept courtesy </a:t>
            </a:r>
            <a:r>
              <a:rPr lang="en-US" sz="1200" i="1" dirty="0" smtClean="0">
                <a:solidFill>
                  <a:schemeClr val="tx1"/>
                </a:solidFill>
                <a:latin typeface="Candara"/>
              </a:rPr>
              <a:t>of:</a:t>
            </a:r>
            <a:endParaRPr lang="en-US" sz="1200" i="1" dirty="0">
              <a:solidFill>
                <a:schemeClr val="tx1"/>
              </a:solidFill>
              <a:latin typeface="Candara"/>
            </a:endParaRPr>
          </a:p>
        </p:txBody>
      </p:sp>
    </p:spTree>
    <p:extLst>
      <p:ext uri="{BB962C8B-B14F-4D97-AF65-F5344CB8AC3E}">
        <p14:creationId xmlns:p14="http://schemas.microsoft.com/office/powerpoint/2010/main" val="268635117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5020235" y="1807881"/>
            <a:ext cx="3868556" cy="4807407"/>
            <a:chOff x="3392" y="1767"/>
            <a:chExt cx="2368" cy="2553"/>
          </a:xfrm>
        </p:grpSpPr>
        <p:pic>
          <p:nvPicPr>
            <p:cNvPr id="34825" name="Picture 4" descr="R&amp;D as percentage"/>
            <p:cNvPicPr>
              <a:picLocks noChangeAspect="1" noChangeArrowheads="1"/>
            </p:cNvPicPr>
            <p:nvPr/>
          </p:nvPicPr>
          <p:blipFill>
            <a:blip r:embed="rId3"/>
            <a:srcRect l="-4660" t="-4344" r="-4660" b="-4344"/>
            <a:stretch>
              <a:fillRect/>
            </a:stretch>
          </p:blipFill>
          <p:spPr bwMode="auto">
            <a:xfrm>
              <a:off x="3400" y="1797"/>
              <a:ext cx="2359" cy="2516"/>
            </a:xfrm>
            <a:prstGeom prst="rect">
              <a:avLst/>
            </a:prstGeom>
            <a:solidFill>
              <a:schemeClr val="bg1"/>
            </a:solidFill>
            <a:ln w="9525">
              <a:solidFill>
                <a:schemeClr val="tx1"/>
              </a:solidFill>
              <a:miter lim="800000"/>
              <a:headEnd/>
              <a:tailEnd/>
            </a:ln>
          </p:spPr>
        </p:pic>
        <p:grpSp>
          <p:nvGrpSpPr>
            <p:cNvPr id="3" name="Group 12"/>
            <p:cNvGrpSpPr>
              <a:grpSpLocks/>
            </p:cNvGrpSpPr>
            <p:nvPr/>
          </p:nvGrpSpPr>
          <p:grpSpPr bwMode="auto">
            <a:xfrm>
              <a:off x="3392" y="1767"/>
              <a:ext cx="2368" cy="2553"/>
              <a:chOff x="3392" y="1767"/>
              <a:chExt cx="2368" cy="2553"/>
            </a:xfrm>
          </p:grpSpPr>
          <p:sp>
            <p:nvSpPr>
              <p:cNvPr id="34827" name="Rectangle 8"/>
              <p:cNvSpPr>
                <a:spLocks noChangeArrowheads="1"/>
              </p:cNvSpPr>
              <p:nvPr/>
            </p:nvSpPr>
            <p:spPr bwMode="auto">
              <a:xfrm>
                <a:off x="3396" y="1767"/>
                <a:ext cx="2364" cy="35"/>
              </a:xfrm>
              <a:prstGeom prst="rect">
                <a:avLst/>
              </a:prstGeom>
              <a:gradFill rotWithShape="1">
                <a:gsLst>
                  <a:gs pos="0">
                    <a:schemeClr val="hlink"/>
                  </a:gs>
                  <a:gs pos="100000">
                    <a:schemeClr val="bg1"/>
                  </a:gs>
                </a:gsLst>
                <a:lin ang="0" scaled="1"/>
              </a:gradFill>
              <a:ln w="12700">
                <a:noFill/>
                <a:miter lim="800000"/>
                <a:headEnd type="none" w="sm" len="sm"/>
                <a:tailEnd type="none" w="sm" len="sm"/>
              </a:ln>
            </p:spPr>
            <p:txBody>
              <a:bodyPr wrap="none" anchor="ctr">
                <a:prstTxWarp prst="textNoShape">
                  <a:avLst/>
                </a:prstTxWarp>
              </a:bodyPr>
              <a:lstStyle/>
              <a:p>
                <a:pPr defTabSz="914400"/>
                <a:endParaRPr lang="en-US">
                  <a:solidFill>
                    <a:srgbClr val="000000"/>
                  </a:solidFill>
                  <a:latin typeface="Candara"/>
                  <a:ea typeface="ＭＳ Ｐゴシック" charset="-128"/>
                  <a:cs typeface="ＭＳ Ｐゴシック" charset="-128"/>
                </a:endParaRPr>
              </a:p>
            </p:txBody>
          </p:sp>
          <p:sp>
            <p:nvSpPr>
              <p:cNvPr id="34828" name="Rectangle 9"/>
              <p:cNvSpPr>
                <a:spLocks noChangeArrowheads="1"/>
              </p:cNvSpPr>
              <p:nvPr/>
            </p:nvSpPr>
            <p:spPr bwMode="auto">
              <a:xfrm>
                <a:off x="3404" y="4291"/>
                <a:ext cx="2356" cy="29"/>
              </a:xfrm>
              <a:prstGeom prst="rect">
                <a:avLst/>
              </a:prstGeom>
              <a:gradFill rotWithShape="1">
                <a:gsLst>
                  <a:gs pos="0">
                    <a:schemeClr val="hlink"/>
                  </a:gs>
                  <a:gs pos="100000">
                    <a:schemeClr val="bg1"/>
                  </a:gs>
                </a:gsLst>
                <a:lin ang="0" scaled="1"/>
              </a:gradFill>
              <a:ln w="12700">
                <a:noFill/>
                <a:miter lim="800000"/>
                <a:headEnd type="none" w="sm" len="sm"/>
                <a:tailEnd type="none" w="sm" len="sm"/>
              </a:ln>
            </p:spPr>
            <p:txBody>
              <a:bodyPr wrap="none" anchor="ctr">
                <a:prstTxWarp prst="textNoShape">
                  <a:avLst/>
                </a:prstTxWarp>
              </a:bodyPr>
              <a:lstStyle/>
              <a:p>
                <a:pPr defTabSz="914400"/>
                <a:endParaRPr lang="en-US">
                  <a:solidFill>
                    <a:srgbClr val="000000"/>
                  </a:solidFill>
                  <a:latin typeface="Candara"/>
                  <a:ea typeface="ＭＳ Ｐゴシック" charset="-128"/>
                  <a:cs typeface="ＭＳ Ｐゴシック" charset="-128"/>
                </a:endParaRPr>
              </a:p>
            </p:txBody>
          </p:sp>
          <p:sp>
            <p:nvSpPr>
              <p:cNvPr id="249866" name="Rectangle 10"/>
              <p:cNvSpPr>
                <a:spLocks noChangeArrowheads="1"/>
              </p:cNvSpPr>
              <p:nvPr/>
            </p:nvSpPr>
            <p:spPr bwMode="auto">
              <a:xfrm rot="16200000" flipH="1">
                <a:off x="2133" y="3028"/>
                <a:ext cx="2551" cy="35"/>
              </a:xfrm>
              <a:prstGeom prst="rect">
                <a:avLst/>
              </a:prstGeom>
              <a:gradFill rotWithShape="1">
                <a:gsLst>
                  <a:gs pos="0">
                    <a:schemeClr val="hlink">
                      <a:gamma/>
                      <a:shade val="46275"/>
                      <a:invGamma/>
                    </a:schemeClr>
                  </a:gs>
                  <a:gs pos="100000">
                    <a:schemeClr val="hlink"/>
                  </a:gs>
                </a:gsLst>
                <a:lin ang="5400000" scaled="1"/>
              </a:gradFill>
              <a:ln w="12700">
                <a:solidFill>
                  <a:schemeClr val="hlink"/>
                </a:solidFill>
                <a:miter lim="800000"/>
                <a:headEnd type="none" w="sm" len="sm"/>
                <a:tailEnd type="none" w="sm" len="sm"/>
              </a:ln>
              <a:effectLst/>
            </p:spPr>
            <p:txBody>
              <a:bodyPr wrap="none" anchor="ctr">
                <a:prstTxWarp prst="textNoShape">
                  <a:avLst/>
                </a:prstTxWarp>
              </a:bodyPr>
              <a:lstStyle/>
              <a:p>
                <a:pPr defTabSz="914400">
                  <a:defRPr/>
                </a:pPr>
                <a:endParaRPr lang="en-US">
                  <a:solidFill>
                    <a:srgbClr val="000000"/>
                  </a:solidFill>
                  <a:latin typeface="Candara"/>
                  <a:ea typeface="ＭＳ Ｐゴシック" charset="-128"/>
                  <a:cs typeface="ＭＳ Ｐゴシック" charset="-128"/>
                </a:endParaRPr>
              </a:p>
            </p:txBody>
          </p:sp>
        </p:grpSp>
      </p:grpSp>
      <p:sp>
        <p:nvSpPr>
          <p:cNvPr id="34819" name="Rectangle 2"/>
          <p:cNvSpPr>
            <a:spLocks noGrp="1" noChangeArrowheads="1"/>
          </p:cNvSpPr>
          <p:nvPr>
            <p:ph type="title"/>
          </p:nvPr>
        </p:nvSpPr>
        <p:spPr>
          <a:xfrm>
            <a:off x="390157" y="753512"/>
            <a:ext cx="8388350" cy="846687"/>
          </a:xfrm>
        </p:spPr>
        <p:txBody>
          <a:bodyPr>
            <a:noAutofit/>
          </a:bodyPr>
          <a:lstStyle/>
          <a:p>
            <a:pPr>
              <a:lnSpc>
                <a:spcPct val="100000"/>
              </a:lnSpc>
            </a:pPr>
            <a:r>
              <a:rPr lang="en-US" sz="4000" b="1" dirty="0" smtClean="0">
                <a:solidFill>
                  <a:schemeClr val="bg1"/>
                </a:solidFill>
                <a:effectLst>
                  <a:glow rad="63500">
                    <a:schemeClr val="accent1">
                      <a:satMod val="175000"/>
                      <a:alpha val="40000"/>
                    </a:schemeClr>
                  </a:glow>
                  <a:outerShdw blurRad="38100" dist="38100" dir="2700000" algn="tl">
                    <a:srgbClr val="000000">
                      <a:alpha val="43137"/>
                    </a:srgbClr>
                  </a:outerShdw>
                </a:effectLst>
              </a:rPr>
              <a:t>The Grid Has Been Underfunded</a:t>
            </a:r>
            <a:endParaRPr lang="en-US" sz="4000" b="1" dirty="0">
              <a:solidFill>
                <a:schemeClr val="bg1"/>
              </a:solidFill>
              <a:effectLst>
                <a:glow rad="63500">
                  <a:schemeClr val="accent1">
                    <a:satMod val="175000"/>
                    <a:alpha val="40000"/>
                  </a:schemeClr>
                </a:glow>
                <a:outerShdw blurRad="38100" dist="38100" dir="2700000" algn="tl">
                  <a:srgbClr val="000000">
                    <a:alpha val="43137"/>
                  </a:srgbClr>
                </a:outerShdw>
              </a:effectLst>
            </a:endParaRPr>
          </a:p>
        </p:txBody>
      </p:sp>
      <p:sp>
        <p:nvSpPr>
          <p:cNvPr id="249859" name="Rectangle 3"/>
          <p:cNvSpPr>
            <a:spLocks noGrp="1" noChangeArrowheads="1"/>
          </p:cNvSpPr>
          <p:nvPr>
            <p:ph idx="1"/>
          </p:nvPr>
        </p:nvSpPr>
        <p:spPr>
          <a:xfrm>
            <a:off x="390157" y="1805490"/>
            <a:ext cx="8388350" cy="4263496"/>
          </a:xfrm>
        </p:spPr>
        <p:txBody>
          <a:bodyPr/>
          <a:lstStyle/>
          <a:p>
            <a:pPr>
              <a:buFont typeface="Wingdings" charset="2"/>
              <a:buChar char="ü"/>
            </a:pPr>
            <a:r>
              <a:rPr lang="en-US" sz="2400" dirty="0">
                <a:solidFill>
                  <a:schemeClr val="tx1"/>
                </a:solidFill>
                <a:latin typeface="+mj-lt"/>
              </a:rPr>
              <a:t>Less R&amp;D than almost </a:t>
            </a:r>
            <a:br>
              <a:rPr lang="en-US" sz="2400" dirty="0">
                <a:solidFill>
                  <a:schemeClr val="tx1"/>
                </a:solidFill>
                <a:latin typeface="+mj-lt"/>
              </a:rPr>
            </a:br>
            <a:r>
              <a:rPr lang="en-US" sz="2400" dirty="0">
                <a:solidFill>
                  <a:schemeClr val="tx1"/>
                </a:solidFill>
                <a:latin typeface="+mj-lt"/>
              </a:rPr>
              <a:t>any other industry</a:t>
            </a:r>
          </a:p>
          <a:p>
            <a:pPr lvl="1">
              <a:buFont typeface="Wingdings" charset="2"/>
              <a:buChar char="ü"/>
            </a:pPr>
            <a:r>
              <a:rPr lang="en-US" dirty="0">
                <a:solidFill>
                  <a:schemeClr val="tx1"/>
                </a:solidFill>
                <a:latin typeface="+mj-lt"/>
              </a:rPr>
              <a:t>0.2% of net revenues</a:t>
            </a:r>
          </a:p>
          <a:p>
            <a:pPr lvl="1">
              <a:buFont typeface="Wingdings" charset="2"/>
              <a:buChar char="ü"/>
            </a:pPr>
            <a:r>
              <a:rPr lang="en-US" dirty="0">
                <a:solidFill>
                  <a:schemeClr val="tx1"/>
                </a:solidFill>
                <a:latin typeface="+mj-lt"/>
              </a:rPr>
              <a:t>1/20</a:t>
            </a:r>
            <a:r>
              <a:rPr lang="en-US" baseline="30000" dirty="0">
                <a:solidFill>
                  <a:schemeClr val="tx1"/>
                </a:solidFill>
                <a:latin typeface="+mj-lt"/>
              </a:rPr>
              <a:t>th</a:t>
            </a:r>
            <a:r>
              <a:rPr lang="en-US" dirty="0">
                <a:solidFill>
                  <a:schemeClr val="tx1"/>
                </a:solidFill>
                <a:latin typeface="+mj-lt"/>
              </a:rPr>
              <a:t> the average of all </a:t>
            </a:r>
            <a:br>
              <a:rPr lang="en-US" dirty="0">
                <a:solidFill>
                  <a:schemeClr val="tx1"/>
                </a:solidFill>
                <a:latin typeface="+mj-lt"/>
              </a:rPr>
            </a:br>
            <a:r>
              <a:rPr lang="en-US" dirty="0">
                <a:solidFill>
                  <a:schemeClr val="tx1"/>
                </a:solidFill>
                <a:latin typeface="+mj-lt"/>
              </a:rPr>
              <a:t>U.S. industries</a:t>
            </a:r>
          </a:p>
          <a:p>
            <a:pPr lvl="1">
              <a:buFontTx/>
              <a:buNone/>
            </a:pPr>
            <a:endParaRPr lang="en-US" dirty="0">
              <a:solidFill>
                <a:schemeClr val="tx1"/>
              </a:solidFill>
              <a:latin typeface="+mj-lt"/>
            </a:endParaRPr>
          </a:p>
          <a:p>
            <a:pPr>
              <a:buFont typeface="Wingdings" charset="2"/>
              <a:buChar char="ü"/>
            </a:pPr>
            <a:r>
              <a:rPr lang="en-US" sz="2400" dirty="0">
                <a:solidFill>
                  <a:schemeClr val="tx1"/>
                </a:solidFill>
                <a:latin typeface="+mj-lt"/>
              </a:rPr>
              <a:t>Living off the investments</a:t>
            </a:r>
            <a:br>
              <a:rPr lang="en-US" sz="2400" dirty="0">
                <a:solidFill>
                  <a:schemeClr val="tx1"/>
                </a:solidFill>
                <a:latin typeface="+mj-lt"/>
              </a:rPr>
            </a:br>
            <a:r>
              <a:rPr lang="en-US" sz="2400" dirty="0">
                <a:solidFill>
                  <a:schemeClr val="tx1"/>
                </a:solidFill>
                <a:latin typeface="+mj-lt"/>
              </a:rPr>
              <a:t>of the 60s and 70s</a:t>
            </a:r>
          </a:p>
          <a:p>
            <a:pPr lvl="1">
              <a:buFont typeface="Wingdings" charset="2"/>
              <a:buChar char="ü"/>
            </a:pPr>
            <a:r>
              <a:rPr lang="en-US" dirty="0">
                <a:solidFill>
                  <a:schemeClr val="tx1"/>
                </a:solidFill>
                <a:latin typeface="+mj-lt"/>
              </a:rPr>
              <a:t>“Trust fund” has run </a:t>
            </a:r>
            <a:r>
              <a:rPr lang="en-US" dirty="0" smtClean="0">
                <a:solidFill>
                  <a:schemeClr val="tx1"/>
                </a:solidFill>
                <a:latin typeface="+mj-lt"/>
              </a:rPr>
              <a:t>out</a:t>
            </a:r>
            <a:endParaRPr lang="en-US" dirty="0">
              <a:latin typeface="+mj-lt"/>
            </a:endParaRPr>
          </a:p>
        </p:txBody>
      </p:sp>
      <p:sp>
        <p:nvSpPr>
          <p:cNvPr id="249861" name="Oval 5"/>
          <p:cNvSpPr>
            <a:spLocks noChangeArrowheads="1"/>
          </p:cNvSpPr>
          <p:nvPr/>
        </p:nvSpPr>
        <p:spPr bwMode="auto">
          <a:xfrm>
            <a:off x="8476882" y="4623004"/>
            <a:ext cx="603250" cy="2035175"/>
          </a:xfrm>
          <a:prstGeom prst="ellipse">
            <a:avLst/>
          </a:prstGeom>
          <a:noFill/>
          <a:ln w="28575">
            <a:solidFill>
              <a:schemeClr val="accent2"/>
            </a:solidFill>
            <a:round/>
            <a:headEnd/>
            <a:tailEnd/>
          </a:ln>
        </p:spPr>
        <p:txBody>
          <a:bodyPr wrap="none" anchor="ctr">
            <a:prstTxWarp prst="textNoShape">
              <a:avLst/>
            </a:prstTxWarp>
            <a:spAutoFit/>
          </a:bodyPr>
          <a:lstStyle/>
          <a:p>
            <a:pPr defTabSz="914400"/>
            <a:endParaRPr lang="en-US">
              <a:solidFill>
                <a:srgbClr val="000000"/>
              </a:solidFill>
              <a:latin typeface="Candara"/>
              <a:ea typeface="ＭＳ Ｐゴシック" charset="-128"/>
              <a:cs typeface="ＭＳ Ｐゴシック" charset="-128"/>
            </a:endParaRPr>
          </a:p>
        </p:txBody>
      </p:sp>
      <p:sp>
        <p:nvSpPr>
          <p:cNvPr id="6" name="TextBox 5"/>
          <p:cNvSpPr txBox="1"/>
          <p:nvPr/>
        </p:nvSpPr>
        <p:spPr>
          <a:xfrm>
            <a:off x="3413900" y="464687"/>
            <a:ext cx="1813317" cy="523220"/>
          </a:xfrm>
          <a:prstGeom prst="rect">
            <a:avLst/>
          </a:prstGeom>
          <a:noFill/>
        </p:spPr>
        <p:txBody>
          <a:bodyPr wrap="none" rtlCol="0">
            <a:spAutoFit/>
          </a:bodyPr>
          <a:lstStyle/>
          <a:p>
            <a:r>
              <a:rPr lang="en-US" sz="2800" b="1" dirty="0" smtClean="0">
                <a:solidFill>
                  <a:schemeClr val="bg1"/>
                </a:solidFill>
                <a:effectLst>
                  <a:outerShdw blurRad="38100" dist="38100" dir="2700000" algn="tl">
                    <a:srgbClr val="000000">
                      <a:alpha val="43137"/>
                    </a:srgbClr>
                  </a:outerShdw>
                </a:effectLst>
                <a:latin typeface="+mj-lt"/>
              </a:rPr>
              <a:t>Why Now?</a:t>
            </a:r>
            <a:endParaRPr lang="en-US" sz="2800" b="1" dirty="0">
              <a:solidFill>
                <a:schemeClr val="bg1"/>
              </a:solidFill>
              <a:effectLst>
                <a:outerShdw blurRad="38100" dist="38100" dir="2700000" algn="tl">
                  <a:srgbClr val="000000">
                    <a:alpha val="43137"/>
                  </a:srgbClr>
                </a:outerShdw>
              </a:effectLst>
              <a:latin typeface="+mj-lt"/>
            </a:endParaRPr>
          </a:p>
        </p:txBody>
      </p:sp>
      <p:sp>
        <p:nvSpPr>
          <p:cNvPr id="8" name="TextBox 7"/>
          <p:cNvSpPr txBox="1"/>
          <p:nvPr/>
        </p:nvSpPr>
        <p:spPr>
          <a:xfrm>
            <a:off x="2206625" y="6242246"/>
            <a:ext cx="2731135" cy="342033"/>
          </a:xfrm>
          <a:prstGeom prst="rect">
            <a:avLst/>
          </a:prstGeom>
          <a:noFill/>
        </p:spPr>
        <p:txBody>
          <a:bodyPr wrap="square" rtlCol="0">
            <a:noAutofit/>
          </a:bodyPr>
          <a:lstStyle/>
          <a:p>
            <a:pPr marL="0" lvl="2"/>
            <a:r>
              <a:rPr lang="en-US" sz="1200" i="1" dirty="0"/>
              <a:t>Source: Jesse </a:t>
            </a:r>
            <a:r>
              <a:rPr lang="en-US" sz="1200" i="1" dirty="0" err="1"/>
              <a:t>Berst</a:t>
            </a:r>
            <a:r>
              <a:rPr lang="en-US" sz="1200" i="1" dirty="0"/>
              <a:t> ,Global Smart </a:t>
            </a:r>
            <a:r>
              <a:rPr lang="en-US" sz="1200" i="1" dirty="0" smtClean="0"/>
              <a:t>Energy</a:t>
            </a:r>
            <a:endParaRPr lang="en-US" sz="1200" i="1" dirty="0"/>
          </a:p>
        </p:txBody>
      </p:sp>
    </p:spTree>
    <p:extLst>
      <p:ext uri="{BB962C8B-B14F-4D97-AF65-F5344CB8AC3E}">
        <p14:creationId xmlns:p14="http://schemas.microsoft.com/office/powerpoint/2010/main" val="1744313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49859">
                                            <p:txEl>
                                              <p:pRg st="0" end="0"/>
                                            </p:txEl>
                                          </p:spTgt>
                                        </p:tgtEl>
                                        <p:attrNameLst>
                                          <p:attrName>ppt_c</p:attrName>
                                        </p:attrNameLst>
                                      </p:cBhvr>
                                      <p:to>
                                        <a:schemeClr val="accent1"/>
                                      </p:to>
                                    </p:animClr>
                                  </p:subTnLst>
                                </p:cTn>
                              </p:par>
                              <p:par>
                                <p:cTn id="7" presetID="1" presetClass="entr" presetSubtype="0" fill="hold" grpId="0" nodeType="withEffect">
                                  <p:stCondLst>
                                    <p:cond delay="0"/>
                                  </p:stCondLst>
                                  <p:childTnLst>
                                    <p:set>
                                      <p:cBhvr>
                                        <p:cTn id="8" dur="1" fill="hold">
                                          <p:stCondLst>
                                            <p:cond delay="0"/>
                                          </p:stCondLst>
                                        </p:cTn>
                                        <p:tgtEl>
                                          <p:spTgt spid="24985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49859">
                                            <p:txEl>
                                              <p:pRg st="1" end="1"/>
                                            </p:txEl>
                                          </p:spTgt>
                                        </p:tgtEl>
                                        <p:attrNameLst>
                                          <p:attrName>ppt_c</p:attrName>
                                        </p:attrNameLst>
                                      </p:cBhvr>
                                      <p:to>
                                        <a:schemeClr val="accent1"/>
                                      </p:to>
                                    </p:animClr>
                                  </p:subTnLst>
                                </p:cTn>
                              </p:par>
                              <p:par>
                                <p:cTn id="9" presetID="1" presetClass="entr" presetSubtype="0" fill="hold" grpId="0" nodeType="withEffect">
                                  <p:stCondLst>
                                    <p:cond delay="0"/>
                                  </p:stCondLst>
                                  <p:childTnLst>
                                    <p:set>
                                      <p:cBhvr>
                                        <p:cTn id="10" dur="1" fill="hold">
                                          <p:stCondLst>
                                            <p:cond delay="0"/>
                                          </p:stCondLst>
                                        </p:cTn>
                                        <p:tgtEl>
                                          <p:spTgt spid="24985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49859">
                                            <p:txEl>
                                              <p:pRg st="2" end="2"/>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9859">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49859">
                                            <p:txEl>
                                              <p:pRg st="4" end="4"/>
                                            </p:txEl>
                                          </p:spTgt>
                                        </p:tgtEl>
                                        <p:attrNameLst>
                                          <p:attrName>ppt_c</p:attrName>
                                        </p:attrNameLst>
                                      </p:cBhvr>
                                      <p:to>
                                        <a:schemeClr val="accent1"/>
                                      </p:to>
                                    </p:animClr>
                                  </p:subTnLst>
                                </p:cTn>
                              </p:par>
                              <p:par>
                                <p:cTn id="15" presetID="1" presetClass="entr" presetSubtype="0" fill="hold" grpId="0" nodeType="withEffect">
                                  <p:stCondLst>
                                    <p:cond delay="0"/>
                                  </p:stCondLst>
                                  <p:childTnLst>
                                    <p:set>
                                      <p:cBhvr>
                                        <p:cTn id="16" dur="1" fill="hold">
                                          <p:stCondLst>
                                            <p:cond delay="0"/>
                                          </p:stCondLst>
                                        </p:cTn>
                                        <p:tgtEl>
                                          <p:spTgt spid="249859">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49859">
                                            <p:txEl>
                                              <p:pRg st="5" end="5"/>
                                            </p:txEl>
                                          </p:spTgt>
                                        </p:tgtEl>
                                        <p:attrNameLst>
                                          <p:attrName>ppt_c</p:attrName>
                                        </p:attrNameLst>
                                      </p:cBhvr>
                                      <p:to>
                                        <a:schemeClr val="accent1"/>
                                      </p:to>
                                    </p:animClr>
                                  </p:subTnLst>
                                </p:cTn>
                              </p:par>
                            </p:childTnLst>
                          </p:cTn>
                        </p:par>
                        <p:par>
                          <p:cTn id="17" fill="hold">
                            <p:stCondLst>
                              <p:cond delay="0"/>
                            </p:stCondLst>
                            <p:childTnLst>
                              <p:par>
                                <p:cTn id="18" presetID="2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2000"/>
                                        <p:tgtEl>
                                          <p:spTgt spid="2"/>
                                        </p:tgtEl>
                                      </p:cBhvr>
                                    </p:animEffect>
                                  </p:childTnLst>
                                </p:cTn>
                              </p:par>
                            </p:childTnLst>
                          </p:cTn>
                        </p:par>
                        <p:par>
                          <p:cTn id="21" fill="hold">
                            <p:stCondLst>
                              <p:cond delay="2000"/>
                            </p:stCondLst>
                            <p:childTnLst>
                              <p:par>
                                <p:cTn id="22" presetID="19" presetClass="entr" presetSubtype="10" fill="hold" grpId="0" nodeType="afterEffect">
                                  <p:stCondLst>
                                    <p:cond delay="0"/>
                                  </p:stCondLst>
                                  <p:childTnLst>
                                    <p:set>
                                      <p:cBhvr>
                                        <p:cTn id="23" dur="1" fill="hold">
                                          <p:stCondLst>
                                            <p:cond delay="0"/>
                                          </p:stCondLst>
                                        </p:cTn>
                                        <p:tgtEl>
                                          <p:spTgt spid="249861"/>
                                        </p:tgtEl>
                                        <p:attrNameLst>
                                          <p:attrName>style.visibility</p:attrName>
                                        </p:attrNameLst>
                                      </p:cBhvr>
                                      <p:to>
                                        <p:strVal val="visible"/>
                                      </p:to>
                                    </p:set>
                                    <p:anim calcmode="lin" valueType="num">
                                      <p:cBhvr>
                                        <p:cTn id="24" dur="2000" fill="hold"/>
                                        <p:tgtEl>
                                          <p:spTgt spid="249861"/>
                                        </p:tgtEl>
                                        <p:attrNameLst>
                                          <p:attrName>ppt_w</p:attrName>
                                        </p:attrNameLst>
                                      </p:cBhvr>
                                      <p:tavLst>
                                        <p:tav tm="0" fmla="#ppt_w*sin(2.5*pi*$)">
                                          <p:val>
                                            <p:fltVal val="0"/>
                                          </p:val>
                                        </p:tav>
                                        <p:tav tm="100000">
                                          <p:val>
                                            <p:fltVal val="1"/>
                                          </p:val>
                                        </p:tav>
                                      </p:tavLst>
                                    </p:anim>
                                    <p:anim calcmode="lin" valueType="num">
                                      <p:cBhvr>
                                        <p:cTn id="25" dur="2000" fill="hold"/>
                                        <p:tgtEl>
                                          <p:spTgt spid="24986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build="p"/>
      <p:bldP spid="2498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Rectangle 3"/>
          <p:cNvSpPr>
            <a:spLocks noGrp="1" noChangeArrowheads="1"/>
          </p:cNvSpPr>
          <p:nvPr>
            <p:ph idx="1"/>
          </p:nvPr>
        </p:nvSpPr>
        <p:spPr>
          <a:xfrm>
            <a:off x="185988" y="2171832"/>
            <a:ext cx="5096256" cy="4071300"/>
          </a:xfrm>
        </p:spPr>
        <p:txBody>
          <a:bodyPr>
            <a:noAutofit/>
          </a:bodyPr>
          <a:lstStyle/>
          <a:p>
            <a:pPr>
              <a:lnSpc>
                <a:spcPct val="90000"/>
              </a:lnSpc>
              <a:buClr>
                <a:schemeClr val="tx1"/>
              </a:buClr>
              <a:buSzPct val="125000"/>
              <a:buFont typeface="Wingdings" charset="2"/>
              <a:buChar char="ü"/>
            </a:pPr>
            <a:r>
              <a:rPr lang="en-US" sz="2000" dirty="0" smtClean="0"/>
              <a:t>Never designed for bulk power shipments</a:t>
            </a:r>
          </a:p>
          <a:p>
            <a:pPr lvl="1">
              <a:lnSpc>
                <a:spcPct val="85000"/>
              </a:lnSpc>
              <a:buClr>
                <a:schemeClr val="tx1"/>
              </a:buClr>
              <a:buSzPct val="125000"/>
              <a:buFont typeface="Wingdings" charset="2"/>
              <a:buChar char="ü"/>
            </a:pPr>
            <a:r>
              <a:rPr lang="en-US" sz="2000" dirty="0" smtClean="0">
                <a:latin typeface="+mj-lt"/>
              </a:rPr>
              <a:t>Wholesale power transactions jumped 300% from 2000 to 2010. </a:t>
            </a:r>
            <a:r>
              <a:rPr lang="en-US" sz="2000" i="1" dirty="0" smtClean="0">
                <a:latin typeface="+mj-lt"/>
              </a:rPr>
              <a:t>Insight Magazine, Oct. 2010</a:t>
            </a:r>
          </a:p>
          <a:p>
            <a:pPr>
              <a:lnSpc>
                <a:spcPct val="90000"/>
              </a:lnSpc>
              <a:buClrTx/>
              <a:buSzPct val="125000"/>
              <a:buFont typeface="Wingdings" charset="2"/>
              <a:buChar char="ü"/>
            </a:pPr>
            <a:r>
              <a:rPr lang="en-US" sz="2000" dirty="0" smtClean="0">
                <a:latin typeface="+mj-lt"/>
              </a:rPr>
              <a:t>Blackouts</a:t>
            </a:r>
            <a:r>
              <a:rPr lang="en-US" sz="2000" dirty="0">
                <a:latin typeface="+mj-lt"/>
              </a:rPr>
              <a:t>, interruptions, </a:t>
            </a:r>
            <a:br>
              <a:rPr lang="en-US" sz="2000" dirty="0">
                <a:latin typeface="+mj-lt"/>
              </a:rPr>
            </a:br>
            <a:r>
              <a:rPr lang="en-US" sz="2000" dirty="0">
                <a:latin typeface="+mj-lt"/>
              </a:rPr>
              <a:t>near-misses increasing</a:t>
            </a:r>
          </a:p>
          <a:p>
            <a:pPr lvl="1">
              <a:lnSpc>
                <a:spcPct val="85000"/>
              </a:lnSpc>
              <a:buClrTx/>
              <a:buSzPct val="125000"/>
              <a:buFont typeface="Wingdings" charset="2"/>
              <a:buChar char="ü"/>
            </a:pPr>
            <a:r>
              <a:rPr lang="en-US" sz="2000" dirty="0">
                <a:latin typeface="+mj-lt"/>
              </a:rPr>
              <a:t>Transmission loading relief events </a:t>
            </a:r>
            <a:br>
              <a:rPr lang="en-US" sz="2000" dirty="0">
                <a:latin typeface="+mj-lt"/>
              </a:rPr>
            </a:br>
            <a:r>
              <a:rPr lang="en-US" sz="2000" dirty="0">
                <a:latin typeface="+mj-lt"/>
              </a:rPr>
              <a:t>(near misses) up </a:t>
            </a:r>
            <a:r>
              <a:rPr lang="en-US" sz="2000" dirty="0" smtClean="0">
                <a:latin typeface="+mj-lt"/>
              </a:rPr>
              <a:t>1,000</a:t>
            </a:r>
            <a:r>
              <a:rPr lang="en-US" sz="2000" dirty="0">
                <a:latin typeface="+mj-lt"/>
              </a:rPr>
              <a:t>% from </a:t>
            </a:r>
            <a:br>
              <a:rPr lang="en-US" sz="2000" dirty="0">
                <a:latin typeface="+mj-lt"/>
              </a:rPr>
            </a:br>
            <a:r>
              <a:rPr lang="en-US" sz="2000" dirty="0">
                <a:latin typeface="+mj-lt"/>
              </a:rPr>
              <a:t>1997 to </a:t>
            </a:r>
            <a:r>
              <a:rPr lang="en-US" sz="2000" dirty="0" smtClean="0">
                <a:latin typeface="+mj-lt"/>
              </a:rPr>
              <a:t>2002</a:t>
            </a:r>
            <a:endParaRPr lang="en-US" sz="2000" dirty="0">
              <a:latin typeface="+mj-lt"/>
            </a:endParaRPr>
          </a:p>
          <a:p>
            <a:pPr>
              <a:lnSpc>
                <a:spcPct val="90000"/>
              </a:lnSpc>
              <a:buClrTx/>
              <a:buSzPct val="125000"/>
              <a:buFont typeface="Wingdings" charset="2"/>
              <a:buChar char="ü"/>
            </a:pPr>
            <a:r>
              <a:rPr lang="en-US" sz="2000" dirty="0">
                <a:latin typeface="+mj-lt"/>
              </a:rPr>
              <a:t>Demand and supply grew </a:t>
            </a:r>
            <a:br>
              <a:rPr lang="en-US" sz="2000" dirty="0">
                <a:latin typeface="+mj-lt"/>
              </a:rPr>
            </a:br>
            <a:r>
              <a:rPr lang="en-US" sz="2000" dirty="0">
                <a:latin typeface="+mj-lt"/>
              </a:rPr>
              <a:t>dramatically but..</a:t>
            </a:r>
            <a:r>
              <a:rPr lang="en-US" sz="2000" dirty="0" smtClean="0">
                <a:latin typeface="+mj-lt"/>
              </a:rPr>
              <a:t>.</a:t>
            </a:r>
          </a:p>
          <a:p>
            <a:pPr>
              <a:lnSpc>
                <a:spcPct val="90000"/>
              </a:lnSpc>
              <a:buClr>
                <a:schemeClr val="tx1"/>
              </a:buClr>
              <a:buSzPct val="125000"/>
              <a:buFont typeface="Wingdings" charset="2"/>
              <a:buChar char="ü"/>
            </a:pPr>
            <a:r>
              <a:rPr lang="en-US" sz="2000" dirty="0" smtClean="0">
                <a:latin typeface="+mj-lt"/>
              </a:rPr>
              <a:t>... transmission saw </a:t>
            </a:r>
            <a:br>
              <a:rPr lang="en-US" sz="2000" dirty="0" smtClean="0">
                <a:latin typeface="+mj-lt"/>
              </a:rPr>
            </a:br>
            <a:r>
              <a:rPr lang="en-US" sz="2000" dirty="0" smtClean="0">
                <a:latin typeface="+mj-lt"/>
              </a:rPr>
              <a:t>virtually no increase</a:t>
            </a:r>
            <a:endParaRPr lang="en-US" sz="2000" dirty="0">
              <a:latin typeface="+mj-lt"/>
            </a:endParaRPr>
          </a:p>
        </p:txBody>
      </p:sp>
      <p:grpSp>
        <p:nvGrpSpPr>
          <p:cNvPr id="2" name="Group 16"/>
          <p:cNvGrpSpPr>
            <a:grpSpLocks/>
          </p:cNvGrpSpPr>
          <p:nvPr/>
        </p:nvGrpSpPr>
        <p:grpSpPr bwMode="auto">
          <a:xfrm>
            <a:off x="5063491" y="1929530"/>
            <a:ext cx="3854525" cy="4812287"/>
            <a:chOff x="3560" y="1767"/>
            <a:chExt cx="2340" cy="2682"/>
          </a:xfrm>
        </p:grpSpPr>
        <p:pic>
          <p:nvPicPr>
            <p:cNvPr id="35849" name="Picture 5" descr="Growth of trans and gen"/>
            <p:cNvPicPr>
              <a:picLocks noChangeAspect="1" noChangeArrowheads="1"/>
            </p:cNvPicPr>
            <p:nvPr/>
          </p:nvPicPr>
          <p:blipFill>
            <a:blip r:embed="rId3"/>
            <a:srcRect l="-5890" t="-4825" r="-5890" b="-2412"/>
            <a:stretch>
              <a:fillRect/>
            </a:stretch>
          </p:blipFill>
          <p:spPr bwMode="auto">
            <a:xfrm>
              <a:off x="3708" y="1912"/>
              <a:ext cx="2192" cy="2537"/>
            </a:xfrm>
            <a:prstGeom prst="rect">
              <a:avLst/>
            </a:prstGeom>
            <a:solidFill>
              <a:schemeClr val="bg1"/>
            </a:solidFill>
            <a:ln w="9525">
              <a:solidFill>
                <a:schemeClr val="tx1"/>
              </a:solidFill>
              <a:miter lim="800000"/>
              <a:headEnd/>
              <a:tailEnd/>
            </a:ln>
          </p:spPr>
        </p:pic>
        <p:sp>
          <p:nvSpPr>
            <p:cNvPr id="35850" name="Rectangle 13"/>
            <p:cNvSpPr>
              <a:spLocks noChangeArrowheads="1"/>
            </p:cNvSpPr>
            <p:nvPr/>
          </p:nvSpPr>
          <p:spPr bwMode="auto">
            <a:xfrm>
              <a:off x="3564" y="1767"/>
              <a:ext cx="2196" cy="35"/>
            </a:xfrm>
            <a:prstGeom prst="rect">
              <a:avLst/>
            </a:prstGeom>
            <a:gradFill rotWithShape="1">
              <a:gsLst>
                <a:gs pos="0">
                  <a:schemeClr val="hlink"/>
                </a:gs>
                <a:gs pos="100000">
                  <a:schemeClr val="bg1"/>
                </a:gs>
              </a:gsLst>
              <a:lin ang="0" scaled="1"/>
            </a:gradFill>
            <a:ln w="12700">
              <a:noFill/>
              <a:miter lim="800000"/>
              <a:headEnd type="none" w="sm" len="sm"/>
              <a:tailEnd type="none" w="sm" len="sm"/>
            </a:ln>
          </p:spPr>
          <p:txBody>
            <a:bodyPr wrap="none" anchor="ctr">
              <a:prstTxWarp prst="textNoShape">
                <a:avLst/>
              </a:prstTxWarp>
            </a:bodyPr>
            <a:lstStyle/>
            <a:p>
              <a:pPr defTabSz="914400"/>
              <a:endParaRPr lang="en-US">
                <a:solidFill>
                  <a:srgbClr val="000000"/>
                </a:solidFill>
                <a:latin typeface="Candara"/>
                <a:ea typeface="ＭＳ Ｐゴシック" charset="-128"/>
                <a:cs typeface="ＭＳ Ｐゴシック" charset="-128"/>
              </a:endParaRPr>
            </a:p>
          </p:txBody>
        </p:sp>
        <p:sp>
          <p:nvSpPr>
            <p:cNvPr id="35851" name="Rectangle 14"/>
            <p:cNvSpPr>
              <a:spLocks noChangeArrowheads="1"/>
            </p:cNvSpPr>
            <p:nvPr/>
          </p:nvSpPr>
          <p:spPr bwMode="auto">
            <a:xfrm>
              <a:off x="3572" y="4291"/>
              <a:ext cx="2188" cy="35"/>
            </a:xfrm>
            <a:prstGeom prst="rect">
              <a:avLst/>
            </a:prstGeom>
            <a:gradFill rotWithShape="1">
              <a:gsLst>
                <a:gs pos="0">
                  <a:schemeClr val="hlink"/>
                </a:gs>
                <a:gs pos="100000">
                  <a:schemeClr val="bg1"/>
                </a:gs>
              </a:gsLst>
              <a:lin ang="0" scaled="1"/>
            </a:gradFill>
            <a:ln w="12700">
              <a:noFill/>
              <a:miter lim="800000"/>
              <a:headEnd type="none" w="sm" len="sm"/>
              <a:tailEnd type="none" w="sm" len="sm"/>
            </a:ln>
          </p:spPr>
          <p:txBody>
            <a:bodyPr wrap="none" anchor="ctr">
              <a:prstTxWarp prst="textNoShape">
                <a:avLst/>
              </a:prstTxWarp>
            </a:bodyPr>
            <a:lstStyle/>
            <a:p>
              <a:pPr defTabSz="914400"/>
              <a:endParaRPr lang="en-US">
                <a:solidFill>
                  <a:srgbClr val="000000"/>
                </a:solidFill>
                <a:latin typeface="Candara"/>
                <a:ea typeface="ＭＳ Ｐゴシック" charset="-128"/>
                <a:cs typeface="ＭＳ Ｐゴシック" charset="-128"/>
              </a:endParaRPr>
            </a:p>
          </p:txBody>
        </p:sp>
        <p:sp>
          <p:nvSpPr>
            <p:cNvPr id="248847" name="Rectangle 15"/>
            <p:cNvSpPr>
              <a:spLocks noChangeArrowheads="1"/>
            </p:cNvSpPr>
            <p:nvPr/>
          </p:nvSpPr>
          <p:spPr bwMode="auto">
            <a:xfrm rot="16200000" flipH="1">
              <a:off x="2302" y="3026"/>
              <a:ext cx="2552" cy="35"/>
            </a:xfrm>
            <a:prstGeom prst="rect">
              <a:avLst/>
            </a:prstGeom>
            <a:gradFill rotWithShape="1">
              <a:gsLst>
                <a:gs pos="0">
                  <a:schemeClr val="hlink">
                    <a:gamma/>
                    <a:shade val="46275"/>
                    <a:invGamma/>
                  </a:schemeClr>
                </a:gs>
                <a:gs pos="100000">
                  <a:schemeClr val="hlink"/>
                </a:gs>
              </a:gsLst>
              <a:lin ang="5400000" scaled="1"/>
            </a:gradFill>
            <a:ln w="12700">
              <a:solidFill>
                <a:schemeClr val="hlink"/>
              </a:solidFill>
              <a:miter lim="800000"/>
              <a:headEnd type="none" w="sm" len="sm"/>
              <a:tailEnd type="none" w="sm" len="sm"/>
            </a:ln>
            <a:effectLst/>
          </p:spPr>
          <p:txBody>
            <a:bodyPr wrap="none" anchor="ctr">
              <a:prstTxWarp prst="textNoShape">
                <a:avLst/>
              </a:prstTxWarp>
            </a:bodyPr>
            <a:lstStyle/>
            <a:p>
              <a:pPr defTabSz="914400">
                <a:defRPr/>
              </a:pPr>
              <a:endParaRPr lang="en-US">
                <a:solidFill>
                  <a:srgbClr val="000000"/>
                </a:solidFill>
                <a:latin typeface="Candara"/>
                <a:ea typeface="ＭＳ Ｐゴシック" charset="-128"/>
                <a:cs typeface="ＭＳ Ｐゴシック" charset="-128"/>
              </a:endParaRPr>
            </a:p>
          </p:txBody>
        </p:sp>
      </p:grpSp>
      <p:sp>
        <p:nvSpPr>
          <p:cNvPr id="35845" name="TextBox 8"/>
          <p:cNvSpPr txBox="1">
            <a:spLocks noChangeArrowheads="1"/>
          </p:cNvSpPr>
          <p:nvPr/>
        </p:nvSpPr>
        <p:spPr bwMode="auto">
          <a:xfrm>
            <a:off x="0" y="6407944"/>
            <a:ext cx="2568739" cy="276999"/>
          </a:xfrm>
          <a:prstGeom prst="rect">
            <a:avLst/>
          </a:prstGeom>
          <a:noFill/>
          <a:ln w="9525">
            <a:noFill/>
            <a:miter lim="800000"/>
            <a:headEnd/>
            <a:tailEnd/>
          </a:ln>
        </p:spPr>
        <p:txBody>
          <a:bodyPr wrap="square">
            <a:prstTxWarp prst="textNoShape">
              <a:avLst/>
            </a:prstTxWarp>
            <a:spAutoFit/>
          </a:bodyPr>
          <a:lstStyle/>
          <a:p>
            <a:pPr defTabSz="914400"/>
            <a:r>
              <a:rPr lang="en-US" sz="1200" dirty="0">
                <a:solidFill>
                  <a:prstClr val="white"/>
                </a:solidFill>
                <a:latin typeface="Candara"/>
                <a:ea typeface="ＭＳ Ｐゴシック" charset="-128"/>
                <a:cs typeface="ＭＳ Ｐゴシック" charset="-128"/>
              </a:rPr>
              <a:t>Source: Global Smart Energy</a:t>
            </a:r>
          </a:p>
        </p:txBody>
      </p:sp>
      <p:sp>
        <p:nvSpPr>
          <p:cNvPr id="35848" name="Rectangle 2"/>
          <p:cNvSpPr txBox="1">
            <a:spLocks noChangeArrowheads="1"/>
          </p:cNvSpPr>
          <p:nvPr/>
        </p:nvSpPr>
        <p:spPr bwMode="auto">
          <a:xfrm>
            <a:off x="3007650" y="320040"/>
            <a:ext cx="2405597" cy="688022"/>
          </a:xfrm>
          <a:prstGeom prst="rect">
            <a:avLst/>
          </a:prstGeom>
          <a:noFill/>
          <a:ln w="9525">
            <a:noFill/>
            <a:miter lim="800000"/>
            <a:headEnd/>
            <a:tailEnd/>
          </a:ln>
        </p:spPr>
        <p:txBody>
          <a:bodyPr anchor="ctr">
            <a:prstTxWarp prst="textNoShape">
              <a:avLst/>
            </a:prstTxWarp>
          </a:bodyPr>
          <a:lstStyle/>
          <a:p>
            <a:pPr algn="ctr"/>
            <a:r>
              <a:rPr lang="en-US" sz="2800" b="1" dirty="0">
                <a:solidFill>
                  <a:schemeClr val="bg1"/>
                </a:solidFill>
                <a:effectLst>
                  <a:outerShdw blurRad="38100" dist="38100" dir="2700000" algn="tl">
                    <a:srgbClr val="000000">
                      <a:alpha val="43137"/>
                    </a:srgbClr>
                  </a:outerShdw>
                </a:effectLst>
              </a:rPr>
              <a:t>Why </a:t>
            </a:r>
            <a:r>
              <a:rPr lang="en-US" sz="2800" b="1" dirty="0" smtClean="0">
                <a:solidFill>
                  <a:schemeClr val="bg1"/>
                </a:solidFill>
                <a:effectLst>
                  <a:outerShdw blurRad="38100" dist="38100" dir="2700000" algn="tl">
                    <a:srgbClr val="000000">
                      <a:alpha val="43137"/>
                    </a:srgbClr>
                  </a:outerShdw>
                </a:effectLst>
              </a:rPr>
              <a:t>Now?</a:t>
            </a:r>
            <a:endParaRPr lang="en-US" sz="2800" b="1"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1976588" y="6269444"/>
            <a:ext cx="2714316" cy="276999"/>
          </a:xfrm>
          <a:prstGeom prst="rect">
            <a:avLst/>
          </a:prstGeom>
          <a:noFill/>
        </p:spPr>
        <p:txBody>
          <a:bodyPr wrap="square" rtlCol="0">
            <a:noAutofit/>
          </a:bodyPr>
          <a:lstStyle/>
          <a:p>
            <a:pPr defTabSz="914400"/>
            <a:r>
              <a:rPr lang="en-US" sz="1200" i="1" dirty="0">
                <a:solidFill>
                  <a:prstClr val="black"/>
                </a:solidFill>
                <a:latin typeface="Candara"/>
              </a:rPr>
              <a:t>Source: Jesse </a:t>
            </a:r>
            <a:r>
              <a:rPr lang="en-US" sz="1200" i="1" dirty="0" err="1">
                <a:solidFill>
                  <a:prstClr val="black"/>
                </a:solidFill>
                <a:latin typeface="Candara"/>
              </a:rPr>
              <a:t>Berst</a:t>
            </a:r>
            <a:r>
              <a:rPr lang="en-US" sz="1200" i="1" dirty="0">
                <a:solidFill>
                  <a:prstClr val="black"/>
                </a:solidFill>
                <a:latin typeface="Candara"/>
              </a:rPr>
              <a:t>, Global Smart Energy</a:t>
            </a:r>
          </a:p>
        </p:txBody>
      </p:sp>
      <p:sp>
        <p:nvSpPr>
          <p:cNvPr id="16" name="Rectangle 2"/>
          <p:cNvSpPr>
            <a:spLocks noGrp="1" noChangeArrowheads="1"/>
          </p:cNvSpPr>
          <p:nvPr>
            <p:ph type="title"/>
          </p:nvPr>
        </p:nvSpPr>
        <p:spPr>
          <a:xfrm>
            <a:off x="1823847" y="678878"/>
            <a:ext cx="5390769" cy="881284"/>
          </a:xfrm>
        </p:spPr>
        <p:txBody>
          <a:bodyPr>
            <a:noAutofit/>
          </a:bodyPr>
          <a:lstStyle/>
          <a:p>
            <a:pPr algn="l">
              <a:lnSpc>
                <a:spcPct val="100000"/>
              </a:lnSpc>
              <a:buClr>
                <a:srgbClr val="B02304"/>
              </a:buClr>
              <a:buSzPct val="125000"/>
            </a:pPr>
            <a:r>
              <a:rPr lang="en-US" sz="4000" b="1" dirty="0" smtClean="0">
                <a:solidFill>
                  <a:schemeClr val="bg1"/>
                </a:solidFill>
                <a:effectLst>
                  <a:outerShdw blurRad="38100" dist="38100" dir="2700000" algn="tl">
                    <a:srgbClr val="000000">
                      <a:alpha val="43137"/>
                    </a:srgbClr>
                  </a:outerShdw>
                </a:effectLst>
              </a:rPr>
              <a:t>The </a:t>
            </a:r>
            <a:r>
              <a:rPr lang="en-US" sz="4000" b="1" dirty="0">
                <a:solidFill>
                  <a:schemeClr val="bg1"/>
                </a:solidFill>
                <a:effectLst>
                  <a:outerShdw blurRad="38100" dist="38100" dir="2700000" algn="tl">
                    <a:srgbClr val="000000">
                      <a:alpha val="43137"/>
                    </a:srgbClr>
                  </a:outerShdw>
                </a:effectLst>
              </a:rPr>
              <a:t>Grid Is </a:t>
            </a:r>
            <a:r>
              <a:rPr lang="en-US" sz="4000" b="1" dirty="0" smtClean="0">
                <a:solidFill>
                  <a:schemeClr val="bg1"/>
                </a:solidFill>
                <a:effectLst>
                  <a:outerShdw blurRad="38100" dist="38100" dir="2700000" algn="tl">
                    <a:srgbClr val="000000">
                      <a:alpha val="43137"/>
                    </a:srgbClr>
                  </a:outerShdw>
                </a:effectLst>
              </a:rPr>
              <a:t>Under </a:t>
            </a:r>
            <a:r>
              <a:rPr lang="en-US" sz="4000" b="1" dirty="0">
                <a:solidFill>
                  <a:schemeClr val="bg1"/>
                </a:solidFill>
                <a:effectLst>
                  <a:outerShdw blurRad="38100" dist="38100" dir="2700000" algn="tl">
                    <a:srgbClr val="000000">
                      <a:alpha val="43137"/>
                    </a:srgbClr>
                  </a:outerShdw>
                </a:effectLst>
              </a:rPr>
              <a:t>Stress</a:t>
            </a:r>
          </a:p>
        </p:txBody>
      </p:sp>
    </p:spTree>
    <p:extLst>
      <p:ext uri="{BB962C8B-B14F-4D97-AF65-F5344CB8AC3E}">
        <p14:creationId xmlns:p14="http://schemas.microsoft.com/office/powerpoint/2010/main" val="2268266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3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48835">
                                            <p:txEl>
                                              <p:pRg st="0" end="0"/>
                                            </p:txEl>
                                          </p:spTgt>
                                        </p:tgtEl>
                                        <p:attrNameLst>
                                          <p:attrName>ppt_c</p:attrName>
                                        </p:attrNameLst>
                                      </p:cBhvr>
                                      <p:to>
                                        <a:schemeClr val="accent1"/>
                                      </p:to>
                                    </p:animClr>
                                  </p:subTnLst>
                                </p:cTn>
                              </p:par>
                              <p:par>
                                <p:cTn id="7" presetID="1" presetClass="entr" presetSubtype="0" fill="hold" grpId="0" nodeType="withEffect">
                                  <p:stCondLst>
                                    <p:cond delay="0"/>
                                  </p:stCondLst>
                                  <p:childTnLst>
                                    <p:set>
                                      <p:cBhvr>
                                        <p:cTn id="8" dur="1" fill="hold">
                                          <p:stCondLst>
                                            <p:cond delay="0"/>
                                          </p:stCondLst>
                                        </p:cTn>
                                        <p:tgtEl>
                                          <p:spTgt spid="24883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48835">
                                            <p:txEl>
                                              <p:pRg st="1" end="1"/>
                                            </p:txEl>
                                          </p:spTgt>
                                        </p:tgtEl>
                                        <p:attrNameLst>
                                          <p:attrName>ppt_c</p:attrName>
                                        </p:attrNameLst>
                                      </p:cBhvr>
                                      <p:to>
                                        <a:schemeClr val="accent1"/>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883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48835">
                                            <p:txEl>
                                              <p:pRg st="2" end="2"/>
                                            </p:txEl>
                                          </p:spTgt>
                                        </p:tgtEl>
                                        <p:attrNameLst>
                                          <p:attrName>ppt_c</p:attrName>
                                        </p:attrNameLst>
                                      </p:cBhvr>
                                      <p:to>
                                        <a:schemeClr val="accent1"/>
                                      </p:to>
                                    </p:animClr>
                                  </p:subTnLst>
                                </p:cTn>
                              </p:par>
                              <p:par>
                                <p:cTn id="13" presetID="1" presetClass="entr" presetSubtype="0" fill="hold" grpId="0" nodeType="withEffect">
                                  <p:stCondLst>
                                    <p:cond delay="0"/>
                                  </p:stCondLst>
                                  <p:childTnLst>
                                    <p:set>
                                      <p:cBhvr>
                                        <p:cTn id="14" dur="1" fill="hold">
                                          <p:stCondLst>
                                            <p:cond delay="0"/>
                                          </p:stCondLst>
                                        </p:cTn>
                                        <p:tgtEl>
                                          <p:spTgt spid="24883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48835">
                                            <p:txEl>
                                              <p:pRg st="3" end="3"/>
                                            </p:txEl>
                                          </p:spTgt>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883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48835">
                                            <p:txEl>
                                              <p:pRg st="4" end="4"/>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8835">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48835">
                                            <p:txEl>
                                              <p:pRg st="5" end="5"/>
                                            </p:txEl>
                                          </p:spTgt>
                                        </p:tgtEl>
                                        <p:attrNameLst>
                                          <p:attrName>ppt_c</p:attrName>
                                        </p:attrNameLst>
                                      </p:cBhvr>
                                      <p:to>
                                        <a:schemeClr val="accent1"/>
                                      </p:to>
                                    </p:animClr>
                                  </p:subTnLst>
                                </p:cTn>
                              </p:par>
                            </p:childTnLst>
                          </p:cTn>
                        </p:par>
                        <p:par>
                          <p:cTn id="23" fill="hold">
                            <p:stCondLst>
                              <p:cond delay="0"/>
                            </p:stCondLst>
                            <p:childTnLst>
                              <p:par>
                                <p:cTn id="24" presetID="22" presetClass="entr" presetSubtype="4"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416550" y="268288"/>
            <a:ext cx="3641725" cy="30749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Candara"/>
            </a:endParaRPr>
          </a:p>
        </p:txBody>
      </p:sp>
      <p:sp>
        <p:nvSpPr>
          <p:cNvPr id="3" name="Rectangle 2"/>
          <p:cNvSpPr/>
          <p:nvPr/>
        </p:nvSpPr>
        <p:spPr>
          <a:xfrm>
            <a:off x="5416550" y="3449638"/>
            <a:ext cx="3651250" cy="33321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Candara"/>
            </a:endParaRPr>
          </a:p>
        </p:txBody>
      </p:sp>
      <p:sp>
        <p:nvSpPr>
          <p:cNvPr id="1050" name="Rectangle 2"/>
          <p:cNvSpPr>
            <a:spLocks noGrp="1" noChangeArrowheads="1"/>
          </p:cNvSpPr>
          <p:nvPr>
            <p:ph type="title"/>
          </p:nvPr>
        </p:nvSpPr>
        <p:spPr>
          <a:xfrm>
            <a:off x="347472" y="365760"/>
            <a:ext cx="4773168" cy="777240"/>
          </a:xfrm>
        </p:spPr>
        <p:txBody>
          <a:bodyPr>
            <a:normAutofit/>
          </a:bodyPr>
          <a:lstStyle/>
          <a:p>
            <a:r>
              <a:rPr lang="en-US" sz="4000" dirty="0" smtClean="0">
                <a:ln w="18415" cmpd="sng">
                  <a:solidFill>
                    <a:srgbClr val="FFFFFF"/>
                  </a:solidFill>
                  <a:prstDash val="solid"/>
                </a:ln>
                <a:effectLst>
                  <a:outerShdw blurRad="63500" dir="3600000" algn="tl" rotWithShape="0">
                    <a:srgbClr val="000000">
                      <a:alpha val="70000"/>
                    </a:srgbClr>
                  </a:outerShdw>
                </a:effectLst>
                <a:cs typeface="Arial" charset="0"/>
              </a:rPr>
              <a:t>The Consequences</a:t>
            </a:r>
          </a:p>
        </p:txBody>
      </p:sp>
      <p:sp>
        <p:nvSpPr>
          <p:cNvPr id="1837059" name="Rectangle 3"/>
          <p:cNvSpPr>
            <a:spLocks noGrp="1" noChangeArrowheads="1"/>
          </p:cNvSpPr>
          <p:nvPr>
            <p:ph type="body" idx="1"/>
          </p:nvPr>
        </p:nvSpPr>
        <p:spPr>
          <a:xfrm>
            <a:off x="278893" y="1825339"/>
            <a:ext cx="4238243" cy="4626864"/>
          </a:xfrm>
        </p:spPr>
        <p:txBody>
          <a:bodyPr rtlCol="0">
            <a:noAutofit/>
          </a:bodyPr>
          <a:lstStyle/>
          <a:p>
            <a:pPr marL="68580" indent="-342900" fontAlgn="auto">
              <a:spcBef>
                <a:spcPts val="600"/>
              </a:spcBef>
              <a:spcAft>
                <a:spcPts val="0"/>
              </a:spcAft>
              <a:buFont typeface="Wingdings" charset="2"/>
              <a:buChar char="ü"/>
              <a:defRPr/>
            </a:pPr>
            <a:r>
              <a:rPr lang="en-US" sz="2000" dirty="0" smtClean="0"/>
              <a:t>Declining load factor</a:t>
            </a:r>
          </a:p>
          <a:p>
            <a:pPr marL="68580" indent="-342900" fontAlgn="auto">
              <a:spcBef>
                <a:spcPts val="600"/>
              </a:spcBef>
              <a:spcAft>
                <a:spcPts val="0"/>
              </a:spcAft>
              <a:buFont typeface="Wingdings" charset="2"/>
              <a:buChar char="ü"/>
              <a:defRPr/>
            </a:pPr>
            <a:r>
              <a:rPr lang="en-US" sz="2000" dirty="0" smtClean="0"/>
              <a:t>Assets are aging</a:t>
            </a:r>
          </a:p>
          <a:p>
            <a:pPr marL="68580" indent="-342900" fontAlgn="auto">
              <a:spcBef>
                <a:spcPts val="600"/>
              </a:spcBef>
              <a:spcAft>
                <a:spcPts val="0"/>
              </a:spcAft>
              <a:buFont typeface="Wingdings" charset="2"/>
              <a:buChar char="ü"/>
              <a:defRPr/>
            </a:pPr>
            <a:r>
              <a:rPr lang="en-US" sz="2000" dirty="0" smtClean="0"/>
              <a:t>Investment lags peak growth</a:t>
            </a:r>
          </a:p>
          <a:p>
            <a:pPr marL="739775" lvl="2" indent="-342900" fontAlgn="auto">
              <a:spcBef>
                <a:spcPts val="600"/>
              </a:spcBef>
              <a:spcAft>
                <a:spcPts val="0"/>
              </a:spcAft>
              <a:buFont typeface="Wingdings" charset="2"/>
              <a:buChar char="ü"/>
              <a:defRPr/>
            </a:pPr>
            <a:r>
              <a:rPr lang="en-US" dirty="0" smtClean="0"/>
              <a:t>Peak conditions </a:t>
            </a:r>
            <a:r>
              <a:rPr lang="en-US" u="sng" dirty="0" smtClean="0"/>
              <a:t>&lt; </a:t>
            </a:r>
            <a:r>
              <a:rPr lang="en-US" dirty="0" smtClean="0"/>
              <a:t>1% of time</a:t>
            </a:r>
          </a:p>
          <a:p>
            <a:pPr marL="739775" lvl="2" indent="-342900" fontAlgn="auto">
              <a:spcBef>
                <a:spcPts val="600"/>
              </a:spcBef>
              <a:spcAft>
                <a:spcPts val="0"/>
              </a:spcAft>
              <a:buFont typeface="Wingdings" charset="2"/>
              <a:buChar char="ü"/>
              <a:defRPr/>
            </a:pPr>
            <a:r>
              <a:rPr lang="en-US" dirty="0" smtClean="0"/>
              <a:t>Operating risk, vulnerability</a:t>
            </a:r>
          </a:p>
          <a:p>
            <a:pPr marL="68580" indent="-342900" fontAlgn="auto">
              <a:spcBef>
                <a:spcPts val="600"/>
              </a:spcBef>
              <a:spcAft>
                <a:spcPts val="0"/>
              </a:spcAft>
              <a:buFont typeface="Wingdings" charset="2"/>
              <a:buChar char="ü"/>
              <a:defRPr/>
            </a:pPr>
            <a:r>
              <a:rPr lang="en-US" sz="2000" dirty="0" smtClean="0"/>
              <a:t>R&amp;D spending is limited</a:t>
            </a:r>
          </a:p>
          <a:p>
            <a:pPr marL="68580" indent="-342900" fontAlgn="auto">
              <a:spcBef>
                <a:spcPts val="600"/>
              </a:spcBef>
              <a:spcAft>
                <a:spcPts val="0"/>
              </a:spcAft>
              <a:buFont typeface="Wingdings" charset="2"/>
              <a:buChar char="ü"/>
              <a:defRPr/>
            </a:pPr>
            <a:r>
              <a:rPr lang="en-US" sz="2000" dirty="0" smtClean="0"/>
              <a:t>U.S. </a:t>
            </a:r>
            <a:r>
              <a:rPr lang="en-US" sz="2000" dirty="0"/>
              <a:t>outages up </a:t>
            </a:r>
            <a:r>
              <a:rPr lang="en-US" sz="2000" dirty="0" smtClean="0"/>
              <a:t>last </a:t>
            </a:r>
            <a:r>
              <a:rPr lang="en-US" sz="2000" dirty="0"/>
              <a:t>15 </a:t>
            </a:r>
            <a:r>
              <a:rPr lang="en-US" sz="2000" dirty="0" smtClean="0"/>
              <a:t>years</a:t>
            </a:r>
          </a:p>
          <a:p>
            <a:pPr marL="68580" indent="-342900" fontAlgn="auto">
              <a:spcBef>
                <a:spcPts val="600"/>
              </a:spcBef>
              <a:spcAft>
                <a:spcPts val="0"/>
              </a:spcAft>
              <a:buFont typeface="Wingdings" charset="2"/>
              <a:buChar char="ü"/>
              <a:defRPr/>
            </a:pPr>
            <a:endParaRPr lang="en-US" sz="2000" dirty="0"/>
          </a:p>
          <a:p>
            <a:pPr marL="68580" indent="-342900" fontAlgn="auto">
              <a:spcBef>
                <a:spcPts val="600"/>
              </a:spcBef>
              <a:spcAft>
                <a:spcPts val="0"/>
              </a:spcAft>
              <a:buFont typeface="Wingdings" charset="2"/>
              <a:buChar char="ü"/>
              <a:defRPr/>
            </a:pPr>
            <a:endParaRPr lang="en-US" sz="2000" dirty="0" smtClean="0"/>
          </a:p>
          <a:p>
            <a:pPr marL="68580" indent="-342900" fontAlgn="auto">
              <a:spcBef>
                <a:spcPts val="600"/>
              </a:spcBef>
              <a:spcAft>
                <a:spcPts val="0"/>
              </a:spcAft>
              <a:buFont typeface="Wingdings" charset="2"/>
              <a:buChar char="ü"/>
              <a:defRPr/>
            </a:pPr>
            <a:r>
              <a:rPr lang="en-US" sz="2000" dirty="0" smtClean="0"/>
              <a:t>Grid </a:t>
            </a:r>
            <a:r>
              <a:rPr lang="en-US" sz="2000" dirty="0"/>
              <a:t>modernization is inevitable</a:t>
            </a:r>
          </a:p>
          <a:p>
            <a:pPr marL="68580" indent="-342900" fontAlgn="auto">
              <a:spcBef>
                <a:spcPts val="600"/>
              </a:spcBef>
              <a:spcAft>
                <a:spcPts val="0"/>
              </a:spcAft>
              <a:buFont typeface="Wingdings" charset="2"/>
              <a:buChar char="ü"/>
              <a:defRPr/>
            </a:pPr>
            <a:r>
              <a:rPr lang="en-US" sz="2000" dirty="0"/>
              <a:t>Need to invest “intelligently</a:t>
            </a:r>
            <a:r>
              <a:rPr lang="en-US" sz="2000" dirty="0" smtClean="0"/>
              <a:t>” in a </a:t>
            </a:r>
          </a:p>
          <a:p>
            <a:pPr marL="0" indent="0" fontAlgn="auto">
              <a:spcBef>
                <a:spcPts val="600"/>
              </a:spcBef>
              <a:spcAft>
                <a:spcPts val="0"/>
              </a:spcAft>
              <a:buNone/>
              <a:defRPr/>
            </a:pPr>
            <a:r>
              <a:rPr lang="en-US" sz="2000" dirty="0"/>
              <a:t> </a:t>
            </a:r>
            <a:r>
              <a:rPr lang="en-US" sz="2000" dirty="0" smtClean="0"/>
              <a:t>     Smart Grid</a:t>
            </a:r>
            <a:endParaRPr lang="en-US" sz="2000" dirty="0"/>
          </a:p>
        </p:txBody>
      </p:sp>
      <p:sp>
        <p:nvSpPr>
          <p:cNvPr id="1052" name="Rectangle 7"/>
          <p:cNvSpPr>
            <a:spLocks noChangeArrowheads="1"/>
          </p:cNvSpPr>
          <p:nvPr/>
        </p:nvSpPr>
        <p:spPr bwMode="auto">
          <a:xfrm>
            <a:off x="7694613" y="5653088"/>
            <a:ext cx="1285875" cy="642937"/>
          </a:xfrm>
          <a:prstGeom prst="rect">
            <a:avLst/>
          </a:prstGeom>
          <a:solidFill>
            <a:schemeClr val="bg1"/>
          </a:solidFill>
          <a:ln w="9525">
            <a:noFill/>
            <a:miter lim="800000"/>
            <a:headEnd/>
            <a:tailEnd/>
          </a:ln>
        </p:spPr>
        <p:txBody>
          <a:bodyPr wrap="none" anchor="ctr"/>
          <a:lstStyle/>
          <a:p>
            <a:pPr defTabSz="914400"/>
            <a:endParaRPr lang="en-US">
              <a:solidFill>
                <a:prstClr val="black"/>
              </a:solidFill>
              <a:latin typeface="Calibri" pitchFamily="34" charset="0"/>
            </a:endParaRPr>
          </a:p>
        </p:txBody>
      </p:sp>
      <p:graphicFrame>
        <p:nvGraphicFramePr>
          <p:cNvPr id="1047" name="Object 23"/>
          <p:cNvGraphicFramePr>
            <a:graphicFrameLocks noChangeAspect="1"/>
          </p:cNvGraphicFramePr>
          <p:nvPr>
            <p:extLst>
              <p:ext uri="{D42A27DB-BD31-4B8C-83A1-F6EECF244321}">
                <p14:modId xmlns:p14="http://schemas.microsoft.com/office/powerpoint/2010/main" val="1925956069"/>
              </p:ext>
            </p:extLst>
          </p:nvPr>
        </p:nvGraphicFramePr>
        <p:xfrm>
          <a:off x="5707063" y="1550988"/>
          <a:ext cx="2730500" cy="1538287"/>
        </p:xfrm>
        <a:graphic>
          <a:graphicData uri="http://schemas.openxmlformats.org/presentationml/2006/ole">
            <mc:AlternateContent xmlns:mc="http://schemas.openxmlformats.org/markup-compatibility/2006">
              <mc:Choice xmlns:v="urn:schemas-microsoft-com:vml" Requires="v">
                <p:oleObj spid="_x0000_s4117" name="Chart" r:id="rId4" imgW="6096000" imgH="4076700" progId="MSGraph.Chart.8">
                  <p:embed followColorScheme="full"/>
                </p:oleObj>
              </mc:Choice>
              <mc:Fallback>
                <p:oleObj name="Chart" r:id="rId4" imgW="6096000" imgH="4076700" progId="MSGraph.Chart.8">
                  <p:embed followColorScheme="full"/>
                  <p:pic>
                    <p:nvPicPr>
                      <p:cNvPr id="0" name=""/>
                      <p:cNvPicPr>
                        <a:picLocks noChangeAspect="1" noChangeArrowheads="1"/>
                      </p:cNvPicPr>
                      <p:nvPr/>
                    </p:nvPicPr>
                    <p:blipFill>
                      <a:blip r:embed="rId5"/>
                      <a:srcRect/>
                      <a:stretch>
                        <a:fillRect/>
                      </a:stretch>
                    </p:blipFill>
                    <p:spPr bwMode="auto">
                      <a:xfrm>
                        <a:off x="5707063" y="1550988"/>
                        <a:ext cx="2730500" cy="1538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 name="Rectangle 9"/>
          <p:cNvSpPr>
            <a:spLocks noChangeArrowheads="1"/>
          </p:cNvSpPr>
          <p:nvPr/>
        </p:nvSpPr>
        <p:spPr bwMode="auto">
          <a:xfrm>
            <a:off x="5487988" y="192088"/>
            <a:ext cx="3406775" cy="1143000"/>
          </a:xfrm>
          <a:prstGeom prst="rect">
            <a:avLst/>
          </a:prstGeom>
          <a:noFill/>
          <a:ln w="9525">
            <a:noFill/>
            <a:miter lim="800000"/>
            <a:headEnd/>
            <a:tailEnd/>
          </a:ln>
        </p:spPr>
        <p:txBody>
          <a:bodyPr anchor="ctr"/>
          <a:lstStyle/>
          <a:p>
            <a:pPr algn="ctr" defTabSz="914400"/>
            <a:r>
              <a:rPr lang="en-US" sz="1600" b="1" i="1">
                <a:solidFill>
                  <a:prstClr val="black"/>
                </a:solidFill>
                <a:latin typeface="Calibri" pitchFamily="34" charset="0"/>
              </a:rPr>
              <a:t>United States</a:t>
            </a:r>
          </a:p>
          <a:p>
            <a:pPr algn="ctr" defTabSz="914400"/>
            <a:r>
              <a:rPr lang="en-US" sz="1600" b="1" i="1">
                <a:solidFill>
                  <a:prstClr val="black"/>
                </a:solidFill>
                <a:latin typeface="Calibri" pitchFamily="34" charset="0"/>
              </a:rPr>
              <a:t>Declining Load Factor </a:t>
            </a:r>
          </a:p>
          <a:p>
            <a:pPr algn="ctr" defTabSz="914400"/>
            <a:endParaRPr lang="en-US" b="1">
              <a:solidFill>
                <a:prstClr val="black"/>
              </a:solidFill>
              <a:latin typeface="Candara"/>
            </a:endParaRPr>
          </a:p>
        </p:txBody>
      </p:sp>
      <p:sp>
        <p:nvSpPr>
          <p:cNvPr id="15" name="Text Box 10"/>
          <p:cNvSpPr txBox="1">
            <a:spLocks noChangeArrowheads="1"/>
          </p:cNvSpPr>
          <p:nvPr/>
        </p:nvSpPr>
        <p:spPr bwMode="auto">
          <a:xfrm>
            <a:off x="6442075" y="1139825"/>
            <a:ext cx="1838325" cy="307975"/>
          </a:xfrm>
          <a:prstGeom prst="rect">
            <a:avLst/>
          </a:prstGeom>
          <a:noFill/>
          <a:ln>
            <a:noFill/>
          </a:ln>
          <a:effectLst>
            <a:prstShdw prst="shdw17" dist="17961" dir="2700000">
              <a:schemeClr val="accent1">
                <a:gamma/>
                <a:shade val="60000"/>
                <a:invGamma/>
              </a:schemeClr>
            </a:prstShdw>
          </a:effectLst>
          <a:extLst/>
        </p:spPr>
        <p:txBody>
          <a:bodyPr wrap="none">
            <a:spAutoFit/>
          </a:bodyPr>
          <a:lstStyle/>
          <a:p>
            <a:pPr defTabSz="914400">
              <a:defRPr/>
            </a:pPr>
            <a:r>
              <a:rPr lang="en-US" sz="1400" dirty="0">
                <a:solidFill>
                  <a:prstClr val="black"/>
                </a:solidFill>
                <a:latin typeface="Candara"/>
                <a:cs typeface="Arial" pitchFamily="34" charset="0"/>
              </a:rPr>
              <a:t>EPRI and IEA data</a:t>
            </a:r>
          </a:p>
        </p:txBody>
      </p:sp>
      <p:sp>
        <p:nvSpPr>
          <p:cNvPr id="1055" name="Text Box 4"/>
          <p:cNvSpPr txBox="1">
            <a:spLocks noChangeArrowheads="1"/>
          </p:cNvSpPr>
          <p:nvPr/>
        </p:nvSpPr>
        <p:spPr bwMode="auto">
          <a:xfrm>
            <a:off x="5673725" y="827088"/>
            <a:ext cx="3243263" cy="307975"/>
          </a:xfrm>
          <a:prstGeom prst="rect">
            <a:avLst/>
          </a:prstGeom>
          <a:noFill/>
          <a:ln w="9525">
            <a:noFill/>
            <a:miter lim="800000"/>
            <a:headEnd/>
            <a:tailEnd/>
          </a:ln>
        </p:spPr>
        <p:txBody>
          <a:bodyPr wrap="none">
            <a:spAutoFit/>
          </a:bodyPr>
          <a:lstStyle/>
          <a:p>
            <a:pPr defTabSz="914400"/>
            <a:r>
              <a:rPr lang="en-US" sz="1400" b="1">
                <a:solidFill>
                  <a:prstClr val="black"/>
                </a:solidFill>
                <a:latin typeface="Times New Roman" pitchFamily="18" charset="0"/>
                <a:ea typeface="ＭＳ Ｐゴシック" pitchFamily="-107" charset="-128"/>
                <a:cs typeface="Arial" charset="0"/>
              </a:rPr>
              <a:t>Load Factor =   Avg. Load / Peak Load</a:t>
            </a:r>
            <a:endParaRPr lang="en-US" sz="1400" b="1" u="sng">
              <a:solidFill>
                <a:srgbClr val="073E87"/>
              </a:solidFill>
              <a:latin typeface="Times New Roman" pitchFamily="18" charset="0"/>
              <a:ea typeface="ＭＳ Ｐゴシック" pitchFamily="-107" charset="-128"/>
              <a:cs typeface="Arial" charset="0"/>
            </a:endParaRPr>
          </a:p>
        </p:txBody>
      </p:sp>
      <p:pic>
        <p:nvPicPr>
          <p:cNvPr id="1056" name="Picture 3"/>
          <p:cNvPicPr>
            <a:picLocks noChangeAspect="1" noChangeArrowheads="1"/>
          </p:cNvPicPr>
          <p:nvPr/>
        </p:nvPicPr>
        <p:blipFill>
          <a:blip r:embed="rId6"/>
          <a:srcRect/>
          <a:stretch>
            <a:fillRect/>
          </a:stretch>
        </p:blipFill>
        <p:spPr bwMode="auto">
          <a:xfrm>
            <a:off x="5715000" y="3962400"/>
            <a:ext cx="3297237" cy="2749550"/>
          </a:xfrm>
          <a:prstGeom prst="rect">
            <a:avLst/>
          </a:prstGeom>
          <a:noFill/>
          <a:ln w="9525">
            <a:noFill/>
            <a:miter lim="800000"/>
            <a:headEnd/>
            <a:tailEnd/>
          </a:ln>
        </p:spPr>
      </p:pic>
      <p:sp>
        <p:nvSpPr>
          <p:cNvPr id="1057" name="Rectangle 9"/>
          <p:cNvSpPr>
            <a:spLocks noChangeArrowheads="1"/>
          </p:cNvSpPr>
          <p:nvPr/>
        </p:nvSpPr>
        <p:spPr bwMode="auto">
          <a:xfrm>
            <a:off x="5427663" y="3333750"/>
            <a:ext cx="3614737" cy="733425"/>
          </a:xfrm>
          <a:prstGeom prst="rect">
            <a:avLst/>
          </a:prstGeom>
          <a:noFill/>
          <a:ln w="9525">
            <a:noFill/>
            <a:miter lim="800000"/>
            <a:headEnd/>
            <a:tailEnd/>
          </a:ln>
        </p:spPr>
        <p:txBody>
          <a:bodyPr anchor="ctr"/>
          <a:lstStyle/>
          <a:p>
            <a:pPr algn="ctr" defTabSz="914400"/>
            <a:r>
              <a:rPr lang="en-US" sz="1400" b="1" i="1">
                <a:solidFill>
                  <a:prstClr val="black"/>
                </a:solidFill>
                <a:latin typeface="Calibri" pitchFamily="34" charset="0"/>
              </a:rPr>
              <a:t>US Annual Average Growth in Transmission  versus Summer Peak Demand: 1982 - 2012</a:t>
            </a:r>
            <a:endParaRPr lang="en-US" sz="1400" b="1">
              <a:solidFill>
                <a:prstClr val="black"/>
              </a:solidFill>
              <a:latin typeface="Candara"/>
            </a:endParaRPr>
          </a:p>
        </p:txBody>
      </p:sp>
      <p:sp>
        <p:nvSpPr>
          <p:cNvPr id="12" name="Down Arrow 11"/>
          <p:cNvSpPr/>
          <p:nvPr/>
        </p:nvSpPr>
        <p:spPr bwMode="auto">
          <a:xfrm>
            <a:off x="2069719" y="4471987"/>
            <a:ext cx="484188" cy="865188"/>
          </a:xfrm>
          <a:prstGeom prst="downArrow">
            <a:avLst/>
          </a:pr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lin ang="10800000" scaled="1"/>
            <a:tileRect/>
          </a:gradFill>
          <a:ln w="9525" cap="flat" cmpd="sng" algn="ctr">
            <a:solidFill>
              <a:schemeClr val="tx1"/>
            </a:solidFill>
            <a:prstDash val="solid"/>
            <a:round/>
            <a:headEnd type="none" w="med" len="med"/>
            <a:tailEnd type="none" w="med" len="med"/>
          </a:ln>
          <a:effectLst>
            <a:outerShdw blurRad="76200" dir="18900000" sy="23000" kx="-1200000" algn="bl" rotWithShape="0">
              <a:prstClr val="black">
                <a:alpha val="20000"/>
              </a:prstClr>
            </a:outerShdw>
          </a:effectLst>
        </p:spPr>
        <p:txBody>
          <a:bodyPr/>
          <a:lstStyle/>
          <a:p>
            <a:pPr defTabSz="914400">
              <a:defRPr/>
            </a:pPr>
            <a:endParaRPr lang="en-US">
              <a:solidFill>
                <a:prstClr val="black"/>
              </a:solidFill>
              <a:latin typeface="Arial" pitchFamily="28" charset="0"/>
              <a:ea typeface="ＭＳ Ｐゴシック" pitchFamily="28" charset="-128"/>
              <a:cs typeface="ＭＳ Ｐゴシック" pitchFamily="28" charset="-128"/>
            </a:endParaRPr>
          </a:p>
        </p:txBody>
      </p:sp>
    </p:spTree>
    <p:extLst>
      <p:ext uri="{BB962C8B-B14F-4D97-AF65-F5344CB8AC3E}">
        <p14:creationId xmlns:p14="http://schemas.microsoft.com/office/powerpoint/2010/main" val="2522528062"/>
      </p:ext>
    </p:extLst>
  </p:cSld>
  <p:clrMapOvr>
    <a:masterClrMapping/>
  </p:clrMapOvr>
  <p:transition spd="slow"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52728"/>
          </a:xfrm>
        </p:spPr>
        <p:txBody>
          <a:bodyPr>
            <a:normAutofit/>
          </a:bodyPr>
          <a:lstStyle/>
          <a:p>
            <a:r>
              <a:rPr lang="en-US" sz="4000" dirty="0" smtClean="0">
                <a:ln w="18415" cmpd="sng">
                  <a:solidFill>
                    <a:srgbClr val="FFFFFF"/>
                  </a:solidFill>
                  <a:prstDash val="solid"/>
                </a:ln>
                <a:effectLst>
                  <a:outerShdw blurRad="63500" dir="3600000" algn="tl" rotWithShape="0">
                    <a:srgbClr val="000000">
                      <a:alpha val="70000"/>
                    </a:srgbClr>
                  </a:outerShdw>
                </a:effectLst>
              </a:rPr>
              <a:t>East Coast Blackout of 2003</a:t>
            </a:r>
            <a:endParaRPr lang="en-US" sz="4000" dirty="0">
              <a:ln w="18415" cmpd="sng">
                <a:solidFill>
                  <a:srgbClr val="FFFFFF"/>
                </a:solidFill>
                <a:prstDash val="solid"/>
              </a:ln>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173736" y="1945327"/>
            <a:ext cx="6345936" cy="4768713"/>
          </a:xfrm>
          <a:solidFill>
            <a:schemeClr val="bg1"/>
          </a:solidFill>
        </p:spPr>
        <p:txBody>
          <a:bodyPr>
            <a:noAutofit/>
          </a:bodyPr>
          <a:lstStyle/>
          <a:p>
            <a:pPr>
              <a:buFont typeface="Wingdings" charset="2"/>
              <a:buChar char="ü"/>
            </a:pPr>
            <a:r>
              <a:rPr lang="en-US" sz="2000" dirty="0" smtClean="0"/>
              <a:t>The second </a:t>
            </a:r>
            <a:r>
              <a:rPr lang="en-US" sz="2000" dirty="0"/>
              <a:t>most widespread blackout in </a:t>
            </a:r>
            <a:r>
              <a:rPr lang="en-US" sz="2000" dirty="0" smtClean="0"/>
              <a:t>history,</a:t>
            </a:r>
            <a:br>
              <a:rPr lang="en-US" sz="2000" dirty="0" smtClean="0"/>
            </a:br>
            <a:r>
              <a:rPr lang="en-US" sz="2000" dirty="0" smtClean="0"/>
              <a:t>after </a:t>
            </a:r>
            <a:r>
              <a:rPr lang="en-US" sz="2000" dirty="0"/>
              <a:t>the 1999 Southern Brazil blackout</a:t>
            </a:r>
            <a:r>
              <a:rPr lang="en-US" sz="2000" dirty="0" smtClean="0"/>
              <a:t>.</a:t>
            </a:r>
          </a:p>
          <a:p>
            <a:pPr>
              <a:buFont typeface="Wingdings" charset="2"/>
              <a:buChar char="ü"/>
            </a:pPr>
            <a:r>
              <a:rPr lang="en-US" sz="2000" dirty="0" smtClean="0"/>
              <a:t>Summary of Sequence </a:t>
            </a:r>
            <a:r>
              <a:rPr lang="en-US" sz="2000" dirty="0"/>
              <a:t>of </a:t>
            </a:r>
            <a:r>
              <a:rPr lang="en-US" sz="2000" dirty="0" smtClean="0"/>
              <a:t>events:</a:t>
            </a:r>
          </a:p>
          <a:p>
            <a:pPr lvl="1">
              <a:buFont typeface="Wingdings" charset="2"/>
              <a:buChar char="ü"/>
            </a:pPr>
            <a:r>
              <a:rPr lang="en-US" sz="1800" dirty="0" smtClean="0"/>
              <a:t>A power plant shut down</a:t>
            </a:r>
          </a:p>
          <a:p>
            <a:pPr lvl="1">
              <a:buFont typeface="Wingdings" charset="2"/>
              <a:buChar char="ü"/>
            </a:pPr>
            <a:r>
              <a:rPr lang="en-US" sz="1800" dirty="0" smtClean="0"/>
              <a:t>Transmission lines sag into trees</a:t>
            </a:r>
          </a:p>
          <a:p>
            <a:pPr lvl="1">
              <a:buFont typeface="Wingdings" charset="2"/>
              <a:buChar char="ü"/>
            </a:pPr>
            <a:r>
              <a:rPr lang="en-US" sz="1800" dirty="0"/>
              <a:t>A circuit breaker connecting FirstEnergy's grid with that of American Electric Power is tripped </a:t>
            </a:r>
            <a:endParaRPr lang="en-US" sz="1800" dirty="0" smtClean="0"/>
          </a:p>
          <a:p>
            <a:pPr lvl="1">
              <a:buFont typeface="Wingdings" charset="2"/>
              <a:buChar char="ü"/>
            </a:pPr>
            <a:r>
              <a:rPr lang="en-US" sz="1800" dirty="0" smtClean="0"/>
              <a:t>Many </a:t>
            </a:r>
            <a:r>
              <a:rPr lang="en-US" sz="1800" dirty="0"/>
              <a:t>transmission lines trip out, first in Michigan and then in </a:t>
            </a:r>
            <a:r>
              <a:rPr lang="en-US" sz="1800" dirty="0" smtClean="0"/>
              <a:t>Ohio</a:t>
            </a:r>
          </a:p>
          <a:p>
            <a:pPr lvl="1">
              <a:buFont typeface="Wingdings" charset="2"/>
              <a:buChar char="ü"/>
            </a:pPr>
            <a:r>
              <a:rPr lang="en-US" sz="1800" dirty="0"/>
              <a:t>The eastern and western Michigan power grids disconnect from each </a:t>
            </a:r>
            <a:r>
              <a:rPr lang="en-US" sz="1800" dirty="0" smtClean="0"/>
              <a:t>other, then other grids separate</a:t>
            </a:r>
          </a:p>
          <a:p>
            <a:pPr>
              <a:buFont typeface="Wingdings" charset="2"/>
              <a:buChar char="ü"/>
            </a:pPr>
            <a:r>
              <a:rPr lang="en-US" sz="2000" dirty="0" smtClean="0"/>
              <a:t>At the end of the cascading failure, 256 </a:t>
            </a:r>
            <a:r>
              <a:rPr lang="en-US" sz="2000" dirty="0"/>
              <a:t>power plants are off-line, 85% of which went offline after the grid separations occurred, most due to the action of automatic protective controls.</a:t>
            </a:r>
          </a:p>
        </p:txBody>
      </p:sp>
      <p:pic>
        <p:nvPicPr>
          <p:cNvPr id="411650" name="Picture 2" descr="http://upload.wikimedia.org/wikipedia/commons/thumb/e/eb/Map_of_North_America%2C_blackout_2003.svg/300px-Map_of_North_America%2C_blackout_2003.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032" y="2743200"/>
            <a:ext cx="3048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9090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34" name="AutoShape 114"/>
          <p:cNvSpPr>
            <a:spLocks noChangeArrowheads="1"/>
          </p:cNvSpPr>
          <p:nvPr/>
        </p:nvSpPr>
        <p:spPr bwMode="auto">
          <a:xfrm>
            <a:off x="3598863" y="4298950"/>
            <a:ext cx="1079500" cy="293688"/>
          </a:xfrm>
          <a:prstGeom prst="roundRect">
            <a:avLst>
              <a:gd name="adj" fmla="val 16667"/>
            </a:avLst>
          </a:prstGeom>
          <a:noFill/>
          <a:ln w="12700">
            <a:noFill/>
            <a:round/>
            <a:headEnd/>
            <a:tailEnd/>
          </a:ln>
        </p:spPr>
        <p:txBody>
          <a:bodyPr>
            <a:prstTxWarp prst="textNoShape">
              <a:avLst/>
            </a:prstTxWarp>
            <a:spAutoFit/>
          </a:bodyPr>
          <a:lstStyle/>
          <a:p>
            <a:pPr defTabSz="914400"/>
            <a:r>
              <a:rPr lang="en-US">
                <a:solidFill>
                  <a:srgbClr val="5F5F5F"/>
                </a:solidFill>
                <a:latin typeface="Arial Black" charset="0"/>
                <a:ea typeface="ＭＳ Ｐゴシック" charset="-128"/>
                <a:cs typeface="ＭＳ Ｐゴシック" charset="-128"/>
              </a:rPr>
              <a:t>Wind</a:t>
            </a:r>
          </a:p>
        </p:txBody>
      </p:sp>
      <p:sp>
        <p:nvSpPr>
          <p:cNvPr id="389241" name="Line 121"/>
          <p:cNvSpPr>
            <a:spLocks noChangeShapeType="1"/>
          </p:cNvSpPr>
          <p:nvPr/>
        </p:nvSpPr>
        <p:spPr bwMode="auto">
          <a:xfrm flipH="1">
            <a:off x="1333500" y="4754563"/>
            <a:ext cx="252413" cy="271462"/>
          </a:xfrm>
          <a:prstGeom prst="line">
            <a:avLst/>
          </a:prstGeom>
          <a:noFill/>
          <a:ln w="57150">
            <a:solidFill>
              <a:schemeClr val="bg2"/>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6868" name="Rectangle 2"/>
          <p:cNvSpPr>
            <a:spLocks noGrp="1" noChangeArrowheads="1"/>
          </p:cNvSpPr>
          <p:nvPr>
            <p:ph type="title"/>
          </p:nvPr>
        </p:nvSpPr>
        <p:spPr>
          <a:xfrm>
            <a:off x="231775" y="368300"/>
            <a:ext cx="8718587" cy="927100"/>
          </a:xfrm>
        </p:spPr>
        <p:txBody>
          <a:bodyPr>
            <a:noAutofit/>
          </a:bodyPr>
          <a:lstStyle/>
          <a:p>
            <a:pPr algn="ctr">
              <a:lnSpc>
                <a:spcPct val="100000"/>
              </a:lnSpc>
              <a:buClr>
                <a:srgbClr val="B02304"/>
              </a:buClr>
              <a:buSzPct val="125000"/>
              <a:tabLst>
                <a:tab pos="3776663" algn="l"/>
              </a:tabLst>
            </a:pPr>
            <a:r>
              <a:rPr lang="en-US" sz="2000" dirty="0"/>
              <a:t/>
            </a:r>
            <a:br>
              <a:rPr lang="en-US" sz="2000" dirty="0"/>
            </a:br>
            <a:r>
              <a:rPr lang="en-US" sz="2400" dirty="0">
                <a:ln w="18415" cmpd="sng">
                  <a:solidFill>
                    <a:srgbClr val="FFFFFF"/>
                  </a:solidFill>
                  <a:prstDash val="solid"/>
                </a:ln>
                <a:effectLst>
                  <a:outerShdw blurRad="63500" dir="3600000" algn="tl" rotWithShape="0">
                    <a:srgbClr val="000000">
                      <a:alpha val="70000"/>
                    </a:srgbClr>
                  </a:outerShdw>
                </a:effectLst>
              </a:rPr>
              <a:t>Grid Not Located or Designed to Serve Renewable-Rich Areas </a:t>
            </a:r>
            <a:endParaRPr lang="en-US" sz="2000" dirty="0">
              <a:solidFill>
                <a:schemeClr val="tx2"/>
              </a:solidFill>
            </a:endParaRPr>
          </a:p>
        </p:txBody>
      </p:sp>
      <p:sp>
        <p:nvSpPr>
          <p:cNvPr id="36869" name="Rectangle 3"/>
          <p:cNvSpPr>
            <a:spLocks noGrp="1" noChangeArrowheads="1"/>
          </p:cNvSpPr>
          <p:nvPr>
            <p:ph sz="half" idx="4294967295"/>
          </p:nvPr>
        </p:nvSpPr>
        <p:spPr>
          <a:xfrm>
            <a:off x="377825" y="1369817"/>
            <a:ext cx="4117975" cy="5038128"/>
          </a:xfrm>
          <a:prstGeom prst="rect">
            <a:avLst/>
          </a:prstGeom>
        </p:spPr>
        <p:txBody>
          <a:bodyPr/>
          <a:lstStyle/>
          <a:p>
            <a:pPr>
              <a:buClr>
                <a:srgbClr val="B02304"/>
              </a:buClr>
              <a:buSzPct val="125000"/>
              <a:buFont typeface="Wingdings" charset="2"/>
              <a:buChar char="ü"/>
            </a:pPr>
            <a:r>
              <a:rPr lang="en-US" sz="1800" dirty="0">
                <a:solidFill>
                  <a:schemeClr val="tx1"/>
                </a:solidFill>
              </a:rPr>
              <a:t>Congestion costs ratepayers ~$2B per year in NE U.S.</a:t>
            </a:r>
            <a:r>
              <a:rPr lang="en-US" sz="1200" i="1" dirty="0">
                <a:solidFill>
                  <a:schemeClr val="tx1"/>
                </a:solidFill>
              </a:rPr>
              <a:t> (DOE, Nov. 2006)</a:t>
            </a:r>
          </a:p>
        </p:txBody>
      </p:sp>
      <p:sp>
        <p:nvSpPr>
          <p:cNvPr id="36870" name="Rectangle 91"/>
          <p:cNvSpPr>
            <a:spLocks noGrp="1" noChangeArrowheads="1"/>
          </p:cNvSpPr>
          <p:nvPr>
            <p:ph sz="half" idx="4294967295"/>
          </p:nvPr>
        </p:nvSpPr>
        <p:spPr>
          <a:xfrm>
            <a:off x="4616450" y="1612387"/>
            <a:ext cx="4117975" cy="1546738"/>
          </a:xfrm>
          <a:prstGeom prst="rect">
            <a:avLst/>
          </a:prstGeom>
        </p:spPr>
        <p:txBody>
          <a:bodyPr/>
          <a:lstStyle/>
          <a:p>
            <a:pPr>
              <a:buClr>
                <a:srgbClr val="B02304"/>
              </a:buClr>
              <a:buSzPct val="125000"/>
              <a:buFont typeface="Wingdings" charset="2"/>
              <a:buChar char="ü"/>
            </a:pPr>
            <a:r>
              <a:rPr lang="en-US" sz="1800" dirty="0">
                <a:solidFill>
                  <a:schemeClr val="tx1"/>
                </a:solidFill>
              </a:rPr>
              <a:t>Wholesale power transactions up 300% from 2000 to 2005. </a:t>
            </a:r>
            <a:r>
              <a:rPr lang="en-US" sz="1200" i="1" dirty="0">
                <a:solidFill>
                  <a:schemeClr val="tx1"/>
                </a:solidFill>
              </a:rPr>
              <a:t>(Insight Magazine, Oct. 2005)</a:t>
            </a:r>
          </a:p>
        </p:txBody>
      </p:sp>
      <p:grpSp>
        <p:nvGrpSpPr>
          <p:cNvPr id="2" name="Group 9"/>
          <p:cNvGrpSpPr>
            <a:grpSpLocks/>
          </p:cNvGrpSpPr>
          <p:nvPr/>
        </p:nvGrpSpPr>
        <p:grpSpPr bwMode="auto">
          <a:xfrm>
            <a:off x="1110910" y="2212975"/>
            <a:ext cx="7616825" cy="4498975"/>
            <a:chOff x="846" y="1440"/>
            <a:chExt cx="3311" cy="1956"/>
          </a:xfrm>
        </p:grpSpPr>
        <p:sp>
          <p:nvSpPr>
            <p:cNvPr id="36905" name="Freeform 10" descr="Sphere"/>
            <p:cNvSpPr>
              <a:spLocks/>
            </p:cNvSpPr>
            <p:nvPr/>
          </p:nvSpPr>
          <p:spPr bwMode="auto">
            <a:xfrm>
              <a:off x="2971" y="2311"/>
              <a:ext cx="471" cy="257"/>
            </a:xfrm>
            <a:custGeom>
              <a:avLst/>
              <a:gdLst>
                <a:gd name="T0" fmla="*/ 0 w 1379"/>
                <a:gd name="T1" fmla="*/ 7 h 847"/>
                <a:gd name="T2" fmla="*/ 4 w 1379"/>
                <a:gd name="T3" fmla="*/ 7 h 847"/>
                <a:gd name="T4" fmla="*/ 4 w 1379"/>
                <a:gd name="T5" fmla="*/ 6 h 847"/>
                <a:gd name="T6" fmla="*/ 16 w 1379"/>
                <a:gd name="T7" fmla="*/ 5 h 847"/>
                <a:gd name="T8" fmla="*/ 16 w 1379"/>
                <a:gd name="T9" fmla="*/ 5 h 847"/>
                <a:gd name="T10" fmla="*/ 17 w 1379"/>
                <a:gd name="T11" fmla="*/ 5 h 847"/>
                <a:gd name="T12" fmla="*/ 18 w 1379"/>
                <a:gd name="T13" fmla="*/ 4 h 847"/>
                <a:gd name="T14" fmla="*/ 18 w 1379"/>
                <a:gd name="T15" fmla="*/ 4 h 847"/>
                <a:gd name="T16" fmla="*/ 19 w 1379"/>
                <a:gd name="T17" fmla="*/ 3 h 847"/>
                <a:gd name="T18" fmla="*/ 17 w 1379"/>
                <a:gd name="T19" fmla="*/ 2 h 847"/>
                <a:gd name="T20" fmla="*/ 17 w 1379"/>
                <a:gd name="T21" fmla="*/ 1 h 847"/>
                <a:gd name="T22" fmla="*/ 16 w 1379"/>
                <a:gd name="T23" fmla="*/ 0 h 847"/>
                <a:gd name="T24" fmla="*/ 13 w 1379"/>
                <a:gd name="T25" fmla="*/ 1 h 847"/>
                <a:gd name="T26" fmla="*/ 12 w 1379"/>
                <a:gd name="T27" fmla="*/ 0 h 847"/>
                <a:gd name="T28" fmla="*/ 11 w 1379"/>
                <a:gd name="T29" fmla="*/ 0 h 847"/>
                <a:gd name="T30" fmla="*/ 11 w 1379"/>
                <a:gd name="T31" fmla="*/ 1 h 847"/>
                <a:gd name="T32" fmla="*/ 10 w 1379"/>
                <a:gd name="T33" fmla="*/ 1 h 847"/>
                <a:gd name="T34" fmla="*/ 9 w 1379"/>
                <a:gd name="T35" fmla="*/ 3 h 847"/>
                <a:gd name="T36" fmla="*/ 8 w 1379"/>
                <a:gd name="T37" fmla="*/ 3 h 847"/>
                <a:gd name="T38" fmla="*/ 6 w 1379"/>
                <a:gd name="T39" fmla="*/ 3 h 847"/>
                <a:gd name="T40" fmla="*/ 3 w 1379"/>
                <a:gd name="T41" fmla="*/ 4 h 847"/>
                <a:gd name="T42" fmla="*/ 3 w 1379"/>
                <a:gd name="T43" fmla="*/ 5 h 847"/>
                <a:gd name="T44" fmla="*/ 3 w 1379"/>
                <a:gd name="T45" fmla="*/ 5 h 847"/>
                <a:gd name="T46" fmla="*/ 3 w 1379"/>
                <a:gd name="T47" fmla="*/ 5 h 847"/>
                <a:gd name="T48" fmla="*/ 1 w 1379"/>
                <a:gd name="T49" fmla="*/ 5 h 847"/>
                <a:gd name="T50" fmla="*/ 1 w 1379"/>
                <a:gd name="T51" fmla="*/ 5 h 847"/>
                <a:gd name="T52" fmla="*/ 1 w 1379"/>
                <a:gd name="T53" fmla="*/ 6 h 847"/>
                <a:gd name="T54" fmla="*/ 0 w 1379"/>
                <a:gd name="T55" fmla="*/ 7 h 847"/>
                <a:gd name="T56" fmla="*/ 0 w 1379"/>
                <a:gd name="T57" fmla="*/ 7 h 84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79"/>
                <a:gd name="T88" fmla="*/ 0 h 847"/>
                <a:gd name="T89" fmla="*/ 1379 w 1379"/>
                <a:gd name="T90" fmla="*/ 847 h 84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79" h="847">
                  <a:moveTo>
                    <a:pt x="0" y="847"/>
                  </a:moveTo>
                  <a:lnTo>
                    <a:pt x="333" y="799"/>
                  </a:lnTo>
                  <a:lnTo>
                    <a:pt x="333" y="759"/>
                  </a:lnTo>
                  <a:lnTo>
                    <a:pt x="1146" y="631"/>
                  </a:lnTo>
                  <a:lnTo>
                    <a:pt x="1161" y="567"/>
                  </a:lnTo>
                  <a:lnTo>
                    <a:pt x="1277" y="519"/>
                  </a:lnTo>
                  <a:lnTo>
                    <a:pt x="1292" y="455"/>
                  </a:lnTo>
                  <a:lnTo>
                    <a:pt x="1342" y="431"/>
                  </a:lnTo>
                  <a:lnTo>
                    <a:pt x="1379" y="327"/>
                  </a:lnTo>
                  <a:lnTo>
                    <a:pt x="1270" y="232"/>
                  </a:lnTo>
                  <a:lnTo>
                    <a:pt x="1248" y="96"/>
                  </a:lnTo>
                  <a:lnTo>
                    <a:pt x="1161" y="32"/>
                  </a:lnTo>
                  <a:lnTo>
                    <a:pt x="979" y="64"/>
                  </a:lnTo>
                  <a:lnTo>
                    <a:pt x="892" y="8"/>
                  </a:lnTo>
                  <a:lnTo>
                    <a:pt x="813" y="0"/>
                  </a:lnTo>
                  <a:lnTo>
                    <a:pt x="834" y="96"/>
                  </a:lnTo>
                  <a:lnTo>
                    <a:pt x="718" y="144"/>
                  </a:lnTo>
                  <a:lnTo>
                    <a:pt x="646" y="351"/>
                  </a:lnTo>
                  <a:lnTo>
                    <a:pt x="544" y="320"/>
                  </a:lnTo>
                  <a:lnTo>
                    <a:pt x="421" y="399"/>
                  </a:lnTo>
                  <a:lnTo>
                    <a:pt x="261" y="431"/>
                  </a:lnTo>
                  <a:lnTo>
                    <a:pt x="261" y="551"/>
                  </a:lnTo>
                  <a:lnTo>
                    <a:pt x="188" y="543"/>
                  </a:lnTo>
                  <a:lnTo>
                    <a:pt x="188" y="647"/>
                  </a:lnTo>
                  <a:lnTo>
                    <a:pt x="108" y="607"/>
                  </a:lnTo>
                  <a:lnTo>
                    <a:pt x="58" y="631"/>
                  </a:lnTo>
                  <a:lnTo>
                    <a:pt x="101" y="703"/>
                  </a:lnTo>
                  <a:lnTo>
                    <a:pt x="14" y="791"/>
                  </a:lnTo>
                  <a:lnTo>
                    <a:pt x="0" y="847"/>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06" name="Freeform 11"/>
            <p:cNvSpPr>
              <a:spLocks/>
            </p:cNvSpPr>
            <p:nvPr/>
          </p:nvSpPr>
          <p:spPr bwMode="auto">
            <a:xfrm>
              <a:off x="3891" y="1980"/>
              <a:ext cx="119" cy="67"/>
            </a:xfrm>
            <a:custGeom>
              <a:avLst/>
              <a:gdLst>
                <a:gd name="T0" fmla="*/ 0 w 348"/>
                <a:gd name="T1" fmla="*/ 2 h 223"/>
                <a:gd name="T2" fmla="*/ 2 w 348"/>
                <a:gd name="T3" fmla="*/ 1 h 223"/>
                <a:gd name="T4" fmla="*/ 4 w 348"/>
                <a:gd name="T5" fmla="*/ 0 h 223"/>
                <a:gd name="T6" fmla="*/ 4 w 348"/>
                <a:gd name="T7" fmla="*/ 0 h 223"/>
                <a:gd name="T8" fmla="*/ 5 w 348"/>
                <a:gd name="T9" fmla="*/ 0 h 223"/>
                <a:gd name="T10" fmla="*/ 3 w 348"/>
                <a:gd name="T11" fmla="*/ 1 h 223"/>
                <a:gd name="T12" fmla="*/ 1 w 348"/>
                <a:gd name="T13" fmla="*/ 2 h 223"/>
                <a:gd name="T14" fmla="*/ 0 w 348"/>
                <a:gd name="T15" fmla="*/ 2 h 223"/>
                <a:gd name="T16" fmla="*/ 0 60000 65536"/>
                <a:gd name="T17" fmla="*/ 0 60000 65536"/>
                <a:gd name="T18" fmla="*/ 0 60000 65536"/>
                <a:gd name="T19" fmla="*/ 0 60000 65536"/>
                <a:gd name="T20" fmla="*/ 0 60000 65536"/>
                <a:gd name="T21" fmla="*/ 0 60000 65536"/>
                <a:gd name="T22" fmla="*/ 0 60000 65536"/>
                <a:gd name="T23" fmla="*/ 0 60000 65536"/>
                <a:gd name="T24" fmla="*/ 0 w 348"/>
                <a:gd name="T25" fmla="*/ 0 h 223"/>
                <a:gd name="T26" fmla="*/ 348 w 348"/>
                <a:gd name="T27" fmla="*/ 223 h 2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8" h="223">
                  <a:moveTo>
                    <a:pt x="0" y="167"/>
                  </a:moveTo>
                  <a:lnTo>
                    <a:pt x="145" y="96"/>
                  </a:lnTo>
                  <a:lnTo>
                    <a:pt x="283" y="0"/>
                  </a:lnTo>
                  <a:lnTo>
                    <a:pt x="305" y="0"/>
                  </a:lnTo>
                  <a:lnTo>
                    <a:pt x="348" y="8"/>
                  </a:lnTo>
                  <a:lnTo>
                    <a:pt x="210" y="127"/>
                  </a:lnTo>
                  <a:lnTo>
                    <a:pt x="44" y="223"/>
                  </a:lnTo>
                  <a:lnTo>
                    <a:pt x="0" y="167"/>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07" name="Freeform 12"/>
            <p:cNvSpPr>
              <a:spLocks/>
            </p:cNvSpPr>
            <p:nvPr/>
          </p:nvSpPr>
          <p:spPr bwMode="auto">
            <a:xfrm>
              <a:off x="3785" y="2155"/>
              <a:ext cx="77" cy="93"/>
            </a:xfrm>
            <a:custGeom>
              <a:avLst/>
              <a:gdLst>
                <a:gd name="T0" fmla="*/ 0 w 225"/>
                <a:gd name="T1" fmla="*/ 0 h 304"/>
                <a:gd name="T2" fmla="*/ 1 w 225"/>
                <a:gd name="T3" fmla="*/ 0 h 304"/>
                <a:gd name="T4" fmla="*/ 2 w 225"/>
                <a:gd name="T5" fmla="*/ 1 h 304"/>
                <a:gd name="T6" fmla="*/ 2 w 225"/>
                <a:gd name="T7" fmla="*/ 1 h 304"/>
                <a:gd name="T8" fmla="*/ 3 w 225"/>
                <a:gd name="T9" fmla="*/ 2 h 304"/>
                <a:gd name="T10" fmla="*/ 3 w 225"/>
                <a:gd name="T11" fmla="*/ 2 h 304"/>
                <a:gd name="T12" fmla="*/ 1 w 225"/>
                <a:gd name="T13" fmla="*/ 3 h 304"/>
                <a:gd name="T14" fmla="*/ 0 w 225"/>
                <a:gd name="T15" fmla="*/ 0 h 304"/>
                <a:gd name="T16" fmla="*/ 0 60000 65536"/>
                <a:gd name="T17" fmla="*/ 0 60000 65536"/>
                <a:gd name="T18" fmla="*/ 0 60000 65536"/>
                <a:gd name="T19" fmla="*/ 0 60000 65536"/>
                <a:gd name="T20" fmla="*/ 0 60000 65536"/>
                <a:gd name="T21" fmla="*/ 0 60000 65536"/>
                <a:gd name="T22" fmla="*/ 0 60000 65536"/>
                <a:gd name="T23" fmla="*/ 0 60000 65536"/>
                <a:gd name="T24" fmla="*/ 0 w 225"/>
                <a:gd name="T25" fmla="*/ 0 h 304"/>
                <a:gd name="T26" fmla="*/ 225 w 225"/>
                <a:gd name="T27" fmla="*/ 304 h 3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5" h="304">
                  <a:moveTo>
                    <a:pt x="0" y="16"/>
                  </a:moveTo>
                  <a:lnTo>
                    <a:pt x="51" y="0"/>
                  </a:lnTo>
                  <a:lnTo>
                    <a:pt x="153" y="64"/>
                  </a:lnTo>
                  <a:lnTo>
                    <a:pt x="153" y="128"/>
                  </a:lnTo>
                  <a:lnTo>
                    <a:pt x="218" y="184"/>
                  </a:lnTo>
                  <a:lnTo>
                    <a:pt x="225" y="272"/>
                  </a:lnTo>
                  <a:lnTo>
                    <a:pt x="109" y="304"/>
                  </a:lnTo>
                  <a:lnTo>
                    <a:pt x="0" y="16"/>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08" name="Freeform 13"/>
            <p:cNvSpPr>
              <a:spLocks/>
            </p:cNvSpPr>
            <p:nvPr/>
          </p:nvSpPr>
          <p:spPr bwMode="auto">
            <a:xfrm>
              <a:off x="3958" y="1908"/>
              <a:ext cx="60" cy="48"/>
            </a:xfrm>
            <a:custGeom>
              <a:avLst/>
              <a:gdLst>
                <a:gd name="T0" fmla="*/ 0 w 175"/>
                <a:gd name="T1" fmla="*/ 0 h 160"/>
                <a:gd name="T2" fmla="*/ 1 w 175"/>
                <a:gd name="T3" fmla="*/ 0 h 160"/>
                <a:gd name="T4" fmla="*/ 2 w 175"/>
                <a:gd name="T5" fmla="*/ 1 h 160"/>
                <a:gd name="T6" fmla="*/ 2 w 175"/>
                <a:gd name="T7" fmla="*/ 1 h 160"/>
                <a:gd name="T8" fmla="*/ 1 w 175"/>
                <a:gd name="T9" fmla="*/ 1 h 160"/>
                <a:gd name="T10" fmla="*/ 1 w 175"/>
                <a:gd name="T11" fmla="*/ 1 h 160"/>
                <a:gd name="T12" fmla="*/ 0 w 175"/>
                <a:gd name="T13" fmla="*/ 0 h 160"/>
                <a:gd name="T14" fmla="*/ 0 60000 65536"/>
                <a:gd name="T15" fmla="*/ 0 60000 65536"/>
                <a:gd name="T16" fmla="*/ 0 60000 65536"/>
                <a:gd name="T17" fmla="*/ 0 60000 65536"/>
                <a:gd name="T18" fmla="*/ 0 60000 65536"/>
                <a:gd name="T19" fmla="*/ 0 60000 65536"/>
                <a:gd name="T20" fmla="*/ 0 60000 65536"/>
                <a:gd name="T21" fmla="*/ 0 w 175"/>
                <a:gd name="T22" fmla="*/ 0 h 160"/>
                <a:gd name="T23" fmla="*/ 175 w 175"/>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160">
                  <a:moveTo>
                    <a:pt x="0" y="32"/>
                  </a:moveTo>
                  <a:lnTo>
                    <a:pt x="73" y="0"/>
                  </a:lnTo>
                  <a:lnTo>
                    <a:pt x="175" y="88"/>
                  </a:lnTo>
                  <a:lnTo>
                    <a:pt x="160" y="104"/>
                  </a:lnTo>
                  <a:lnTo>
                    <a:pt x="109" y="104"/>
                  </a:lnTo>
                  <a:lnTo>
                    <a:pt x="80" y="160"/>
                  </a:lnTo>
                  <a:lnTo>
                    <a:pt x="0" y="32"/>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09" name="Freeform 14"/>
            <p:cNvSpPr>
              <a:spLocks/>
            </p:cNvSpPr>
            <p:nvPr/>
          </p:nvSpPr>
          <p:spPr bwMode="auto">
            <a:xfrm>
              <a:off x="1310" y="1523"/>
              <a:ext cx="370" cy="587"/>
            </a:xfrm>
            <a:custGeom>
              <a:avLst/>
              <a:gdLst>
                <a:gd name="T0" fmla="*/ 4 w 1082"/>
                <a:gd name="T1" fmla="*/ 0 h 1934"/>
                <a:gd name="T2" fmla="*/ 2 w 1082"/>
                <a:gd name="T3" fmla="*/ 6 h 1934"/>
                <a:gd name="T4" fmla="*/ 4 w 1082"/>
                <a:gd name="T5" fmla="*/ 8 h 1934"/>
                <a:gd name="T6" fmla="*/ 1 w 1082"/>
                <a:gd name="T7" fmla="*/ 9 h 1934"/>
                <a:gd name="T8" fmla="*/ 1 w 1082"/>
                <a:gd name="T9" fmla="*/ 10 h 1934"/>
                <a:gd name="T10" fmla="*/ 2 w 1082"/>
                <a:gd name="T11" fmla="*/ 11 h 1934"/>
                <a:gd name="T12" fmla="*/ 1 w 1082"/>
                <a:gd name="T13" fmla="*/ 11 h 1934"/>
                <a:gd name="T14" fmla="*/ 0 w 1082"/>
                <a:gd name="T15" fmla="*/ 15 h 1934"/>
                <a:gd name="T16" fmla="*/ 7 w 1082"/>
                <a:gd name="T17" fmla="*/ 16 h 1934"/>
                <a:gd name="T18" fmla="*/ 14 w 1082"/>
                <a:gd name="T19" fmla="*/ 16 h 1934"/>
                <a:gd name="T20" fmla="*/ 14 w 1082"/>
                <a:gd name="T21" fmla="*/ 13 h 1934"/>
                <a:gd name="T22" fmla="*/ 15 w 1082"/>
                <a:gd name="T23" fmla="*/ 11 h 1934"/>
                <a:gd name="T24" fmla="*/ 14 w 1082"/>
                <a:gd name="T25" fmla="*/ 11 h 1934"/>
                <a:gd name="T26" fmla="*/ 13 w 1082"/>
                <a:gd name="T27" fmla="*/ 11 h 1934"/>
                <a:gd name="T28" fmla="*/ 11 w 1082"/>
                <a:gd name="T29" fmla="*/ 11 h 1934"/>
                <a:gd name="T30" fmla="*/ 10 w 1082"/>
                <a:gd name="T31" fmla="*/ 9 h 1934"/>
                <a:gd name="T32" fmla="*/ 8 w 1082"/>
                <a:gd name="T33" fmla="*/ 8 h 1934"/>
                <a:gd name="T34" fmla="*/ 8 w 1082"/>
                <a:gd name="T35" fmla="*/ 7 h 1934"/>
                <a:gd name="T36" fmla="*/ 8 w 1082"/>
                <a:gd name="T37" fmla="*/ 6 h 1934"/>
                <a:gd name="T38" fmla="*/ 5 w 1082"/>
                <a:gd name="T39" fmla="*/ 3 h 1934"/>
                <a:gd name="T40" fmla="*/ 6 w 1082"/>
                <a:gd name="T41" fmla="*/ 0 h 1934"/>
                <a:gd name="T42" fmla="*/ 4 w 1082"/>
                <a:gd name="T43" fmla="*/ 0 h 19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2"/>
                <a:gd name="T67" fmla="*/ 0 h 1934"/>
                <a:gd name="T68" fmla="*/ 1082 w 1082"/>
                <a:gd name="T69" fmla="*/ 1934 h 19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2" h="1934">
                  <a:moveTo>
                    <a:pt x="262" y="0"/>
                  </a:moveTo>
                  <a:lnTo>
                    <a:pt x="160" y="759"/>
                  </a:lnTo>
                  <a:lnTo>
                    <a:pt x="262" y="919"/>
                  </a:lnTo>
                  <a:lnTo>
                    <a:pt x="102" y="1087"/>
                  </a:lnTo>
                  <a:lnTo>
                    <a:pt x="80" y="1207"/>
                  </a:lnTo>
                  <a:lnTo>
                    <a:pt x="124" y="1287"/>
                  </a:lnTo>
                  <a:lnTo>
                    <a:pt x="80" y="1327"/>
                  </a:lnTo>
                  <a:lnTo>
                    <a:pt x="0" y="1766"/>
                  </a:lnTo>
                  <a:lnTo>
                    <a:pt x="516" y="1862"/>
                  </a:lnTo>
                  <a:lnTo>
                    <a:pt x="1002" y="1934"/>
                  </a:lnTo>
                  <a:lnTo>
                    <a:pt x="1053" y="1535"/>
                  </a:lnTo>
                  <a:lnTo>
                    <a:pt x="1082" y="1311"/>
                  </a:lnTo>
                  <a:lnTo>
                    <a:pt x="1031" y="1239"/>
                  </a:lnTo>
                  <a:lnTo>
                    <a:pt x="922" y="1255"/>
                  </a:lnTo>
                  <a:lnTo>
                    <a:pt x="777" y="1279"/>
                  </a:lnTo>
                  <a:lnTo>
                    <a:pt x="748" y="1095"/>
                  </a:lnTo>
                  <a:lnTo>
                    <a:pt x="574" y="951"/>
                  </a:lnTo>
                  <a:lnTo>
                    <a:pt x="596" y="855"/>
                  </a:lnTo>
                  <a:lnTo>
                    <a:pt x="610" y="695"/>
                  </a:lnTo>
                  <a:lnTo>
                    <a:pt x="385" y="335"/>
                  </a:lnTo>
                  <a:lnTo>
                    <a:pt x="414" y="24"/>
                  </a:lnTo>
                  <a:lnTo>
                    <a:pt x="262"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10" name="Freeform 15"/>
            <p:cNvSpPr>
              <a:spLocks/>
            </p:cNvSpPr>
            <p:nvPr/>
          </p:nvSpPr>
          <p:spPr bwMode="auto">
            <a:xfrm>
              <a:off x="1640" y="1875"/>
              <a:ext cx="442" cy="354"/>
            </a:xfrm>
            <a:custGeom>
              <a:avLst/>
              <a:gdLst>
                <a:gd name="T0" fmla="*/ 2 w 1292"/>
                <a:gd name="T1" fmla="*/ 0 h 1167"/>
                <a:gd name="T2" fmla="*/ 1 w 1292"/>
                <a:gd name="T3" fmla="*/ 4 h 1167"/>
                <a:gd name="T4" fmla="*/ 0 w 1292"/>
                <a:gd name="T5" fmla="*/ 9 h 1167"/>
                <a:gd name="T6" fmla="*/ 5 w 1292"/>
                <a:gd name="T7" fmla="*/ 9 h 1167"/>
                <a:gd name="T8" fmla="*/ 17 w 1292"/>
                <a:gd name="T9" fmla="*/ 10 h 1167"/>
                <a:gd name="T10" fmla="*/ 18 w 1292"/>
                <a:gd name="T11" fmla="*/ 1 h 1167"/>
                <a:gd name="T12" fmla="*/ 2 w 1292"/>
                <a:gd name="T13" fmla="*/ 0 h 1167"/>
                <a:gd name="T14" fmla="*/ 0 60000 65536"/>
                <a:gd name="T15" fmla="*/ 0 60000 65536"/>
                <a:gd name="T16" fmla="*/ 0 60000 65536"/>
                <a:gd name="T17" fmla="*/ 0 60000 65536"/>
                <a:gd name="T18" fmla="*/ 0 60000 65536"/>
                <a:gd name="T19" fmla="*/ 0 60000 65536"/>
                <a:gd name="T20" fmla="*/ 0 60000 65536"/>
                <a:gd name="T21" fmla="*/ 0 w 1292"/>
                <a:gd name="T22" fmla="*/ 0 h 1167"/>
                <a:gd name="T23" fmla="*/ 1292 w 1292"/>
                <a:gd name="T24" fmla="*/ 1167 h 1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2" h="1167">
                  <a:moveTo>
                    <a:pt x="123" y="0"/>
                  </a:moveTo>
                  <a:lnTo>
                    <a:pt x="80" y="439"/>
                  </a:lnTo>
                  <a:lnTo>
                    <a:pt x="0" y="1055"/>
                  </a:lnTo>
                  <a:lnTo>
                    <a:pt x="377" y="1095"/>
                  </a:lnTo>
                  <a:lnTo>
                    <a:pt x="1248" y="1167"/>
                  </a:lnTo>
                  <a:lnTo>
                    <a:pt x="1292" y="120"/>
                  </a:lnTo>
                  <a:lnTo>
                    <a:pt x="123"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11" name="Freeform 16" descr="Wide upward diagonal"/>
            <p:cNvSpPr>
              <a:spLocks/>
            </p:cNvSpPr>
            <p:nvPr/>
          </p:nvSpPr>
          <p:spPr bwMode="auto">
            <a:xfrm>
              <a:off x="2084" y="1591"/>
              <a:ext cx="432" cy="247"/>
            </a:xfrm>
            <a:custGeom>
              <a:avLst/>
              <a:gdLst>
                <a:gd name="T0" fmla="*/ 0 w 1263"/>
                <a:gd name="T1" fmla="*/ 0 h 815"/>
                <a:gd name="T2" fmla="*/ 14 w 1263"/>
                <a:gd name="T3" fmla="*/ 0 h 815"/>
                <a:gd name="T4" fmla="*/ 15 w 1263"/>
                <a:gd name="T5" fmla="*/ 2 h 815"/>
                <a:gd name="T6" fmla="*/ 17 w 1263"/>
                <a:gd name="T7" fmla="*/ 4 h 815"/>
                <a:gd name="T8" fmla="*/ 17 w 1263"/>
                <a:gd name="T9" fmla="*/ 6 h 815"/>
                <a:gd name="T10" fmla="*/ 17 w 1263"/>
                <a:gd name="T11" fmla="*/ 7 h 815"/>
                <a:gd name="T12" fmla="*/ 12 w 1263"/>
                <a:gd name="T13" fmla="*/ 7 h 815"/>
                <a:gd name="T14" fmla="*/ 0 w 1263"/>
                <a:gd name="T15" fmla="*/ 7 h 815"/>
                <a:gd name="T16" fmla="*/ 0 w 1263"/>
                <a:gd name="T17" fmla="*/ 0 h 8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3"/>
                <a:gd name="T28" fmla="*/ 0 h 815"/>
                <a:gd name="T29" fmla="*/ 1263 w 1263"/>
                <a:gd name="T30" fmla="*/ 815 h 8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3" h="815">
                  <a:moveTo>
                    <a:pt x="0" y="0"/>
                  </a:moveTo>
                  <a:lnTo>
                    <a:pt x="1060" y="24"/>
                  </a:lnTo>
                  <a:lnTo>
                    <a:pt x="1140" y="263"/>
                  </a:lnTo>
                  <a:lnTo>
                    <a:pt x="1212" y="447"/>
                  </a:lnTo>
                  <a:lnTo>
                    <a:pt x="1263" y="751"/>
                  </a:lnTo>
                  <a:lnTo>
                    <a:pt x="1234" y="815"/>
                  </a:lnTo>
                  <a:lnTo>
                    <a:pt x="842" y="807"/>
                  </a:lnTo>
                  <a:lnTo>
                    <a:pt x="0" y="791"/>
                  </a:lnTo>
                  <a:lnTo>
                    <a:pt x="0"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12" name="Freeform 17" descr="Wide upward diagonal"/>
            <p:cNvSpPr>
              <a:spLocks/>
            </p:cNvSpPr>
            <p:nvPr/>
          </p:nvSpPr>
          <p:spPr bwMode="auto">
            <a:xfrm>
              <a:off x="2117" y="2535"/>
              <a:ext cx="555" cy="262"/>
            </a:xfrm>
            <a:custGeom>
              <a:avLst/>
              <a:gdLst>
                <a:gd name="T0" fmla="*/ 0 w 1625"/>
                <a:gd name="T1" fmla="*/ 0 h 863"/>
                <a:gd name="T2" fmla="*/ 0 w 1625"/>
                <a:gd name="T3" fmla="*/ 2 h 863"/>
                <a:gd name="T4" fmla="*/ 8 w 1625"/>
                <a:gd name="T5" fmla="*/ 2 h 863"/>
                <a:gd name="T6" fmla="*/ 8 w 1625"/>
                <a:gd name="T7" fmla="*/ 6 h 863"/>
                <a:gd name="T8" fmla="*/ 12 w 1625"/>
                <a:gd name="T9" fmla="*/ 7 h 863"/>
                <a:gd name="T10" fmla="*/ 13 w 1625"/>
                <a:gd name="T11" fmla="*/ 6 h 863"/>
                <a:gd name="T12" fmla="*/ 16 w 1625"/>
                <a:gd name="T13" fmla="*/ 7 h 863"/>
                <a:gd name="T14" fmla="*/ 17 w 1625"/>
                <a:gd name="T15" fmla="*/ 7 h 863"/>
                <a:gd name="T16" fmla="*/ 20 w 1625"/>
                <a:gd name="T17" fmla="*/ 6 h 863"/>
                <a:gd name="T18" fmla="*/ 22 w 1625"/>
                <a:gd name="T19" fmla="*/ 7 h 863"/>
                <a:gd name="T20" fmla="*/ 22 w 1625"/>
                <a:gd name="T21" fmla="*/ 3 h 863"/>
                <a:gd name="T22" fmla="*/ 22 w 1625"/>
                <a:gd name="T23" fmla="*/ 0 h 863"/>
                <a:gd name="T24" fmla="*/ 0 w 1625"/>
                <a:gd name="T25" fmla="*/ 0 h 8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25"/>
                <a:gd name="T40" fmla="*/ 0 h 863"/>
                <a:gd name="T41" fmla="*/ 1625 w 1625"/>
                <a:gd name="T42" fmla="*/ 863 h 8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25" h="863">
                  <a:moveTo>
                    <a:pt x="7" y="0"/>
                  </a:moveTo>
                  <a:lnTo>
                    <a:pt x="0" y="160"/>
                  </a:lnTo>
                  <a:lnTo>
                    <a:pt x="580" y="176"/>
                  </a:lnTo>
                  <a:lnTo>
                    <a:pt x="580" y="672"/>
                  </a:lnTo>
                  <a:lnTo>
                    <a:pt x="878" y="800"/>
                  </a:lnTo>
                  <a:lnTo>
                    <a:pt x="958" y="752"/>
                  </a:lnTo>
                  <a:lnTo>
                    <a:pt x="1146" y="863"/>
                  </a:lnTo>
                  <a:lnTo>
                    <a:pt x="1270" y="863"/>
                  </a:lnTo>
                  <a:lnTo>
                    <a:pt x="1488" y="752"/>
                  </a:lnTo>
                  <a:lnTo>
                    <a:pt x="1625" y="855"/>
                  </a:lnTo>
                  <a:lnTo>
                    <a:pt x="1625" y="328"/>
                  </a:lnTo>
                  <a:lnTo>
                    <a:pt x="1582" y="16"/>
                  </a:lnTo>
                  <a:lnTo>
                    <a:pt x="7"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13" name="Freeform 18"/>
            <p:cNvSpPr>
              <a:spLocks/>
            </p:cNvSpPr>
            <p:nvPr/>
          </p:nvSpPr>
          <p:spPr bwMode="auto">
            <a:xfrm>
              <a:off x="2662" y="2547"/>
              <a:ext cx="311" cy="286"/>
            </a:xfrm>
            <a:custGeom>
              <a:avLst/>
              <a:gdLst>
                <a:gd name="T0" fmla="*/ 0 w 908"/>
                <a:gd name="T1" fmla="*/ 1 h 943"/>
                <a:gd name="T2" fmla="*/ 5 w 908"/>
                <a:gd name="T3" fmla="*/ 0 h 943"/>
                <a:gd name="T4" fmla="*/ 11 w 908"/>
                <a:gd name="T5" fmla="*/ 0 h 943"/>
                <a:gd name="T6" fmla="*/ 11 w 908"/>
                <a:gd name="T7" fmla="*/ 1 h 943"/>
                <a:gd name="T8" fmla="*/ 12 w 908"/>
                <a:gd name="T9" fmla="*/ 1 h 943"/>
                <a:gd name="T10" fmla="*/ 13 w 908"/>
                <a:gd name="T11" fmla="*/ 2 h 943"/>
                <a:gd name="T12" fmla="*/ 11 w 908"/>
                <a:gd name="T13" fmla="*/ 2 h 943"/>
                <a:gd name="T14" fmla="*/ 12 w 908"/>
                <a:gd name="T15" fmla="*/ 3 h 943"/>
                <a:gd name="T16" fmla="*/ 10 w 908"/>
                <a:gd name="T17" fmla="*/ 5 h 943"/>
                <a:gd name="T18" fmla="*/ 9 w 908"/>
                <a:gd name="T19" fmla="*/ 6 h 943"/>
                <a:gd name="T20" fmla="*/ 10 w 908"/>
                <a:gd name="T21" fmla="*/ 8 h 943"/>
                <a:gd name="T22" fmla="*/ 2 w 908"/>
                <a:gd name="T23" fmla="*/ 8 h 943"/>
                <a:gd name="T24" fmla="*/ 2 w 908"/>
                <a:gd name="T25" fmla="*/ 7 h 943"/>
                <a:gd name="T26" fmla="*/ 0 w 908"/>
                <a:gd name="T27" fmla="*/ 7 h 943"/>
                <a:gd name="T28" fmla="*/ 0 w 908"/>
                <a:gd name="T29" fmla="*/ 2 h 943"/>
                <a:gd name="T30" fmla="*/ 0 w 908"/>
                <a:gd name="T31" fmla="*/ 1 h 9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8"/>
                <a:gd name="T49" fmla="*/ 0 h 943"/>
                <a:gd name="T50" fmla="*/ 908 w 908"/>
                <a:gd name="T51" fmla="*/ 943 h 9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8" h="943">
                  <a:moveTo>
                    <a:pt x="0" y="88"/>
                  </a:moveTo>
                  <a:lnTo>
                    <a:pt x="363" y="40"/>
                  </a:lnTo>
                  <a:lnTo>
                    <a:pt x="806" y="0"/>
                  </a:lnTo>
                  <a:lnTo>
                    <a:pt x="777" y="128"/>
                  </a:lnTo>
                  <a:lnTo>
                    <a:pt x="879" y="104"/>
                  </a:lnTo>
                  <a:lnTo>
                    <a:pt x="908" y="184"/>
                  </a:lnTo>
                  <a:lnTo>
                    <a:pt x="813" y="256"/>
                  </a:lnTo>
                  <a:lnTo>
                    <a:pt x="835" y="392"/>
                  </a:lnTo>
                  <a:lnTo>
                    <a:pt x="726" y="608"/>
                  </a:lnTo>
                  <a:lnTo>
                    <a:pt x="654" y="744"/>
                  </a:lnTo>
                  <a:lnTo>
                    <a:pt x="697" y="911"/>
                  </a:lnTo>
                  <a:lnTo>
                    <a:pt x="131" y="943"/>
                  </a:lnTo>
                  <a:lnTo>
                    <a:pt x="124" y="839"/>
                  </a:lnTo>
                  <a:lnTo>
                    <a:pt x="15" y="815"/>
                  </a:lnTo>
                  <a:lnTo>
                    <a:pt x="15" y="256"/>
                  </a:lnTo>
                  <a:lnTo>
                    <a:pt x="0" y="88"/>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14" name="Freeform 19"/>
            <p:cNvSpPr>
              <a:spLocks/>
            </p:cNvSpPr>
            <p:nvPr/>
          </p:nvSpPr>
          <p:spPr bwMode="auto">
            <a:xfrm>
              <a:off x="2943" y="2472"/>
              <a:ext cx="546" cy="194"/>
            </a:xfrm>
            <a:custGeom>
              <a:avLst/>
              <a:gdLst>
                <a:gd name="T0" fmla="*/ 1 w 1597"/>
                <a:gd name="T1" fmla="*/ 2 h 640"/>
                <a:gd name="T2" fmla="*/ 1 w 1597"/>
                <a:gd name="T3" fmla="*/ 2 h 640"/>
                <a:gd name="T4" fmla="*/ 1 w 1597"/>
                <a:gd name="T5" fmla="*/ 3 h 640"/>
                <a:gd name="T6" fmla="*/ 1 w 1597"/>
                <a:gd name="T7" fmla="*/ 4 h 640"/>
                <a:gd name="T8" fmla="*/ 0 w 1597"/>
                <a:gd name="T9" fmla="*/ 4 h 640"/>
                <a:gd name="T10" fmla="*/ 0 w 1597"/>
                <a:gd name="T11" fmla="*/ 5 h 640"/>
                <a:gd name="T12" fmla="*/ 6 w 1597"/>
                <a:gd name="T13" fmla="*/ 5 h 640"/>
                <a:gd name="T14" fmla="*/ 13 w 1597"/>
                <a:gd name="T15" fmla="*/ 5 h 640"/>
                <a:gd name="T16" fmla="*/ 16 w 1597"/>
                <a:gd name="T17" fmla="*/ 4 h 640"/>
                <a:gd name="T18" fmla="*/ 17 w 1597"/>
                <a:gd name="T19" fmla="*/ 3 h 640"/>
                <a:gd name="T20" fmla="*/ 18 w 1597"/>
                <a:gd name="T21" fmla="*/ 3 h 640"/>
                <a:gd name="T22" fmla="*/ 22 w 1597"/>
                <a:gd name="T23" fmla="*/ 0 h 640"/>
                <a:gd name="T24" fmla="*/ 17 w 1597"/>
                <a:gd name="T25" fmla="*/ 1 h 640"/>
                <a:gd name="T26" fmla="*/ 6 w 1597"/>
                <a:gd name="T27" fmla="*/ 2 h 640"/>
                <a:gd name="T28" fmla="*/ 6 w 1597"/>
                <a:gd name="T29" fmla="*/ 2 h 640"/>
                <a:gd name="T30" fmla="*/ 1 w 1597"/>
                <a:gd name="T31" fmla="*/ 2 h 6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97"/>
                <a:gd name="T49" fmla="*/ 0 h 640"/>
                <a:gd name="T50" fmla="*/ 1597 w 1597"/>
                <a:gd name="T51" fmla="*/ 640 h 6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97" h="640">
                  <a:moveTo>
                    <a:pt x="95" y="288"/>
                  </a:moveTo>
                  <a:lnTo>
                    <a:pt x="95" y="304"/>
                  </a:lnTo>
                  <a:lnTo>
                    <a:pt x="73" y="360"/>
                  </a:lnTo>
                  <a:lnTo>
                    <a:pt x="102" y="440"/>
                  </a:lnTo>
                  <a:lnTo>
                    <a:pt x="0" y="512"/>
                  </a:lnTo>
                  <a:lnTo>
                    <a:pt x="22" y="640"/>
                  </a:lnTo>
                  <a:lnTo>
                    <a:pt x="443" y="600"/>
                  </a:lnTo>
                  <a:lnTo>
                    <a:pt x="937" y="536"/>
                  </a:lnTo>
                  <a:lnTo>
                    <a:pt x="1183" y="488"/>
                  </a:lnTo>
                  <a:lnTo>
                    <a:pt x="1234" y="320"/>
                  </a:lnTo>
                  <a:lnTo>
                    <a:pt x="1321" y="320"/>
                  </a:lnTo>
                  <a:lnTo>
                    <a:pt x="1597" y="0"/>
                  </a:lnTo>
                  <a:lnTo>
                    <a:pt x="1241" y="80"/>
                  </a:lnTo>
                  <a:lnTo>
                    <a:pt x="421" y="208"/>
                  </a:lnTo>
                  <a:lnTo>
                    <a:pt x="428" y="248"/>
                  </a:lnTo>
                  <a:lnTo>
                    <a:pt x="95" y="288"/>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15" name="Freeform 20"/>
            <p:cNvSpPr>
              <a:spLocks/>
            </p:cNvSpPr>
            <p:nvPr/>
          </p:nvSpPr>
          <p:spPr bwMode="auto">
            <a:xfrm>
              <a:off x="2886" y="2649"/>
              <a:ext cx="221" cy="379"/>
            </a:xfrm>
            <a:custGeom>
              <a:avLst/>
              <a:gdLst>
                <a:gd name="T0" fmla="*/ 2 w 646"/>
                <a:gd name="T1" fmla="*/ 0 h 1247"/>
                <a:gd name="T2" fmla="*/ 1 w 646"/>
                <a:gd name="T3" fmla="*/ 2 h 1247"/>
                <a:gd name="T4" fmla="*/ 0 w 646"/>
                <a:gd name="T5" fmla="*/ 3 h 1247"/>
                <a:gd name="T6" fmla="*/ 0 w 646"/>
                <a:gd name="T7" fmla="*/ 5 h 1247"/>
                <a:gd name="T8" fmla="*/ 2 w 646"/>
                <a:gd name="T9" fmla="*/ 7 h 1247"/>
                <a:gd name="T10" fmla="*/ 1 w 646"/>
                <a:gd name="T11" fmla="*/ 9 h 1247"/>
                <a:gd name="T12" fmla="*/ 0 w 646"/>
                <a:gd name="T13" fmla="*/ 10 h 1247"/>
                <a:gd name="T14" fmla="*/ 5 w 646"/>
                <a:gd name="T15" fmla="*/ 9 h 1247"/>
                <a:gd name="T16" fmla="*/ 5 w 646"/>
                <a:gd name="T17" fmla="*/ 11 h 1247"/>
                <a:gd name="T18" fmla="*/ 7 w 646"/>
                <a:gd name="T19" fmla="*/ 11 h 1247"/>
                <a:gd name="T20" fmla="*/ 7 w 646"/>
                <a:gd name="T21" fmla="*/ 10 h 1247"/>
                <a:gd name="T22" fmla="*/ 9 w 646"/>
                <a:gd name="T23" fmla="*/ 10 h 1247"/>
                <a:gd name="T24" fmla="*/ 9 w 646"/>
                <a:gd name="T25" fmla="*/ 8 h 1247"/>
                <a:gd name="T26" fmla="*/ 8 w 646"/>
                <a:gd name="T27" fmla="*/ 0 h 1247"/>
                <a:gd name="T28" fmla="*/ 2 w 646"/>
                <a:gd name="T29" fmla="*/ 0 h 12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1247"/>
                <a:gd name="T47" fmla="*/ 646 w 646"/>
                <a:gd name="T48" fmla="*/ 1247 h 12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1247">
                  <a:moveTo>
                    <a:pt x="181" y="40"/>
                  </a:moveTo>
                  <a:lnTo>
                    <a:pt x="80" y="248"/>
                  </a:lnTo>
                  <a:lnTo>
                    <a:pt x="0" y="392"/>
                  </a:lnTo>
                  <a:lnTo>
                    <a:pt x="22" y="551"/>
                  </a:lnTo>
                  <a:lnTo>
                    <a:pt x="123" y="775"/>
                  </a:lnTo>
                  <a:lnTo>
                    <a:pt x="51" y="1007"/>
                  </a:lnTo>
                  <a:lnTo>
                    <a:pt x="14" y="1127"/>
                  </a:lnTo>
                  <a:lnTo>
                    <a:pt x="392" y="1079"/>
                  </a:lnTo>
                  <a:lnTo>
                    <a:pt x="413" y="1231"/>
                  </a:lnTo>
                  <a:lnTo>
                    <a:pt x="486" y="1247"/>
                  </a:lnTo>
                  <a:lnTo>
                    <a:pt x="508" y="1175"/>
                  </a:lnTo>
                  <a:lnTo>
                    <a:pt x="646" y="1151"/>
                  </a:lnTo>
                  <a:lnTo>
                    <a:pt x="617" y="895"/>
                  </a:lnTo>
                  <a:lnTo>
                    <a:pt x="609" y="0"/>
                  </a:lnTo>
                  <a:lnTo>
                    <a:pt x="181" y="4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16" name="Freeform 21"/>
            <p:cNvSpPr>
              <a:spLocks/>
            </p:cNvSpPr>
            <p:nvPr/>
          </p:nvSpPr>
          <p:spPr bwMode="auto">
            <a:xfrm>
              <a:off x="3095" y="2630"/>
              <a:ext cx="251" cy="386"/>
            </a:xfrm>
            <a:custGeom>
              <a:avLst/>
              <a:gdLst>
                <a:gd name="T0" fmla="*/ 0 w 734"/>
                <a:gd name="T1" fmla="*/ 1 h 1271"/>
                <a:gd name="T2" fmla="*/ 6 w 734"/>
                <a:gd name="T3" fmla="*/ 0 h 1271"/>
                <a:gd name="T4" fmla="*/ 9 w 734"/>
                <a:gd name="T5" fmla="*/ 5 h 1271"/>
                <a:gd name="T6" fmla="*/ 10 w 734"/>
                <a:gd name="T7" fmla="*/ 6 h 1271"/>
                <a:gd name="T8" fmla="*/ 9 w 734"/>
                <a:gd name="T9" fmla="*/ 7 h 1271"/>
                <a:gd name="T10" fmla="*/ 10 w 734"/>
                <a:gd name="T11" fmla="*/ 9 h 1271"/>
                <a:gd name="T12" fmla="*/ 3 w 734"/>
                <a:gd name="T13" fmla="*/ 9 h 1271"/>
                <a:gd name="T14" fmla="*/ 4 w 734"/>
                <a:gd name="T15" fmla="*/ 10 h 1271"/>
                <a:gd name="T16" fmla="*/ 3 w 734"/>
                <a:gd name="T17" fmla="*/ 11 h 1271"/>
                <a:gd name="T18" fmla="*/ 2 w 734"/>
                <a:gd name="T19" fmla="*/ 9 h 1271"/>
                <a:gd name="T20" fmla="*/ 1 w 734"/>
                <a:gd name="T21" fmla="*/ 11 h 1271"/>
                <a:gd name="T22" fmla="*/ 0 w 734"/>
                <a:gd name="T23" fmla="*/ 10 h 1271"/>
                <a:gd name="T24" fmla="*/ 0 w 734"/>
                <a:gd name="T25" fmla="*/ 9 h 1271"/>
                <a:gd name="T26" fmla="*/ 0 w 734"/>
                <a:gd name="T27" fmla="*/ 8 h 1271"/>
                <a:gd name="T28" fmla="*/ 0 w 734"/>
                <a:gd name="T29" fmla="*/ 1 h 12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4"/>
                <a:gd name="T46" fmla="*/ 0 h 1271"/>
                <a:gd name="T47" fmla="*/ 734 w 734"/>
                <a:gd name="T48" fmla="*/ 1271 h 12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4" h="1271">
                  <a:moveTo>
                    <a:pt x="0" y="64"/>
                  </a:moveTo>
                  <a:lnTo>
                    <a:pt x="480" y="0"/>
                  </a:lnTo>
                  <a:lnTo>
                    <a:pt x="632" y="583"/>
                  </a:lnTo>
                  <a:lnTo>
                    <a:pt x="734" y="679"/>
                  </a:lnTo>
                  <a:lnTo>
                    <a:pt x="654" y="847"/>
                  </a:lnTo>
                  <a:lnTo>
                    <a:pt x="734" y="1015"/>
                  </a:lnTo>
                  <a:lnTo>
                    <a:pt x="240" y="1079"/>
                  </a:lnTo>
                  <a:lnTo>
                    <a:pt x="269" y="1215"/>
                  </a:lnTo>
                  <a:lnTo>
                    <a:pt x="189" y="1271"/>
                  </a:lnTo>
                  <a:lnTo>
                    <a:pt x="131" y="1087"/>
                  </a:lnTo>
                  <a:lnTo>
                    <a:pt x="102" y="1231"/>
                  </a:lnTo>
                  <a:lnTo>
                    <a:pt x="37" y="1215"/>
                  </a:lnTo>
                  <a:lnTo>
                    <a:pt x="22" y="1071"/>
                  </a:lnTo>
                  <a:lnTo>
                    <a:pt x="0" y="943"/>
                  </a:lnTo>
                  <a:lnTo>
                    <a:pt x="0" y="64"/>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17" name="Freeform 22" descr="Sphere"/>
            <p:cNvSpPr>
              <a:spLocks/>
            </p:cNvSpPr>
            <p:nvPr/>
          </p:nvSpPr>
          <p:spPr bwMode="auto">
            <a:xfrm>
              <a:off x="3398" y="2151"/>
              <a:ext cx="273" cy="279"/>
            </a:xfrm>
            <a:custGeom>
              <a:avLst/>
              <a:gdLst>
                <a:gd name="T0" fmla="*/ 1 w 798"/>
                <a:gd name="T1" fmla="*/ 4 h 919"/>
                <a:gd name="T2" fmla="*/ 0 w 798"/>
                <a:gd name="T3" fmla="*/ 4 h 919"/>
                <a:gd name="T4" fmla="*/ 0 w 798"/>
                <a:gd name="T5" fmla="*/ 5 h 919"/>
                <a:gd name="T6" fmla="*/ 0 w 798"/>
                <a:gd name="T7" fmla="*/ 6 h 919"/>
                <a:gd name="T8" fmla="*/ 2 w 798"/>
                <a:gd name="T9" fmla="*/ 7 h 919"/>
                <a:gd name="T10" fmla="*/ 2 w 798"/>
                <a:gd name="T11" fmla="*/ 8 h 919"/>
                <a:gd name="T12" fmla="*/ 4 w 798"/>
                <a:gd name="T13" fmla="*/ 7 h 919"/>
                <a:gd name="T14" fmla="*/ 7 w 798"/>
                <a:gd name="T15" fmla="*/ 6 h 919"/>
                <a:gd name="T16" fmla="*/ 8 w 798"/>
                <a:gd name="T17" fmla="*/ 4 h 919"/>
                <a:gd name="T18" fmla="*/ 9 w 798"/>
                <a:gd name="T19" fmla="*/ 3 h 919"/>
                <a:gd name="T20" fmla="*/ 10 w 798"/>
                <a:gd name="T21" fmla="*/ 2 h 919"/>
                <a:gd name="T22" fmla="*/ 11 w 798"/>
                <a:gd name="T23" fmla="*/ 2 h 919"/>
                <a:gd name="T24" fmla="*/ 9 w 798"/>
                <a:gd name="T25" fmla="*/ 2 h 919"/>
                <a:gd name="T26" fmla="*/ 7 w 798"/>
                <a:gd name="T27" fmla="*/ 2 h 919"/>
                <a:gd name="T28" fmla="*/ 6 w 798"/>
                <a:gd name="T29" fmla="*/ 2 h 919"/>
                <a:gd name="T30" fmla="*/ 4 w 798"/>
                <a:gd name="T31" fmla="*/ 2 h 919"/>
                <a:gd name="T32" fmla="*/ 3 w 798"/>
                <a:gd name="T33" fmla="*/ 0 h 919"/>
                <a:gd name="T34" fmla="*/ 3 w 798"/>
                <a:gd name="T35" fmla="*/ 1 h 919"/>
                <a:gd name="T36" fmla="*/ 3 w 798"/>
                <a:gd name="T37" fmla="*/ 3 h 919"/>
                <a:gd name="T38" fmla="*/ 2 w 798"/>
                <a:gd name="T39" fmla="*/ 3 h 919"/>
                <a:gd name="T40" fmla="*/ 1 w 798"/>
                <a:gd name="T41" fmla="*/ 4 h 9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8"/>
                <a:gd name="T64" fmla="*/ 0 h 919"/>
                <a:gd name="T65" fmla="*/ 798 w 798"/>
                <a:gd name="T66" fmla="*/ 919 h 9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8" h="919">
                  <a:moveTo>
                    <a:pt x="80" y="480"/>
                  </a:moveTo>
                  <a:lnTo>
                    <a:pt x="22" y="456"/>
                  </a:lnTo>
                  <a:lnTo>
                    <a:pt x="0" y="608"/>
                  </a:lnTo>
                  <a:lnTo>
                    <a:pt x="22" y="760"/>
                  </a:lnTo>
                  <a:lnTo>
                    <a:pt x="138" y="863"/>
                  </a:lnTo>
                  <a:lnTo>
                    <a:pt x="160" y="919"/>
                  </a:lnTo>
                  <a:lnTo>
                    <a:pt x="312" y="863"/>
                  </a:lnTo>
                  <a:lnTo>
                    <a:pt x="479" y="736"/>
                  </a:lnTo>
                  <a:lnTo>
                    <a:pt x="537" y="472"/>
                  </a:lnTo>
                  <a:lnTo>
                    <a:pt x="646" y="400"/>
                  </a:lnTo>
                  <a:lnTo>
                    <a:pt x="704" y="232"/>
                  </a:lnTo>
                  <a:lnTo>
                    <a:pt x="798" y="192"/>
                  </a:lnTo>
                  <a:lnTo>
                    <a:pt x="682" y="168"/>
                  </a:lnTo>
                  <a:lnTo>
                    <a:pt x="479" y="288"/>
                  </a:lnTo>
                  <a:lnTo>
                    <a:pt x="450" y="168"/>
                  </a:lnTo>
                  <a:lnTo>
                    <a:pt x="276" y="184"/>
                  </a:lnTo>
                  <a:lnTo>
                    <a:pt x="240" y="0"/>
                  </a:lnTo>
                  <a:lnTo>
                    <a:pt x="189" y="48"/>
                  </a:lnTo>
                  <a:lnTo>
                    <a:pt x="203" y="312"/>
                  </a:lnTo>
                  <a:lnTo>
                    <a:pt x="131" y="336"/>
                  </a:lnTo>
                  <a:lnTo>
                    <a:pt x="80" y="48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nvGrpSpPr>
            <p:cNvPr id="3" name="Group 23"/>
            <p:cNvGrpSpPr>
              <a:grpSpLocks/>
            </p:cNvGrpSpPr>
            <p:nvPr/>
          </p:nvGrpSpPr>
          <p:grpSpPr bwMode="auto">
            <a:xfrm>
              <a:off x="2578" y="2244"/>
              <a:ext cx="427" cy="344"/>
              <a:chOff x="6709" y="7918"/>
              <a:chExt cx="1248" cy="1135"/>
            </a:xfrm>
          </p:grpSpPr>
          <p:sp>
            <p:nvSpPr>
              <p:cNvPr id="36984" name="Freeform 24" descr="Wide upward diagonal"/>
              <p:cNvSpPr>
                <a:spLocks/>
              </p:cNvSpPr>
              <p:nvPr/>
            </p:nvSpPr>
            <p:spPr bwMode="auto">
              <a:xfrm>
                <a:off x="6709" y="7918"/>
                <a:ext cx="1248" cy="1135"/>
              </a:xfrm>
              <a:custGeom>
                <a:avLst/>
                <a:gdLst>
                  <a:gd name="T0" fmla="*/ 0 w 1248"/>
                  <a:gd name="T1" fmla="*/ 32 h 1135"/>
                  <a:gd name="T2" fmla="*/ 544 w 1248"/>
                  <a:gd name="T3" fmla="*/ 0 h 1135"/>
                  <a:gd name="T4" fmla="*/ 660 w 1248"/>
                  <a:gd name="T5" fmla="*/ 0 h 1135"/>
                  <a:gd name="T6" fmla="*/ 747 w 1248"/>
                  <a:gd name="T7" fmla="*/ 32 h 1135"/>
                  <a:gd name="T8" fmla="*/ 704 w 1248"/>
                  <a:gd name="T9" fmla="*/ 128 h 1135"/>
                  <a:gd name="T10" fmla="*/ 863 w 1248"/>
                  <a:gd name="T11" fmla="*/ 288 h 1135"/>
                  <a:gd name="T12" fmla="*/ 914 w 1248"/>
                  <a:gd name="T13" fmla="*/ 424 h 1135"/>
                  <a:gd name="T14" fmla="*/ 1009 w 1248"/>
                  <a:gd name="T15" fmla="*/ 392 h 1135"/>
                  <a:gd name="T16" fmla="*/ 1009 w 1248"/>
                  <a:gd name="T17" fmla="*/ 583 h 1135"/>
                  <a:gd name="T18" fmla="*/ 1103 w 1248"/>
                  <a:gd name="T19" fmla="*/ 639 h 1135"/>
                  <a:gd name="T20" fmla="*/ 1147 w 1248"/>
                  <a:gd name="T21" fmla="*/ 807 h 1135"/>
                  <a:gd name="T22" fmla="*/ 1212 w 1248"/>
                  <a:gd name="T23" fmla="*/ 823 h 1135"/>
                  <a:gd name="T24" fmla="*/ 1248 w 1248"/>
                  <a:gd name="T25" fmla="*/ 895 h 1135"/>
                  <a:gd name="T26" fmla="*/ 1168 w 1248"/>
                  <a:gd name="T27" fmla="*/ 991 h 1135"/>
                  <a:gd name="T28" fmla="*/ 1139 w 1248"/>
                  <a:gd name="T29" fmla="*/ 1103 h 1135"/>
                  <a:gd name="T30" fmla="*/ 1016 w 1248"/>
                  <a:gd name="T31" fmla="*/ 1135 h 1135"/>
                  <a:gd name="T32" fmla="*/ 1052 w 1248"/>
                  <a:gd name="T33" fmla="*/ 1007 h 1135"/>
                  <a:gd name="T34" fmla="*/ 580 w 1248"/>
                  <a:gd name="T35" fmla="*/ 1047 h 1135"/>
                  <a:gd name="T36" fmla="*/ 246 w 1248"/>
                  <a:gd name="T37" fmla="*/ 1095 h 1135"/>
                  <a:gd name="T38" fmla="*/ 225 w 1248"/>
                  <a:gd name="T39" fmla="*/ 975 h 1135"/>
                  <a:gd name="T40" fmla="*/ 203 w 1248"/>
                  <a:gd name="T41" fmla="*/ 615 h 1135"/>
                  <a:gd name="T42" fmla="*/ 196 w 1248"/>
                  <a:gd name="T43" fmla="*/ 416 h 1135"/>
                  <a:gd name="T44" fmla="*/ 79 w 1248"/>
                  <a:gd name="T45" fmla="*/ 328 h 1135"/>
                  <a:gd name="T46" fmla="*/ 123 w 1248"/>
                  <a:gd name="T47" fmla="*/ 240 h 1135"/>
                  <a:gd name="T48" fmla="*/ 72 w 1248"/>
                  <a:gd name="T49" fmla="*/ 200 h 1135"/>
                  <a:gd name="T50" fmla="*/ 0 w 1248"/>
                  <a:gd name="T51" fmla="*/ 32 h 1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48"/>
                  <a:gd name="T79" fmla="*/ 0 h 1135"/>
                  <a:gd name="T80" fmla="*/ 1248 w 1248"/>
                  <a:gd name="T81" fmla="*/ 1135 h 11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48" h="1135">
                    <a:moveTo>
                      <a:pt x="0" y="32"/>
                    </a:moveTo>
                    <a:lnTo>
                      <a:pt x="544" y="0"/>
                    </a:lnTo>
                    <a:lnTo>
                      <a:pt x="660" y="0"/>
                    </a:lnTo>
                    <a:lnTo>
                      <a:pt x="747" y="32"/>
                    </a:lnTo>
                    <a:lnTo>
                      <a:pt x="704" y="128"/>
                    </a:lnTo>
                    <a:lnTo>
                      <a:pt x="863" y="288"/>
                    </a:lnTo>
                    <a:lnTo>
                      <a:pt x="914" y="424"/>
                    </a:lnTo>
                    <a:lnTo>
                      <a:pt x="1009" y="392"/>
                    </a:lnTo>
                    <a:lnTo>
                      <a:pt x="1009" y="583"/>
                    </a:lnTo>
                    <a:lnTo>
                      <a:pt x="1103" y="639"/>
                    </a:lnTo>
                    <a:lnTo>
                      <a:pt x="1147" y="807"/>
                    </a:lnTo>
                    <a:lnTo>
                      <a:pt x="1212" y="823"/>
                    </a:lnTo>
                    <a:lnTo>
                      <a:pt x="1248" y="895"/>
                    </a:lnTo>
                    <a:lnTo>
                      <a:pt x="1168" y="991"/>
                    </a:lnTo>
                    <a:lnTo>
                      <a:pt x="1139" y="1103"/>
                    </a:lnTo>
                    <a:lnTo>
                      <a:pt x="1016" y="1135"/>
                    </a:lnTo>
                    <a:lnTo>
                      <a:pt x="1052" y="1007"/>
                    </a:lnTo>
                    <a:lnTo>
                      <a:pt x="580" y="1047"/>
                    </a:lnTo>
                    <a:lnTo>
                      <a:pt x="246" y="1095"/>
                    </a:lnTo>
                    <a:lnTo>
                      <a:pt x="225" y="975"/>
                    </a:lnTo>
                    <a:lnTo>
                      <a:pt x="203" y="615"/>
                    </a:lnTo>
                    <a:lnTo>
                      <a:pt x="196" y="416"/>
                    </a:lnTo>
                    <a:lnTo>
                      <a:pt x="79" y="328"/>
                    </a:lnTo>
                    <a:lnTo>
                      <a:pt x="123" y="240"/>
                    </a:lnTo>
                    <a:lnTo>
                      <a:pt x="72" y="200"/>
                    </a:lnTo>
                    <a:lnTo>
                      <a:pt x="0" y="32"/>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85" name="Freeform 25" descr="Wide upward diagonal"/>
              <p:cNvSpPr>
                <a:spLocks/>
              </p:cNvSpPr>
              <p:nvPr/>
            </p:nvSpPr>
            <p:spPr bwMode="auto">
              <a:xfrm>
                <a:off x="6709" y="7918"/>
                <a:ext cx="1248" cy="1135"/>
              </a:xfrm>
              <a:custGeom>
                <a:avLst/>
                <a:gdLst>
                  <a:gd name="T0" fmla="*/ 0 w 1248"/>
                  <a:gd name="T1" fmla="*/ 32 h 1135"/>
                  <a:gd name="T2" fmla="*/ 544 w 1248"/>
                  <a:gd name="T3" fmla="*/ 0 h 1135"/>
                  <a:gd name="T4" fmla="*/ 660 w 1248"/>
                  <a:gd name="T5" fmla="*/ 0 h 1135"/>
                  <a:gd name="T6" fmla="*/ 747 w 1248"/>
                  <a:gd name="T7" fmla="*/ 32 h 1135"/>
                  <a:gd name="T8" fmla="*/ 704 w 1248"/>
                  <a:gd name="T9" fmla="*/ 128 h 1135"/>
                  <a:gd name="T10" fmla="*/ 863 w 1248"/>
                  <a:gd name="T11" fmla="*/ 288 h 1135"/>
                  <a:gd name="T12" fmla="*/ 914 w 1248"/>
                  <a:gd name="T13" fmla="*/ 424 h 1135"/>
                  <a:gd name="T14" fmla="*/ 1009 w 1248"/>
                  <a:gd name="T15" fmla="*/ 392 h 1135"/>
                  <a:gd name="T16" fmla="*/ 1009 w 1248"/>
                  <a:gd name="T17" fmla="*/ 583 h 1135"/>
                  <a:gd name="T18" fmla="*/ 1103 w 1248"/>
                  <a:gd name="T19" fmla="*/ 639 h 1135"/>
                  <a:gd name="T20" fmla="*/ 1147 w 1248"/>
                  <a:gd name="T21" fmla="*/ 807 h 1135"/>
                  <a:gd name="T22" fmla="*/ 1212 w 1248"/>
                  <a:gd name="T23" fmla="*/ 823 h 1135"/>
                  <a:gd name="T24" fmla="*/ 1248 w 1248"/>
                  <a:gd name="T25" fmla="*/ 895 h 1135"/>
                  <a:gd name="T26" fmla="*/ 1168 w 1248"/>
                  <a:gd name="T27" fmla="*/ 991 h 1135"/>
                  <a:gd name="T28" fmla="*/ 1139 w 1248"/>
                  <a:gd name="T29" fmla="*/ 1103 h 1135"/>
                  <a:gd name="T30" fmla="*/ 1016 w 1248"/>
                  <a:gd name="T31" fmla="*/ 1135 h 1135"/>
                  <a:gd name="T32" fmla="*/ 1052 w 1248"/>
                  <a:gd name="T33" fmla="*/ 1007 h 1135"/>
                  <a:gd name="T34" fmla="*/ 580 w 1248"/>
                  <a:gd name="T35" fmla="*/ 1047 h 1135"/>
                  <a:gd name="T36" fmla="*/ 246 w 1248"/>
                  <a:gd name="T37" fmla="*/ 1095 h 1135"/>
                  <a:gd name="T38" fmla="*/ 225 w 1248"/>
                  <a:gd name="T39" fmla="*/ 975 h 1135"/>
                  <a:gd name="T40" fmla="*/ 203 w 1248"/>
                  <a:gd name="T41" fmla="*/ 615 h 1135"/>
                  <a:gd name="T42" fmla="*/ 196 w 1248"/>
                  <a:gd name="T43" fmla="*/ 416 h 1135"/>
                  <a:gd name="T44" fmla="*/ 79 w 1248"/>
                  <a:gd name="T45" fmla="*/ 328 h 1135"/>
                  <a:gd name="T46" fmla="*/ 123 w 1248"/>
                  <a:gd name="T47" fmla="*/ 240 h 1135"/>
                  <a:gd name="T48" fmla="*/ 72 w 1248"/>
                  <a:gd name="T49" fmla="*/ 200 h 1135"/>
                  <a:gd name="T50" fmla="*/ 0 w 1248"/>
                  <a:gd name="T51" fmla="*/ 32 h 1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48"/>
                  <a:gd name="T79" fmla="*/ 0 h 1135"/>
                  <a:gd name="T80" fmla="*/ 1248 w 1248"/>
                  <a:gd name="T81" fmla="*/ 1135 h 11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48" h="1135">
                    <a:moveTo>
                      <a:pt x="0" y="32"/>
                    </a:moveTo>
                    <a:lnTo>
                      <a:pt x="544" y="0"/>
                    </a:lnTo>
                    <a:lnTo>
                      <a:pt x="660" y="0"/>
                    </a:lnTo>
                    <a:lnTo>
                      <a:pt x="747" y="32"/>
                    </a:lnTo>
                    <a:lnTo>
                      <a:pt x="704" y="128"/>
                    </a:lnTo>
                    <a:lnTo>
                      <a:pt x="863" y="288"/>
                    </a:lnTo>
                    <a:lnTo>
                      <a:pt x="914" y="424"/>
                    </a:lnTo>
                    <a:lnTo>
                      <a:pt x="1009" y="392"/>
                    </a:lnTo>
                    <a:lnTo>
                      <a:pt x="1009" y="583"/>
                    </a:lnTo>
                    <a:lnTo>
                      <a:pt x="1103" y="639"/>
                    </a:lnTo>
                    <a:lnTo>
                      <a:pt x="1147" y="807"/>
                    </a:lnTo>
                    <a:lnTo>
                      <a:pt x="1212" y="823"/>
                    </a:lnTo>
                    <a:lnTo>
                      <a:pt x="1248" y="895"/>
                    </a:lnTo>
                    <a:lnTo>
                      <a:pt x="1168" y="991"/>
                    </a:lnTo>
                    <a:lnTo>
                      <a:pt x="1139" y="1103"/>
                    </a:lnTo>
                    <a:lnTo>
                      <a:pt x="1016" y="1135"/>
                    </a:lnTo>
                    <a:lnTo>
                      <a:pt x="1052" y="1007"/>
                    </a:lnTo>
                    <a:lnTo>
                      <a:pt x="580" y="1047"/>
                    </a:lnTo>
                    <a:lnTo>
                      <a:pt x="246" y="1095"/>
                    </a:lnTo>
                    <a:lnTo>
                      <a:pt x="225" y="975"/>
                    </a:lnTo>
                    <a:lnTo>
                      <a:pt x="203" y="615"/>
                    </a:lnTo>
                    <a:lnTo>
                      <a:pt x="196" y="416"/>
                    </a:lnTo>
                    <a:lnTo>
                      <a:pt x="79" y="328"/>
                    </a:lnTo>
                    <a:lnTo>
                      <a:pt x="123" y="240"/>
                    </a:lnTo>
                    <a:lnTo>
                      <a:pt x="72" y="200"/>
                    </a:lnTo>
                    <a:lnTo>
                      <a:pt x="0" y="32"/>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sp>
          <p:nvSpPr>
            <p:cNvPr id="36919" name="Freeform 26" descr="Sphere"/>
            <p:cNvSpPr>
              <a:spLocks/>
            </p:cNvSpPr>
            <p:nvPr/>
          </p:nvSpPr>
          <p:spPr bwMode="auto">
            <a:xfrm>
              <a:off x="3807" y="1687"/>
              <a:ext cx="109" cy="194"/>
            </a:xfrm>
            <a:custGeom>
              <a:avLst/>
              <a:gdLst>
                <a:gd name="T0" fmla="*/ 0 w 319"/>
                <a:gd name="T1" fmla="*/ 1 h 640"/>
                <a:gd name="T2" fmla="*/ 3 w 319"/>
                <a:gd name="T3" fmla="*/ 0 h 640"/>
                <a:gd name="T4" fmla="*/ 4 w 319"/>
                <a:gd name="T5" fmla="*/ 2 h 640"/>
                <a:gd name="T6" fmla="*/ 4 w 319"/>
                <a:gd name="T7" fmla="*/ 2 h 640"/>
                <a:gd name="T8" fmla="*/ 4 w 319"/>
                <a:gd name="T9" fmla="*/ 5 h 640"/>
                <a:gd name="T10" fmla="*/ 2 w 319"/>
                <a:gd name="T11" fmla="*/ 5 h 640"/>
                <a:gd name="T12" fmla="*/ 1 w 319"/>
                <a:gd name="T13" fmla="*/ 4 h 640"/>
                <a:gd name="T14" fmla="*/ 1 w 319"/>
                <a:gd name="T15" fmla="*/ 2 h 640"/>
                <a:gd name="T16" fmla="*/ 0 w 319"/>
                <a:gd name="T17" fmla="*/ 2 h 640"/>
                <a:gd name="T18" fmla="*/ 0 w 319"/>
                <a:gd name="T19" fmla="*/ 1 h 6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9"/>
                <a:gd name="T31" fmla="*/ 0 h 640"/>
                <a:gd name="T32" fmla="*/ 319 w 319"/>
                <a:gd name="T33" fmla="*/ 640 h 6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9" h="640">
                  <a:moveTo>
                    <a:pt x="0" y="64"/>
                  </a:moveTo>
                  <a:lnTo>
                    <a:pt x="225" y="0"/>
                  </a:lnTo>
                  <a:lnTo>
                    <a:pt x="319" y="176"/>
                  </a:lnTo>
                  <a:lnTo>
                    <a:pt x="268" y="216"/>
                  </a:lnTo>
                  <a:lnTo>
                    <a:pt x="290" y="608"/>
                  </a:lnTo>
                  <a:lnTo>
                    <a:pt x="152" y="640"/>
                  </a:lnTo>
                  <a:lnTo>
                    <a:pt x="87" y="480"/>
                  </a:lnTo>
                  <a:lnTo>
                    <a:pt x="87" y="288"/>
                  </a:lnTo>
                  <a:lnTo>
                    <a:pt x="29" y="232"/>
                  </a:lnTo>
                  <a:lnTo>
                    <a:pt x="0" y="64"/>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20" name="Freeform 27"/>
            <p:cNvSpPr>
              <a:spLocks/>
            </p:cNvSpPr>
            <p:nvPr/>
          </p:nvSpPr>
          <p:spPr bwMode="auto">
            <a:xfrm>
              <a:off x="3209" y="2039"/>
              <a:ext cx="271" cy="301"/>
            </a:xfrm>
            <a:custGeom>
              <a:avLst/>
              <a:gdLst>
                <a:gd name="T0" fmla="*/ 0 w 792"/>
                <a:gd name="T1" fmla="*/ 2 h 992"/>
                <a:gd name="T2" fmla="*/ 5 w 792"/>
                <a:gd name="T3" fmla="*/ 2 h 992"/>
                <a:gd name="T4" fmla="*/ 6 w 792"/>
                <a:gd name="T5" fmla="*/ 2 h 992"/>
                <a:gd name="T6" fmla="*/ 8 w 792"/>
                <a:gd name="T7" fmla="*/ 1 h 992"/>
                <a:gd name="T8" fmla="*/ 9 w 792"/>
                <a:gd name="T9" fmla="*/ 0 h 992"/>
                <a:gd name="T10" fmla="*/ 10 w 792"/>
                <a:gd name="T11" fmla="*/ 0 h 992"/>
                <a:gd name="T12" fmla="*/ 11 w 792"/>
                <a:gd name="T13" fmla="*/ 3 h 992"/>
                <a:gd name="T14" fmla="*/ 10 w 792"/>
                <a:gd name="T15" fmla="*/ 4 h 992"/>
                <a:gd name="T16" fmla="*/ 10 w 792"/>
                <a:gd name="T17" fmla="*/ 6 h 992"/>
                <a:gd name="T18" fmla="*/ 9 w 792"/>
                <a:gd name="T19" fmla="*/ 6 h 992"/>
                <a:gd name="T20" fmla="*/ 9 w 792"/>
                <a:gd name="T21" fmla="*/ 7 h 992"/>
                <a:gd name="T22" fmla="*/ 8 w 792"/>
                <a:gd name="T23" fmla="*/ 7 h 992"/>
                <a:gd name="T24" fmla="*/ 8 w 792"/>
                <a:gd name="T25" fmla="*/ 8 h 992"/>
                <a:gd name="T26" fmla="*/ 6 w 792"/>
                <a:gd name="T27" fmla="*/ 8 h 992"/>
                <a:gd name="T28" fmla="*/ 4 w 792"/>
                <a:gd name="T29" fmla="*/ 8 h 992"/>
                <a:gd name="T30" fmla="*/ 3 w 792"/>
                <a:gd name="T31" fmla="*/ 8 h 992"/>
                <a:gd name="T32" fmla="*/ 2 w 792"/>
                <a:gd name="T33" fmla="*/ 8 h 992"/>
                <a:gd name="T34" fmla="*/ 1 w 792"/>
                <a:gd name="T35" fmla="*/ 5 h 992"/>
                <a:gd name="T36" fmla="*/ 0 w 792"/>
                <a:gd name="T37" fmla="*/ 2 h 9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2"/>
                <a:gd name="T58" fmla="*/ 0 h 992"/>
                <a:gd name="T59" fmla="*/ 792 w 792"/>
                <a:gd name="T60" fmla="*/ 992 h 9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2" h="992">
                  <a:moveTo>
                    <a:pt x="0" y="224"/>
                  </a:moveTo>
                  <a:lnTo>
                    <a:pt x="356" y="184"/>
                  </a:lnTo>
                  <a:lnTo>
                    <a:pt x="429" y="200"/>
                  </a:lnTo>
                  <a:lnTo>
                    <a:pt x="596" y="112"/>
                  </a:lnTo>
                  <a:lnTo>
                    <a:pt x="632" y="32"/>
                  </a:lnTo>
                  <a:lnTo>
                    <a:pt x="733" y="0"/>
                  </a:lnTo>
                  <a:lnTo>
                    <a:pt x="792" y="376"/>
                  </a:lnTo>
                  <a:lnTo>
                    <a:pt x="748" y="416"/>
                  </a:lnTo>
                  <a:lnTo>
                    <a:pt x="755" y="680"/>
                  </a:lnTo>
                  <a:lnTo>
                    <a:pt x="683" y="704"/>
                  </a:lnTo>
                  <a:lnTo>
                    <a:pt x="632" y="848"/>
                  </a:lnTo>
                  <a:lnTo>
                    <a:pt x="574" y="824"/>
                  </a:lnTo>
                  <a:lnTo>
                    <a:pt x="552" y="992"/>
                  </a:lnTo>
                  <a:lnTo>
                    <a:pt x="465" y="928"/>
                  </a:lnTo>
                  <a:lnTo>
                    <a:pt x="291" y="968"/>
                  </a:lnTo>
                  <a:lnTo>
                    <a:pt x="218" y="904"/>
                  </a:lnTo>
                  <a:lnTo>
                    <a:pt x="117" y="904"/>
                  </a:lnTo>
                  <a:lnTo>
                    <a:pt x="66" y="616"/>
                  </a:lnTo>
                  <a:lnTo>
                    <a:pt x="0" y="224"/>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nvGrpSpPr>
            <p:cNvPr id="4" name="Group 28"/>
            <p:cNvGrpSpPr>
              <a:grpSpLocks/>
            </p:cNvGrpSpPr>
            <p:nvPr/>
          </p:nvGrpSpPr>
          <p:grpSpPr bwMode="auto">
            <a:xfrm>
              <a:off x="3792" y="1998"/>
              <a:ext cx="97" cy="189"/>
              <a:chOff x="10258" y="7079"/>
              <a:chExt cx="283" cy="623"/>
            </a:xfrm>
          </p:grpSpPr>
          <p:sp>
            <p:nvSpPr>
              <p:cNvPr id="36982" name="Freeform 29"/>
              <p:cNvSpPr>
                <a:spLocks/>
              </p:cNvSpPr>
              <p:nvPr/>
            </p:nvSpPr>
            <p:spPr bwMode="auto">
              <a:xfrm>
                <a:off x="10258" y="7079"/>
                <a:ext cx="283" cy="623"/>
              </a:xfrm>
              <a:custGeom>
                <a:avLst/>
                <a:gdLst>
                  <a:gd name="T0" fmla="*/ 51 w 283"/>
                  <a:gd name="T1" fmla="*/ 8 h 623"/>
                  <a:gd name="T2" fmla="*/ 116 w 283"/>
                  <a:gd name="T3" fmla="*/ 0 h 623"/>
                  <a:gd name="T4" fmla="*/ 254 w 283"/>
                  <a:gd name="T5" fmla="*/ 95 h 623"/>
                  <a:gd name="T6" fmla="*/ 232 w 283"/>
                  <a:gd name="T7" fmla="*/ 175 h 623"/>
                  <a:gd name="T8" fmla="*/ 283 w 283"/>
                  <a:gd name="T9" fmla="*/ 223 h 623"/>
                  <a:gd name="T10" fmla="*/ 283 w 283"/>
                  <a:gd name="T11" fmla="*/ 511 h 623"/>
                  <a:gd name="T12" fmla="*/ 240 w 283"/>
                  <a:gd name="T13" fmla="*/ 623 h 623"/>
                  <a:gd name="T14" fmla="*/ 182 w 283"/>
                  <a:gd name="T15" fmla="*/ 583 h 623"/>
                  <a:gd name="T16" fmla="*/ 124 w 283"/>
                  <a:gd name="T17" fmla="*/ 583 h 623"/>
                  <a:gd name="T18" fmla="*/ 29 w 283"/>
                  <a:gd name="T19" fmla="*/ 519 h 623"/>
                  <a:gd name="T20" fmla="*/ 102 w 283"/>
                  <a:gd name="T21" fmla="*/ 335 h 623"/>
                  <a:gd name="T22" fmla="*/ 0 w 283"/>
                  <a:gd name="T23" fmla="*/ 239 h 623"/>
                  <a:gd name="T24" fmla="*/ 51 w 283"/>
                  <a:gd name="T25" fmla="*/ 8 h 6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
                  <a:gd name="T40" fmla="*/ 0 h 623"/>
                  <a:gd name="T41" fmla="*/ 283 w 283"/>
                  <a:gd name="T42" fmla="*/ 623 h 6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 h="623">
                    <a:moveTo>
                      <a:pt x="51" y="8"/>
                    </a:moveTo>
                    <a:lnTo>
                      <a:pt x="116" y="0"/>
                    </a:lnTo>
                    <a:lnTo>
                      <a:pt x="254" y="95"/>
                    </a:lnTo>
                    <a:lnTo>
                      <a:pt x="232" y="175"/>
                    </a:lnTo>
                    <a:lnTo>
                      <a:pt x="283" y="223"/>
                    </a:lnTo>
                    <a:lnTo>
                      <a:pt x="283" y="511"/>
                    </a:lnTo>
                    <a:lnTo>
                      <a:pt x="240" y="623"/>
                    </a:lnTo>
                    <a:lnTo>
                      <a:pt x="182" y="583"/>
                    </a:lnTo>
                    <a:lnTo>
                      <a:pt x="124" y="583"/>
                    </a:lnTo>
                    <a:lnTo>
                      <a:pt x="29" y="519"/>
                    </a:lnTo>
                    <a:lnTo>
                      <a:pt x="102" y="335"/>
                    </a:lnTo>
                    <a:lnTo>
                      <a:pt x="0" y="239"/>
                    </a:lnTo>
                    <a:lnTo>
                      <a:pt x="51" y="8"/>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83" name="Freeform 30"/>
              <p:cNvSpPr>
                <a:spLocks/>
              </p:cNvSpPr>
              <p:nvPr/>
            </p:nvSpPr>
            <p:spPr bwMode="auto">
              <a:xfrm>
                <a:off x="10258" y="7079"/>
                <a:ext cx="283" cy="623"/>
              </a:xfrm>
              <a:custGeom>
                <a:avLst/>
                <a:gdLst>
                  <a:gd name="T0" fmla="*/ 51 w 283"/>
                  <a:gd name="T1" fmla="*/ 8 h 623"/>
                  <a:gd name="T2" fmla="*/ 116 w 283"/>
                  <a:gd name="T3" fmla="*/ 0 h 623"/>
                  <a:gd name="T4" fmla="*/ 254 w 283"/>
                  <a:gd name="T5" fmla="*/ 95 h 623"/>
                  <a:gd name="T6" fmla="*/ 232 w 283"/>
                  <a:gd name="T7" fmla="*/ 175 h 623"/>
                  <a:gd name="T8" fmla="*/ 283 w 283"/>
                  <a:gd name="T9" fmla="*/ 223 h 623"/>
                  <a:gd name="T10" fmla="*/ 283 w 283"/>
                  <a:gd name="T11" fmla="*/ 511 h 623"/>
                  <a:gd name="T12" fmla="*/ 240 w 283"/>
                  <a:gd name="T13" fmla="*/ 623 h 623"/>
                  <a:gd name="T14" fmla="*/ 182 w 283"/>
                  <a:gd name="T15" fmla="*/ 583 h 623"/>
                  <a:gd name="T16" fmla="*/ 124 w 283"/>
                  <a:gd name="T17" fmla="*/ 583 h 623"/>
                  <a:gd name="T18" fmla="*/ 29 w 283"/>
                  <a:gd name="T19" fmla="*/ 519 h 623"/>
                  <a:gd name="T20" fmla="*/ 102 w 283"/>
                  <a:gd name="T21" fmla="*/ 335 h 623"/>
                  <a:gd name="T22" fmla="*/ 0 w 283"/>
                  <a:gd name="T23" fmla="*/ 239 h 623"/>
                  <a:gd name="T24" fmla="*/ 51 w 283"/>
                  <a:gd name="T25" fmla="*/ 8 h 6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
                  <a:gd name="T40" fmla="*/ 0 h 623"/>
                  <a:gd name="T41" fmla="*/ 283 w 283"/>
                  <a:gd name="T42" fmla="*/ 623 h 6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 h="623">
                    <a:moveTo>
                      <a:pt x="51" y="8"/>
                    </a:moveTo>
                    <a:lnTo>
                      <a:pt x="116" y="0"/>
                    </a:lnTo>
                    <a:lnTo>
                      <a:pt x="254" y="95"/>
                    </a:lnTo>
                    <a:lnTo>
                      <a:pt x="232" y="175"/>
                    </a:lnTo>
                    <a:lnTo>
                      <a:pt x="283" y="223"/>
                    </a:lnTo>
                    <a:lnTo>
                      <a:pt x="283" y="511"/>
                    </a:lnTo>
                    <a:lnTo>
                      <a:pt x="240" y="623"/>
                    </a:lnTo>
                    <a:lnTo>
                      <a:pt x="182" y="583"/>
                    </a:lnTo>
                    <a:lnTo>
                      <a:pt x="124" y="583"/>
                    </a:lnTo>
                    <a:lnTo>
                      <a:pt x="29" y="519"/>
                    </a:lnTo>
                    <a:lnTo>
                      <a:pt x="102" y="335"/>
                    </a:lnTo>
                    <a:lnTo>
                      <a:pt x="0" y="239"/>
                    </a:lnTo>
                    <a:lnTo>
                      <a:pt x="51" y="8"/>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grpSp>
          <p:nvGrpSpPr>
            <p:cNvPr id="5" name="Group 31"/>
            <p:cNvGrpSpPr>
              <a:grpSpLocks/>
            </p:cNvGrpSpPr>
            <p:nvPr/>
          </p:nvGrpSpPr>
          <p:grpSpPr bwMode="auto">
            <a:xfrm>
              <a:off x="3867" y="1918"/>
              <a:ext cx="119" cy="90"/>
              <a:chOff x="10476" y="6815"/>
              <a:chExt cx="348" cy="296"/>
            </a:xfrm>
          </p:grpSpPr>
          <p:sp>
            <p:nvSpPr>
              <p:cNvPr id="36980" name="Freeform 32"/>
              <p:cNvSpPr>
                <a:spLocks/>
              </p:cNvSpPr>
              <p:nvPr/>
            </p:nvSpPr>
            <p:spPr bwMode="auto">
              <a:xfrm>
                <a:off x="10476" y="6815"/>
                <a:ext cx="348" cy="296"/>
              </a:xfrm>
              <a:custGeom>
                <a:avLst/>
                <a:gdLst>
                  <a:gd name="T0" fmla="*/ 0 w 348"/>
                  <a:gd name="T1" fmla="*/ 72 h 296"/>
                  <a:gd name="T2" fmla="*/ 268 w 348"/>
                  <a:gd name="T3" fmla="*/ 0 h 296"/>
                  <a:gd name="T4" fmla="*/ 348 w 348"/>
                  <a:gd name="T5" fmla="*/ 128 h 296"/>
                  <a:gd name="T6" fmla="*/ 305 w 348"/>
                  <a:gd name="T7" fmla="*/ 192 h 296"/>
                  <a:gd name="T8" fmla="*/ 218 w 348"/>
                  <a:gd name="T9" fmla="*/ 168 h 296"/>
                  <a:gd name="T10" fmla="*/ 87 w 348"/>
                  <a:gd name="T11" fmla="*/ 296 h 296"/>
                  <a:gd name="T12" fmla="*/ 14 w 348"/>
                  <a:gd name="T13" fmla="*/ 224 h 296"/>
                  <a:gd name="T14" fmla="*/ 0 w 348"/>
                  <a:gd name="T15" fmla="*/ 72 h 296"/>
                  <a:gd name="T16" fmla="*/ 0 60000 65536"/>
                  <a:gd name="T17" fmla="*/ 0 60000 65536"/>
                  <a:gd name="T18" fmla="*/ 0 60000 65536"/>
                  <a:gd name="T19" fmla="*/ 0 60000 65536"/>
                  <a:gd name="T20" fmla="*/ 0 60000 65536"/>
                  <a:gd name="T21" fmla="*/ 0 60000 65536"/>
                  <a:gd name="T22" fmla="*/ 0 60000 65536"/>
                  <a:gd name="T23" fmla="*/ 0 60000 65536"/>
                  <a:gd name="T24" fmla="*/ 0 w 348"/>
                  <a:gd name="T25" fmla="*/ 0 h 296"/>
                  <a:gd name="T26" fmla="*/ 348 w 348"/>
                  <a:gd name="T27" fmla="*/ 296 h 2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8" h="296">
                    <a:moveTo>
                      <a:pt x="0" y="72"/>
                    </a:moveTo>
                    <a:lnTo>
                      <a:pt x="268" y="0"/>
                    </a:lnTo>
                    <a:lnTo>
                      <a:pt x="348" y="128"/>
                    </a:lnTo>
                    <a:lnTo>
                      <a:pt x="305" y="192"/>
                    </a:lnTo>
                    <a:lnTo>
                      <a:pt x="218" y="168"/>
                    </a:lnTo>
                    <a:lnTo>
                      <a:pt x="87" y="296"/>
                    </a:lnTo>
                    <a:lnTo>
                      <a:pt x="14" y="224"/>
                    </a:lnTo>
                    <a:lnTo>
                      <a:pt x="0" y="72"/>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81" name="Freeform 33"/>
              <p:cNvSpPr>
                <a:spLocks/>
              </p:cNvSpPr>
              <p:nvPr/>
            </p:nvSpPr>
            <p:spPr bwMode="auto">
              <a:xfrm>
                <a:off x="10476" y="6815"/>
                <a:ext cx="348" cy="296"/>
              </a:xfrm>
              <a:custGeom>
                <a:avLst/>
                <a:gdLst>
                  <a:gd name="T0" fmla="*/ 0 w 348"/>
                  <a:gd name="T1" fmla="*/ 72 h 296"/>
                  <a:gd name="T2" fmla="*/ 268 w 348"/>
                  <a:gd name="T3" fmla="*/ 0 h 296"/>
                  <a:gd name="T4" fmla="*/ 348 w 348"/>
                  <a:gd name="T5" fmla="*/ 128 h 296"/>
                  <a:gd name="T6" fmla="*/ 305 w 348"/>
                  <a:gd name="T7" fmla="*/ 192 h 296"/>
                  <a:gd name="T8" fmla="*/ 218 w 348"/>
                  <a:gd name="T9" fmla="*/ 168 h 296"/>
                  <a:gd name="T10" fmla="*/ 87 w 348"/>
                  <a:gd name="T11" fmla="*/ 296 h 296"/>
                  <a:gd name="T12" fmla="*/ 14 w 348"/>
                  <a:gd name="T13" fmla="*/ 224 h 296"/>
                  <a:gd name="T14" fmla="*/ 0 w 348"/>
                  <a:gd name="T15" fmla="*/ 72 h 296"/>
                  <a:gd name="T16" fmla="*/ 0 60000 65536"/>
                  <a:gd name="T17" fmla="*/ 0 60000 65536"/>
                  <a:gd name="T18" fmla="*/ 0 60000 65536"/>
                  <a:gd name="T19" fmla="*/ 0 60000 65536"/>
                  <a:gd name="T20" fmla="*/ 0 60000 65536"/>
                  <a:gd name="T21" fmla="*/ 0 60000 65536"/>
                  <a:gd name="T22" fmla="*/ 0 60000 65536"/>
                  <a:gd name="T23" fmla="*/ 0 60000 65536"/>
                  <a:gd name="T24" fmla="*/ 0 w 348"/>
                  <a:gd name="T25" fmla="*/ 0 h 296"/>
                  <a:gd name="T26" fmla="*/ 348 w 348"/>
                  <a:gd name="T27" fmla="*/ 296 h 2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8" h="296">
                    <a:moveTo>
                      <a:pt x="0" y="72"/>
                    </a:moveTo>
                    <a:lnTo>
                      <a:pt x="268" y="0"/>
                    </a:lnTo>
                    <a:lnTo>
                      <a:pt x="348" y="128"/>
                    </a:lnTo>
                    <a:lnTo>
                      <a:pt x="305" y="192"/>
                    </a:lnTo>
                    <a:lnTo>
                      <a:pt x="218" y="168"/>
                    </a:lnTo>
                    <a:lnTo>
                      <a:pt x="87" y="296"/>
                    </a:lnTo>
                    <a:lnTo>
                      <a:pt x="14" y="224"/>
                    </a:lnTo>
                    <a:lnTo>
                      <a:pt x="0" y="72"/>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sp>
          <p:nvSpPr>
            <p:cNvPr id="36923" name="Freeform 34"/>
            <p:cNvSpPr>
              <a:spLocks/>
            </p:cNvSpPr>
            <p:nvPr/>
          </p:nvSpPr>
          <p:spPr bwMode="auto">
            <a:xfrm>
              <a:off x="3830" y="2273"/>
              <a:ext cx="32" cy="53"/>
            </a:xfrm>
            <a:custGeom>
              <a:avLst/>
              <a:gdLst>
                <a:gd name="T0" fmla="*/ 0 w 94"/>
                <a:gd name="T1" fmla="*/ 0 h 176"/>
                <a:gd name="T2" fmla="*/ 1 w 94"/>
                <a:gd name="T3" fmla="*/ 0 h 176"/>
                <a:gd name="T4" fmla="*/ 1 w 94"/>
                <a:gd name="T5" fmla="*/ 2 h 176"/>
                <a:gd name="T6" fmla="*/ 0 w 94"/>
                <a:gd name="T7" fmla="*/ 2 h 176"/>
                <a:gd name="T8" fmla="*/ 0 w 94"/>
                <a:gd name="T9" fmla="*/ 0 h 176"/>
                <a:gd name="T10" fmla="*/ 0 60000 65536"/>
                <a:gd name="T11" fmla="*/ 0 60000 65536"/>
                <a:gd name="T12" fmla="*/ 0 60000 65536"/>
                <a:gd name="T13" fmla="*/ 0 60000 65536"/>
                <a:gd name="T14" fmla="*/ 0 60000 65536"/>
                <a:gd name="T15" fmla="*/ 0 w 94"/>
                <a:gd name="T16" fmla="*/ 0 h 176"/>
                <a:gd name="T17" fmla="*/ 94 w 94"/>
                <a:gd name="T18" fmla="*/ 176 h 176"/>
              </a:gdLst>
              <a:ahLst/>
              <a:cxnLst>
                <a:cxn ang="T10">
                  <a:pos x="T0" y="T1"/>
                </a:cxn>
                <a:cxn ang="T11">
                  <a:pos x="T2" y="T3"/>
                </a:cxn>
                <a:cxn ang="T12">
                  <a:pos x="T4" y="T5"/>
                </a:cxn>
                <a:cxn ang="T13">
                  <a:pos x="T6" y="T7"/>
                </a:cxn>
                <a:cxn ang="T14">
                  <a:pos x="T8" y="T9"/>
                </a:cxn>
              </a:cxnLst>
              <a:rect l="T15" t="T16" r="T17" b="T18"/>
              <a:pathLst>
                <a:path w="94" h="176">
                  <a:moveTo>
                    <a:pt x="0" y="8"/>
                  </a:moveTo>
                  <a:lnTo>
                    <a:pt x="94" y="0"/>
                  </a:lnTo>
                  <a:lnTo>
                    <a:pt x="44" y="176"/>
                  </a:lnTo>
                  <a:lnTo>
                    <a:pt x="7" y="176"/>
                  </a:lnTo>
                  <a:lnTo>
                    <a:pt x="0" y="8"/>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24" name="Freeform 35" descr="Wide upward diagonal"/>
            <p:cNvSpPr>
              <a:spLocks/>
            </p:cNvSpPr>
            <p:nvPr/>
          </p:nvSpPr>
          <p:spPr bwMode="auto">
            <a:xfrm>
              <a:off x="2072" y="1831"/>
              <a:ext cx="454" cy="289"/>
            </a:xfrm>
            <a:custGeom>
              <a:avLst/>
              <a:gdLst>
                <a:gd name="T0" fmla="*/ 0 w 1328"/>
                <a:gd name="T1" fmla="*/ 0 h 951"/>
                <a:gd name="T2" fmla="*/ 0 w 1328"/>
                <a:gd name="T3" fmla="*/ 3 h 951"/>
                <a:gd name="T4" fmla="*/ 0 w 1328"/>
                <a:gd name="T5" fmla="*/ 7 h 951"/>
                <a:gd name="T6" fmla="*/ 13 w 1328"/>
                <a:gd name="T7" fmla="*/ 7 h 951"/>
                <a:gd name="T8" fmla="*/ 15 w 1328"/>
                <a:gd name="T9" fmla="*/ 8 h 951"/>
                <a:gd name="T10" fmla="*/ 15 w 1328"/>
                <a:gd name="T11" fmla="*/ 7 h 951"/>
                <a:gd name="T12" fmla="*/ 18 w 1328"/>
                <a:gd name="T13" fmla="*/ 8 h 951"/>
                <a:gd name="T14" fmla="*/ 18 w 1328"/>
                <a:gd name="T15" fmla="*/ 7 h 951"/>
                <a:gd name="T16" fmla="*/ 18 w 1328"/>
                <a:gd name="T17" fmla="*/ 5 h 951"/>
                <a:gd name="T18" fmla="*/ 18 w 1328"/>
                <a:gd name="T19" fmla="*/ 2 h 951"/>
                <a:gd name="T20" fmla="*/ 17 w 1328"/>
                <a:gd name="T21" fmla="*/ 1 h 951"/>
                <a:gd name="T22" fmla="*/ 17 w 1328"/>
                <a:gd name="T23" fmla="*/ 0 h 951"/>
                <a:gd name="T24" fmla="*/ 9 w 1328"/>
                <a:gd name="T25" fmla="*/ 0 h 951"/>
                <a:gd name="T26" fmla="*/ 0 w 1328"/>
                <a:gd name="T27" fmla="*/ 0 h 9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28"/>
                <a:gd name="T43" fmla="*/ 0 h 951"/>
                <a:gd name="T44" fmla="*/ 1328 w 1328"/>
                <a:gd name="T45" fmla="*/ 951 h 9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28" h="951">
                  <a:moveTo>
                    <a:pt x="29" y="0"/>
                  </a:moveTo>
                  <a:lnTo>
                    <a:pt x="22" y="368"/>
                  </a:lnTo>
                  <a:lnTo>
                    <a:pt x="0" y="799"/>
                  </a:lnTo>
                  <a:lnTo>
                    <a:pt x="965" y="815"/>
                  </a:lnTo>
                  <a:lnTo>
                    <a:pt x="1067" y="879"/>
                  </a:lnTo>
                  <a:lnTo>
                    <a:pt x="1139" y="791"/>
                  </a:lnTo>
                  <a:lnTo>
                    <a:pt x="1328" y="951"/>
                  </a:lnTo>
                  <a:lnTo>
                    <a:pt x="1306" y="783"/>
                  </a:lnTo>
                  <a:lnTo>
                    <a:pt x="1321" y="655"/>
                  </a:lnTo>
                  <a:lnTo>
                    <a:pt x="1328" y="224"/>
                  </a:lnTo>
                  <a:lnTo>
                    <a:pt x="1248" y="136"/>
                  </a:lnTo>
                  <a:lnTo>
                    <a:pt x="1277" y="16"/>
                  </a:lnTo>
                  <a:lnTo>
                    <a:pt x="646" y="8"/>
                  </a:lnTo>
                  <a:lnTo>
                    <a:pt x="29"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25" name="Freeform 36" descr="Wide upward diagonal"/>
            <p:cNvSpPr>
              <a:spLocks/>
            </p:cNvSpPr>
            <p:nvPr/>
          </p:nvSpPr>
          <p:spPr bwMode="auto">
            <a:xfrm>
              <a:off x="2067" y="2072"/>
              <a:ext cx="539" cy="237"/>
            </a:xfrm>
            <a:custGeom>
              <a:avLst/>
              <a:gdLst>
                <a:gd name="T0" fmla="*/ 0 w 1575"/>
                <a:gd name="T1" fmla="*/ 0 h 784"/>
                <a:gd name="T2" fmla="*/ 0 w 1575"/>
                <a:gd name="T3" fmla="*/ 4 h 784"/>
                <a:gd name="T4" fmla="*/ 5 w 1575"/>
                <a:gd name="T5" fmla="*/ 5 h 784"/>
                <a:gd name="T6" fmla="*/ 5 w 1575"/>
                <a:gd name="T7" fmla="*/ 7 h 784"/>
                <a:gd name="T8" fmla="*/ 12 w 1575"/>
                <a:gd name="T9" fmla="*/ 6 h 784"/>
                <a:gd name="T10" fmla="*/ 17 w 1575"/>
                <a:gd name="T11" fmla="*/ 6 h 784"/>
                <a:gd name="T12" fmla="*/ 22 w 1575"/>
                <a:gd name="T13" fmla="*/ 6 h 784"/>
                <a:gd name="T14" fmla="*/ 21 w 1575"/>
                <a:gd name="T15" fmla="*/ 5 h 784"/>
                <a:gd name="T16" fmla="*/ 20 w 1575"/>
                <a:gd name="T17" fmla="*/ 3 h 784"/>
                <a:gd name="T18" fmla="*/ 18 w 1575"/>
                <a:gd name="T19" fmla="*/ 1 h 784"/>
                <a:gd name="T20" fmla="*/ 16 w 1575"/>
                <a:gd name="T21" fmla="*/ 0 h 784"/>
                <a:gd name="T22" fmla="*/ 15 w 1575"/>
                <a:gd name="T23" fmla="*/ 1 h 784"/>
                <a:gd name="T24" fmla="*/ 13 w 1575"/>
                <a:gd name="T25" fmla="*/ 0 h 784"/>
                <a:gd name="T26" fmla="*/ 8 w 1575"/>
                <a:gd name="T27" fmla="*/ 0 h 784"/>
                <a:gd name="T28" fmla="*/ 0 w 1575"/>
                <a:gd name="T29" fmla="*/ 0 h 7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75"/>
                <a:gd name="T46" fmla="*/ 0 h 784"/>
                <a:gd name="T47" fmla="*/ 1575 w 1575"/>
                <a:gd name="T48" fmla="*/ 784 h 7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75" h="784">
                  <a:moveTo>
                    <a:pt x="15" y="0"/>
                  </a:moveTo>
                  <a:lnTo>
                    <a:pt x="0" y="520"/>
                  </a:lnTo>
                  <a:lnTo>
                    <a:pt x="356" y="528"/>
                  </a:lnTo>
                  <a:lnTo>
                    <a:pt x="349" y="784"/>
                  </a:lnTo>
                  <a:lnTo>
                    <a:pt x="835" y="776"/>
                  </a:lnTo>
                  <a:lnTo>
                    <a:pt x="1263" y="768"/>
                  </a:lnTo>
                  <a:lnTo>
                    <a:pt x="1575" y="776"/>
                  </a:lnTo>
                  <a:lnTo>
                    <a:pt x="1481" y="552"/>
                  </a:lnTo>
                  <a:lnTo>
                    <a:pt x="1416" y="352"/>
                  </a:lnTo>
                  <a:lnTo>
                    <a:pt x="1336" y="136"/>
                  </a:lnTo>
                  <a:lnTo>
                    <a:pt x="1162" y="0"/>
                  </a:lnTo>
                  <a:lnTo>
                    <a:pt x="1075" y="80"/>
                  </a:lnTo>
                  <a:lnTo>
                    <a:pt x="980" y="24"/>
                  </a:lnTo>
                  <a:lnTo>
                    <a:pt x="545" y="8"/>
                  </a:lnTo>
                  <a:lnTo>
                    <a:pt x="15"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26" name="Freeform 37" descr="Wide upward diagonal"/>
            <p:cNvSpPr>
              <a:spLocks/>
            </p:cNvSpPr>
            <p:nvPr/>
          </p:nvSpPr>
          <p:spPr bwMode="auto">
            <a:xfrm>
              <a:off x="2181" y="2304"/>
              <a:ext cx="477" cy="238"/>
            </a:xfrm>
            <a:custGeom>
              <a:avLst/>
              <a:gdLst>
                <a:gd name="T0" fmla="*/ 0 w 1394"/>
                <a:gd name="T1" fmla="*/ 0 h 783"/>
                <a:gd name="T2" fmla="*/ 0 w 1394"/>
                <a:gd name="T3" fmla="*/ 4 h 783"/>
                <a:gd name="T4" fmla="*/ 0 w 1394"/>
                <a:gd name="T5" fmla="*/ 7 h 783"/>
                <a:gd name="T6" fmla="*/ 19 w 1394"/>
                <a:gd name="T7" fmla="*/ 7 h 783"/>
                <a:gd name="T8" fmla="*/ 19 w 1394"/>
                <a:gd name="T9" fmla="*/ 3 h 783"/>
                <a:gd name="T10" fmla="*/ 19 w 1394"/>
                <a:gd name="T11" fmla="*/ 2 h 783"/>
                <a:gd name="T12" fmla="*/ 17 w 1394"/>
                <a:gd name="T13" fmla="*/ 1 h 783"/>
                <a:gd name="T14" fmla="*/ 18 w 1394"/>
                <a:gd name="T15" fmla="*/ 0 h 783"/>
                <a:gd name="T16" fmla="*/ 17 w 1394"/>
                <a:gd name="T17" fmla="*/ 0 h 783"/>
                <a:gd name="T18" fmla="*/ 9 w 1394"/>
                <a:gd name="T19" fmla="*/ 0 h 783"/>
                <a:gd name="T20" fmla="*/ 0 w 1394"/>
                <a:gd name="T21" fmla="*/ 0 h 7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94"/>
                <a:gd name="T34" fmla="*/ 0 h 783"/>
                <a:gd name="T35" fmla="*/ 1394 w 1394"/>
                <a:gd name="T36" fmla="*/ 783 h 7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94" h="783">
                  <a:moveTo>
                    <a:pt x="8" y="8"/>
                  </a:moveTo>
                  <a:lnTo>
                    <a:pt x="8" y="455"/>
                  </a:lnTo>
                  <a:lnTo>
                    <a:pt x="0" y="775"/>
                  </a:lnTo>
                  <a:lnTo>
                    <a:pt x="1394" y="783"/>
                  </a:lnTo>
                  <a:lnTo>
                    <a:pt x="1365" y="375"/>
                  </a:lnTo>
                  <a:lnTo>
                    <a:pt x="1365" y="216"/>
                  </a:lnTo>
                  <a:lnTo>
                    <a:pt x="1256" y="128"/>
                  </a:lnTo>
                  <a:lnTo>
                    <a:pt x="1285" y="40"/>
                  </a:lnTo>
                  <a:lnTo>
                    <a:pt x="1241" y="0"/>
                  </a:lnTo>
                  <a:lnTo>
                    <a:pt x="610" y="8"/>
                  </a:lnTo>
                  <a:lnTo>
                    <a:pt x="8" y="8"/>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27" name="Freeform 38"/>
            <p:cNvSpPr>
              <a:spLocks/>
            </p:cNvSpPr>
            <p:nvPr/>
          </p:nvSpPr>
          <p:spPr bwMode="auto">
            <a:xfrm>
              <a:off x="2708" y="2824"/>
              <a:ext cx="382" cy="298"/>
            </a:xfrm>
            <a:custGeom>
              <a:avLst/>
              <a:gdLst>
                <a:gd name="T0" fmla="*/ 0 w 1118"/>
                <a:gd name="T1" fmla="*/ 0 h 984"/>
                <a:gd name="T2" fmla="*/ 8 w 1118"/>
                <a:gd name="T3" fmla="*/ 0 h 984"/>
                <a:gd name="T4" fmla="*/ 9 w 1118"/>
                <a:gd name="T5" fmla="*/ 2 h 984"/>
                <a:gd name="T6" fmla="*/ 8 w 1118"/>
                <a:gd name="T7" fmla="*/ 4 h 984"/>
                <a:gd name="T8" fmla="*/ 8 w 1118"/>
                <a:gd name="T9" fmla="*/ 5 h 984"/>
                <a:gd name="T10" fmla="*/ 13 w 1118"/>
                <a:gd name="T11" fmla="*/ 4 h 984"/>
                <a:gd name="T12" fmla="*/ 13 w 1118"/>
                <a:gd name="T13" fmla="*/ 5 h 984"/>
                <a:gd name="T14" fmla="*/ 11 w 1118"/>
                <a:gd name="T15" fmla="*/ 5 h 984"/>
                <a:gd name="T16" fmla="*/ 11 w 1118"/>
                <a:gd name="T17" fmla="*/ 6 h 984"/>
                <a:gd name="T18" fmla="*/ 11 w 1118"/>
                <a:gd name="T19" fmla="*/ 6 h 984"/>
                <a:gd name="T20" fmla="*/ 13 w 1118"/>
                <a:gd name="T21" fmla="*/ 6 h 984"/>
                <a:gd name="T22" fmla="*/ 13 w 1118"/>
                <a:gd name="T23" fmla="*/ 7 h 984"/>
                <a:gd name="T24" fmla="*/ 14 w 1118"/>
                <a:gd name="T25" fmla="*/ 6 h 984"/>
                <a:gd name="T26" fmla="*/ 14 w 1118"/>
                <a:gd name="T27" fmla="*/ 6 h 984"/>
                <a:gd name="T28" fmla="*/ 14 w 1118"/>
                <a:gd name="T29" fmla="*/ 7 h 984"/>
                <a:gd name="T30" fmla="*/ 15 w 1118"/>
                <a:gd name="T31" fmla="*/ 7 h 984"/>
                <a:gd name="T32" fmla="*/ 15 w 1118"/>
                <a:gd name="T33" fmla="*/ 8 h 984"/>
                <a:gd name="T34" fmla="*/ 15 w 1118"/>
                <a:gd name="T35" fmla="*/ 8 h 984"/>
                <a:gd name="T36" fmla="*/ 14 w 1118"/>
                <a:gd name="T37" fmla="*/ 8 h 984"/>
                <a:gd name="T38" fmla="*/ 12 w 1118"/>
                <a:gd name="T39" fmla="*/ 8 h 984"/>
                <a:gd name="T40" fmla="*/ 13 w 1118"/>
                <a:gd name="T41" fmla="*/ 8 h 984"/>
                <a:gd name="T42" fmla="*/ 12 w 1118"/>
                <a:gd name="T43" fmla="*/ 8 h 984"/>
                <a:gd name="T44" fmla="*/ 11 w 1118"/>
                <a:gd name="T45" fmla="*/ 8 h 984"/>
                <a:gd name="T46" fmla="*/ 11 w 1118"/>
                <a:gd name="T47" fmla="*/ 8 h 984"/>
                <a:gd name="T48" fmla="*/ 9 w 1118"/>
                <a:gd name="T49" fmla="*/ 8 h 984"/>
                <a:gd name="T50" fmla="*/ 9 w 1118"/>
                <a:gd name="T51" fmla="*/ 8 h 984"/>
                <a:gd name="T52" fmla="*/ 8 w 1118"/>
                <a:gd name="T53" fmla="*/ 7 h 984"/>
                <a:gd name="T54" fmla="*/ 6 w 1118"/>
                <a:gd name="T55" fmla="*/ 7 h 984"/>
                <a:gd name="T56" fmla="*/ 8 w 1118"/>
                <a:gd name="T57" fmla="*/ 8 h 984"/>
                <a:gd name="T58" fmla="*/ 6 w 1118"/>
                <a:gd name="T59" fmla="*/ 8 h 984"/>
                <a:gd name="T60" fmla="*/ 3 w 1118"/>
                <a:gd name="T61" fmla="*/ 8 h 984"/>
                <a:gd name="T62" fmla="*/ 1 w 1118"/>
                <a:gd name="T63" fmla="*/ 8 h 984"/>
                <a:gd name="T64" fmla="*/ 2 w 1118"/>
                <a:gd name="T65" fmla="*/ 5 h 984"/>
                <a:gd name="T66" fmla="*/ 0 w 1118"/>
                <a:gd name="T67" fmla="*/ 2 h 984"/>
                <a:gd name="T68" fmla="*/ 0 w 1118"/>
                <a:gd name="T69" fmla="*/ 0 h 9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18"/>
                <a:gd name="T106" fmla="*/ 0 h 984"/>
                <a:gd name="T107" fmla="*/ 1118 w 1118"/>
                <a:gd name="T108" fmla="*/ 984 h 9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18" h="984">
                  <a:moveTo>
                    <a:pt x="0" y="24"/>
                  </a:moveTo>
                  <a:lnTo>
                    <a:pt x="559" y="0"/>
                  </a:lnTo>
                  <a:lnTo>
                    <a:pt x="653" y="200"/>
                  </a:lnTo>
                  <a:lnTo>
                    <a:pt x="574" y="440"/>
                  </a:lnTo>
                  <a:lnTo>
                    <a:pt x="545" y="544"/>
                  </a:lnTo>
                  <a:lnTo>
                    <a:pt x="915" y="504"/>
                  </a:lnTo>
                  <a:lnTo>
                    <a:pt x="944" y="664"/>
                  </a:lnTo>
                  <a:lnTo>
                    <a:pt x="828" y="648"/>
                  </a:lnTo>
                  <a:lnTo>
                    <a:pt x="777" y="712"/>
                  </a:lnTo>
                  <a:lnTo>
                    <a:pt x="835" y="760"/>
                  </a:lnTo>
                  <a:lnTo>
                    <a:pt x="936" y="704"/>
                  </a:lnTo>
                  <a:lnTo>
                    <a:pt x="944" y="784"/>
                  </a:lnTo>
                  <a:lnTo>
                    <a:pt x="1002" y="720"/>
                  </a:lnTo>
                  <a:lnTo>
                    <a:pt x="1045" y="720"/>
                  </a:lnTo>
                  <a:lnTo>
                    <a:pt x="995" y="848"/>
                  </a:lnTo>
                  <a:lnTo>
                    <a:pt x="1089" y="872"/>
                  </a:lnTo>
                  <a:lnTo>
                    <a:pt x="1118" y="944"/>
                  </a:lnTo>
                  <a:lnTo>
                    <a:pt x="1074" y="960"/>
                  </a:lnTo>
                  <a:lnTo>
                    <a:pt x="1016" y="920"/>
                  </a:lnTo>
                  <a:lnTo>
                    <a:pt x="907" y="888"/>
                  </a:lnTo>
                  <a:lnTo>
                    <a:pt x="929" y="968"/>
                  </a:lnTo>
                  <a:lnTo>
                    <a:pt x="878" y="984"/>
                  </a:lnTo>
                  <a:lnTo>
                    <a:pt x="835" y="904"/>
                  </a:lnTo>
                  <a:lnTo>
                    <a:pt x="806" y="952"/>
                  </a:lnTo>
                  <a:lnTo>
                    <a:pt x="639" y="952"/>
                  </a:lnTo>
                  <a:lnTo>
                    <a:pt x="639" y="904"/>
                  </a:lnTo>
                  <a:lnTo>
                    <a:pt x="581" y="848"/>
                  </a:lnTo>
                  <a:lnTo>
                    <a:pt x="457" y="840"/>
                  </a:lnTo>
                  <a:lnTo>
                    <a:pt x="559" y="904"/>
                  </a:lnTo>
                  <a:lnTo>
                    <a:pt x="421" y="936"/>
                  </a:lnTo>
                  <a:lnTo>
                    <a:pt x="196" y="888"/>
                  </a:lnTo>
                  <a:lnTo>
                    <a:pt x="109" y="904"/>
                  </a:lnTo>
                  <a:lnTo>
                    <a:pt x="138" y="576"/>
                  </a:lnTo>
                  <a:lnTo>
                    <a:pt x="0" y="312"/>
                  </a:lnTo>
                  <a:lnTo>
                    <a:pt x="0" y="24"/>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28" name="Freeform 39"/>
            <p:cNvSpPr>
              <a:spLocks/>
            </p:cNvSpPr>
            <p:nvPr/>
          </p:nvSpPr>
          <p:spPr bwMode="auto">
            <a:xfrm>
              <a:off x="2516" y="2015"/>
              <a:ext cx="375" cy="239"/>
            </a:xfrm>
            <a:custGeom>
              <a:avLst/>
              <a:gdLst>
                <a:gd name="T0" fmla="*/ 0 w 1096"/>
                <a:gd name="T1" fmla="*/ 0 h 784"/>
                <a:gd name="T2" fmla="*/ 0 w 1096"/>
                <a:gd name="T3" fmla="*/ 2 h 784"/>
                <a:gd name="T4" fmla="*/ 0 w 1096"/>
                <a:gd name="T5" fmla="*/ 3 h 784"/>
                <a:gd name="T6" fmla="*/ 2 w 1096"/>
                <a:gd name="T7" fmla="*/ 5 h 784"/>
                <a:gd name="T8" fmla="*/ 2 w 1096"/>
                <a:gd name="T9" fmla="*/ 7 h 784"/>
                <a:gd name="T10" fmla="*/ 11 w 1096"/>
                <a:gd name="T11" fmla="*/ 6 h 784"/>
                <a:gd name="T12" fmla="*/ 13 w 1096"/>
                <a:gd name="T13" fmla="*/ 7 h 784"/>
                <a:gd name="T14" fmla="*/ 14 w 1096"/>
                <a:gd name="T15" fmla="*/ 5 h 784"/>
                <a:gd name="T16" fmla="*/ 13 w 1096"/>
                <a:gd name="T17" fmla="*/ 5 h 784"/>
                <a:gd name="T18" fmla="*/ 15 w 1096"/>
                <a:gd name="T19" fmla="*/ 4 h 784"/>
                <a:gd name="T20" fmla="*/ 15 w 1096"/>
                <a:gd name="T21" fmla="*/ 3 h 784"/>
                <a:gd name="T22" fmla="*/ 14 w 1096"/>
                <a:gd name="T23" fmla="*/ 2 h 784"/>
                <a:gd name="T24" fmla="*/ 13 w 1096"/>
                <a:gd name="T25" fmla="*/ 2 h 784"/>
                <a:gd name="T26" fmla="*/ 13 w 1096"/>
                <a:gd name="T27" fmla="*/ 1 h 784"/>
                <a:gd name="T28" fmla="*/ 12 w 1096"/>
                <a:gd name="T29" fmla="*/ 0 h 784"/>
                <a:gd name="T30" fmla="*/ 9 w 1096"/>
                <a:gd name="T31" fmla="*/ 0 h 784"/>
                <a:gd name="T32" fmla="*/ 6 w 1096"/>
                <a:gd name="T33" fmla="*/ 0 h 784"/>
                <a:gd name="T34" fmla="*/ 0 w 1096"/>
                <a:gd name="T35" fmla="*/ 0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96"/>
                <a:gd name="T55" fmla="*/ 0 h 784"/>
                <a:gd name="T56" fmla="*/ 1096 w 1096"/>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96" h="784">
                  <a:moveTo>
                    <a:pt x="22" y="40"/>
                  </a:moveTo>
                  <a:lnTo>
                    <a:pt x="0" y="176"/>
                  </a:lnTo>
                  <a:lnTo>
                    <a:pt x="22" y="328"/>
                  </a:lnTo>
                  <a:lnTo>
                    <a:pt x="131" y="624"/>
                  </a:lnTo>
                  <a:lnTo>
                    <a:pt x="182" y="784"/>
                  </a:lnTo>
                  <a:lnTo>
                    <a:pt x="828" y="752"/>
                  </a:lnTo>
                  <a:lnTo>
                    <a:pt x="937" y="784"/>
                  </a:lnTo>
                  <a:lnTo>
                    <a:pt x="1002" y="632"/>
                  </a:lnTo>
                  <a:lnTo>
                    <a:pt x="980" y="528"/>
                  </a:lnTo>
                  <a:lnTo>
                    <a:pt x="1089" y="504"/>
                  </a:lnTo>
                  <a:lnTo>
                    <a:pt x="1096" y="328"/>
                  </a:lnTo>
                  <a:lnTo>
                    <a:pt x="1038" y="256"/>
                  </a:lnTo>
                  <a:lnTo>
                    <a:pt x="922" y="176"/>
                  </a:lnTo>
                  <a:lnTo>
                    <a:pt x="944" y="72"/>
                  </a:lnTo>
                  <a:lnTo>
                    <a:pt x="900" y="0"/>
                  </a:lnTo>
                  <a:lnTo>
                    <a:pt x="653" y="8"/>
                  </a:lnTo>
                  <a:lnTo>
                    <a:pt x="414" y="24"/>
                  </a:lnTo>
                  <a:lnTo>
                    <a:pt x="22" y="4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29" name="Freeform 40" descr="Sphere"/>
            <p:cNvSpPr>
              <a:spLocks/>
            </p:cNvSpPr>
            <p:nvPr/>
          </p:nvSpPr>
          <p:spPr bwMode="auto">
            <a:xfrm>
              <a:off x="3407" y="2566"/>
              <a:ext cx="318" cy="247"/>
            </a:xfrm>
            <a:custGeom>
              <a:avLst/>
              <a:gdLst>
                <a:gd name="T0" fmla="*/ 0 w 929"/>
                <a:gd name="T1" fmla="*/ 1 h 815"/>
                <a:gd name="T2" fmla="*/ 1 w 929"/>
                <a:gd name="T3" fmla="*/ 1 h 815"/>
                <a:gd name="T4" fmla="*/ 5 w 929"/>
                <a:gd name="T5" fmla="*/ 0 h 815"/>
                <a:gd name="T6" fmla="*/ 7 w 929"/>
                <a:gd name="T7" fmla="*/ 1 h 815"/>
                <a:gd name="T8" fmla="*/ 9 w 929"/>
                <a:gd name="T9" fmla="*/ 0 h 815"/>
                <a:gd name="T10" fmla="*/ 11 w 929"/>
                <a:gd name="T11" fmla="*/ 1 h 815"/>
                <a:gd name="T12" fmla="*/ 13 w 929"/>
                <a:gd name="T13" fmla="*/ 2 h 815"/>
                <a:gd name="T14" fmla="*/ 12 w 929"/>
                <a:gd name="T15" fmla="*/ 4 h 815"/>
                <a:gd name="T16" fmla="*/ 10 w 929"/>
                <a:gd name="T17" fmla="*/ 5 h 815"/>
                <a:gd name="T18" fmla="*/ 9 w 929"/>
                <a:gd name="T19" fmla="*/ 5 h 815"/>
                <a:gd name="T20" fmla="*/ 9 w 929"/>
                <a:gd name="T21" fmla="*/ 6 h 815"/>
                <a:gd name="T22" fmla="*/ 8 w 929"/>
                <a:gd name="T23" fmla="*/ 7 h 815"/>
                <a:gd name="T24" fmla="*/ 6 w 929"/>
                <a:gd name="T25" fmla="*/ 5 h 815"/>
                <a:gd name="T26" fmla="*/ 1 w 929"/>
                <a:gd name="T27" fmla="*/ 2 h 815"/>
                <a:gd name="T28" fmla="*/ 0 w 929"/>
                <a:gd name="T29" fmla="*/ 2 h 815"/>
                <a:gd name="T30" fmla="*/ 0 w 929"/>
                <a:gd name="T31" fmla="*/ 1 h 8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29"/>
                <a:gd name="T49" fmla="*/ 0 h 815"/>
                <a:gd name="T50" fmla="*/ 929 w 929"/>
                <a:gd name="T51" fmla="*/ 815 h 8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29" h="815">
                  <a:moveTo>
                    <a:pt x="29" y="152"/>
                  </a:moveTo>
                  <a:lnTo>
                    <a:pt x="109" y="72"/>
                  </a:lnTo>
                  <a:lnTo>
                    <a:pt x="385" y="0"/>
                  </a:lnTo>
                  <a:lnTo>
                    <a:pt x="472" y="48"/>
                  </a:lnTo>
                  <a:lnTo>
                    <a:pt x="653" y="16"/>
                  </a:lnTo>
                  <a:lnTo>
                    <a:pt x="798" y="136"/>
                  </a:lnTo>
                  <a:lnTo>
                    <a:pt x="929" y="224"/>
                  </a:lnTo>
                  <a:lnTo>
                    <a:pt x="856" y="464"/>
                  </a:lnTo>
                  <a:lnTo>
                    <a:pt x="740" y="584"/>
                  </a:lnTo>
                  <a:lnTo>
                    <a:pt x="624" y="624"/>
                  </a:lnTo>
                  <a:lnTo>
                    <a:pt x="646" y="720"/>
                  </a:lnTo>
                  <a:lnTo>
                    <a:pt x="566" y="815"/>
                  </a:lnTo>
                  <a:lnTo>
                    <a:pt x="428" y="584"/>
                  </a:lnTo>
                  <a:lnTo>
                    <a:pt x="58" y="224"/>
                  </a:lnTo>
                  <a:lnTo>
                    <a:pt x="0" y="224"/>
                  </a:lnTo>
                  <a:lnTo>
                    <a:pt x="29" y="152"/>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nvGrpSpPr>
            <p:cNvPr id="6" name="Group 41"/>
            <p:cNvGrpSpPr>
              <a:grpSpLocks/>
            </p:cNvGrpSpPr>
            <p:nvPr/>
          </p:nvGrpSpPr>
          <p:grpSpPr bwMode="auto">
            <a:xfrm>
              <a:off x="1729" y="2205"/>
              <a:ext cx="462" cy="335"/>
              <a:chOff x="4226" y="7790"/>
              <a:chExt cx="1350" cy="1103"/>
            </a:xfrm>
          </p:grpSpPr>
          <p:sp>
            <p:nvSpPr>
              <p:cNvPr id="36978" name="Freeform 42" descr="Wide upward diagonal"/>
              <p:cNvSpPr>
                <a:spLocks/>
              </p:cNvSpPr>
              <p:nvPr/>
            </p:nvSpPr>
            <p:spPr bwMode="auto">
              <a:xfrm>
                <a:off x="4226" y="7790"/>
                <a:ext cx="1350" cy="1103"/>
              </a:xfrm>
              <a:custGeom>
                <a:avLst/>
                <a:gdLst>
                  <a:gd name="T0" fmla="*/ 116 w 1350"/>
                  <a:gd name="T1" fmla="*/ 0 h 1103"/>
                  <a:gd name="T2" fmla="*/ 44 w 1350"/>
                  <a:gd name="T3" fmla="*/ 663 h 1103"/>
                  <a:gd name="T4" fmla="*/ 0 w 1350"/>
                  <a:gd name="T5" fmla="*/ 1047 h 1103"/>
                  <a:gd name="T6" fmla="*/ 675 w 1350"/>
                  <a:gd name="T7" fmla="*/ 1079 h 1103"/>
                  <a:gd name="T8" fmla="*/ 1321 w 1350"/>
                  <a:gd name="T9" fmla="*/ 1103 h 1103"/>
                  <a:gd name="T10" fmla="*/ 1343 w 1350"/>
                  <a:gd name="T11" fmla="*/ 592 h 1103"/>
                  <a:gd name="T12" fmla="*/ 1350 w 1350"/>
                  <a:gd name="T13" fmla="*/ 80 h 1103"/>
                  <a:gd name="T14" fmla="*/ 987 w 1350"/>
                  <a:gd name="T15" fmla="*/ 72 h 1103"/>
                  <a:gd name="T16" fmla="*/ 116 w 1350"/>
                  <a:gd name="T17" fmla="*/ 0 h 11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0"/>
                  <a:gd name="T28" fmla="*/ 0 h 1103"/>
                  <a:gd name="T29" fmla="*/ 1350 w 1350"/>
                  <a:gd name="T30" fmla="*/ 1103 h 11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0" h="1103">
                    <a:moveTo>
                      <a:pt x="116" y="0"/>
                    </a:moveTo>
                    <a:lnTo>
                      <a:pt x="44" y="663"/>
                    </a:lnTo>
                    <a:lnTo>
                      <a:pt x="0" y="1047"/>
                    </a:lnTo>
                    <a:lnTo>
                      <a:pt x="675" y="1079"/>
                    </a:lnTo>
                    <a:lnTo>
                      <a:pt x="1321" y="1103"/>
                    </a:lnTo>
                    <a:lnTo>
                      <a:pt x="1343" y="592"/>
                    </a:lnTo>
                    <a:lnTo>
                      <a:pt x="1350" y="80"/>
                    </a:lnTo>
                    <a:lnTo>
                      <a:pt x="987" y="72"/>
                    </a:lnTo>
                    <a:lnTo>
                      <a:pt x="116"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79" name="Freeform 43" descr="Wide upward diagonal"/>
              <p:cNvSpPr>
                <a:spLocks/>
              </p:cNvSpPr>
              <p:nvPr/>
            </p:nvSpPr>
            <p:spPr bwMode="auto">
              <a:xfrm>
                <a:off x="4226" y="7790"/>
                <a:ext cx="1350" cy="1103"/>
              </a:xfrm>
              <a:custGeom>
                <a:avLst/>
                <a:gdLst>
                  <a:gd name="T0" fmla="*/ 116 w 1350"/>
                  <a:gd name="T1" fmla="*/ 0 h 1103"/>
                  <a:gd name="T2" fmla="*/ 44 w 1350"/>
                  <a:gd name="T3" fmla="*/ 663 h 1103"/>
                  <a:gd name="T4" fmla="*/ 0 w 1350"/>
                  <a:gd name="T5" fmla="*/ 1047 h 1103"/>
                  <a:gd name="T6" fmla="*/ 675 w 1350"/>
                  <a:gd name="T7" fmla="*/ 1079 h 1103"/>
                  <a:gd name="T8" fmla="*/ 1321 w 1350"/>
                  <a:gd name="T9" fmla="*/ 1103 h 1103"/>
                  <a:gd name="T10" fmla="*/ 1343 w 1350"/>
                  <a:gd name="T11" fmla="*/ 592 h 1103"/>
                  <a:gd name="T12" fmla="*/ 1350 w 1350"/>
                  <a:gd name="T13" fmla="*/ 80 h 1103"/>
                  <a:gd name="T14" fmla="*/ 987 w 1350"/>
                  <a:gd name="T15" fmla="*/ 72 h 1103"/>
                  <a:gd name="T16" fmla="*/ 116 w 1350"/>
                  <a:gd name="T17" fmla="*/ 0 h 11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0"/>
                  <a:gd name="T28" fmla="*/ 0 h 1103"/>
                  <a:gd name="T29" fmla="*/ 1350 w 1350"/>
                  <a:gd name="T30" fmla="*/ 1103 h 11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0" h="1103">
                    <a:moveTo>
                      <a:pt x="116" y="0"/>
                    </a:moveTo>
                    <a:lnTo>
                      <a:pt x="44" y="663"/>
                    </a:lnTo>
                    <a:lnTo>
                      <a:pt x="0" y="1047"/>
                    </a:lnTo>
                    <a:lnTo>
                      <a:pt x="675" y="1079"/>
                    </a:lnTo>
                    <a:lnTo>
                      <a:pt x="1321" y="1103"/>
                    </a:lnTo>
                    <a:lnTo>
                      <a:pt x="1343" y="592"/>
                    </a:lnTo>
                    <a:lnTo>
                      <a:pt x="1350" y="80"/>
                    </a:lnTo>
                    <a:lnTo>
                      <a:pt x="987" y="72"/>
                    </a:lnTo>
                    <a:lnTo>
                      <a:pt x="116"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grpSp>
          <p:nvGrpSpPr>
            <p:cNvPr id="7" name="Group 44"/>
            <p:cNvGrpSpPr>
              <a:grpSpLocks/>
            </p:cNvGrpSpPr>
            <p:nvPr/>
          </p:nvGrpSpPr>
          <p:grpSpPr bwMode="auto">
            <a:xfrm>
              <a:off x="2444" y="1562"/>
              <a:ext cx="427" cy="468"/>
              <a:chOff x="6317" y="5672"/>
              <a:chExt cx="1248" cy="1542"/>
            </a:xfrm>
          </p:grpSpPr>
          <p:sp>
            <p:nvSpPr>
              <p:cNvPr id="36976" name="Freeform 45" descr="Trellis"/>
              <p:cNvSpPr>
                <a:spLocks/>
              </p:cNvSpPr>
              <p:nvPr/>
            </p:nvSpPr>
            <p:spPr bwMode="auto">
              <a:xfrm>
                <a:off x="6317" y="5672"/>
                <a:ext cx="1248" cy="1542"/>
              </a:xfrm>
              <a:custGeom>
                <a:avLst/>
                <a:gdLst>
                  <a:gd name="T0" fmla="*/ 0 w 1248"/>
                  <a:gd name="T1" fmla="*/ 120 h 1542"/>
                  <a:gd name="T2" fmla="*/ 326 w 1248"/>
                  <a:gd name="T3" fmla="*/ 120 h 1542"/>
                  <a:gd name="T4" fmla="*/ 326 w 1248"/>
                  <a:gd name="T5" fmla="*/ 0 h 1542"/>
                  <a:gd name="T6" fmla="*/ 399 w 1248"/>
                  <a:gd name="T7" fmla="*/ 32 h 1542"/>
                  <a:gd name="T8" fmla="*/ 413 w 1248"/>
                  <a:gd name="T9" fmla="*/ 128 h 1542"/>
                  <a:gd name="T10" fmla="*/ 566 w 1248"/>
                  <a:gd name="T11" fmla="*/ 231 h 1542"/>
                  <a:gd name="T12" fmla="*/ 617 w 1248"/>
                  <a:gd name="T13" fmla="*/ 183 h 1542"/>
                  <a:gd name="T14" fmla="*/ 704 w 1248"/>
                  <a:gd name="T15" fmla="*/ 183 h 1542"/>
                  <a:gd name="T16" fmla="*/ 776 w 1248"/>
                  <a:gd name="T17" fmla="*/ 271 h 1542"/>
                  <a:gd name="T18" fmla="*/ 827 w 1248"/>
                  <a:gd name="T19" fmla="*/ 239 h 1542"/>
                  <a:gd name="T20" fmla="*/ 965 w 1248"/>
                  <a:gd name="T21" fmla="*/ 279 h 1542"/>
                  <a:gd name="T22" fmla="*/ 1009 w 1248"/>
                  <a:gd name="T23" fmla="*/ 207 h 1542"/>
                  <a:gd name="T24" fmla="*/ 1096 w 1248"/>
                  <a:gd name="T25" fmla="*/ 263 h 1542"/>
                  <a:gd name="T26" fmla="*/ 1248 w 1248"/>
                  <a:gd name="T27" fmla="*/ 255 h 1542"/>
                  <a:gd name="T28" fmla="*/ 1001 w 1248"/>
                  <a:gd name="T29" fmla="*/ 447 h 1542"/>
                  <a:gd name="T30" fmla="*/ 878 w 1248"/>
                  <a:gd name="T31" fmla="*/ 615 h 1542"/>
                  <a:gd name="T32" fmla="*/ 900 w 1248"/>
                  <a:gd name="T33" fmla="*/ 855 h 1542"/>
                  <a:gd name="T34" fmla="*/ 813 w 1248"/>
                  <a:gd name="T35" fmla="*/ 959 h 1542"/>
                  <a:gd name="T36" fmla="*/ 849 w 1248"/>
                  <a:gd name="T37" fmla="*/ 1031 h 1542"/>
                  <a:gd name="T38" fmla="*/ 849 w 1248"/>
                  <a:gd name="T39" fmla="*/ 1207 h 1542"/>
                  <a:gd name="T40" fmla="*/ 936 w 1248"/>
                  <a:gd name="T41" fmla="*/ 1207 h 1542"/>
                  <a:gd name="T42" fmla="*/ 1059 w 1248"/>
                  <a:gd name="T43" fmla="*/ 1343 h 1542"/>
                  <a:gd name="T44" fmla="*/ 1110 w 1248"/>
                  <a:gd name="T45" fmla="*/ 1494 h 1542"/>
                  <a:gd name="T46" fmla="*/ 232 w 1248"/>
                  <a:gd name="T47" fmla="*/ 1542 h 1542"/>
                  <a:gd name="T48" fmla="*/ 232 w 1248"/>
                  <a:gd name="T49" fmla="*/ 1111 h 1542"/>
                  <a:gd name="T50" fmla="*/ 159 w 1248"/>
                  <a:gd name="T51" fmla="*/ 1023 h 1542"/>
                  <a:gd name="T52" fmla="*/ 181 w 1248"/>
                  <a:gd name="T53" fmla="*/ 911 h 1542"/>
                  <a:gd name="T54" fmla="*/ 210 w 1248"/>
                  <a:gd name="T55" fmla="*/ 847 h 1542"/>
                  <a:gd name="T56" fmla="*/ 159 w 1248"/>
                  <a:gd name="T57" fmla="*/ 551 h 1542"/>
                  <a:gd name="T58" fmla="*/ 80 w 1248"/>
                  <a:gd name="T59" fmla="*/ 359 h 1542"/>
                  <a:gd name="T60" fmla="*/ 0 w 1248"/>
                  <a:gd name="T61" fmla="*/ 120 h 154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48"/>
                  <a:gd name="T94" fmla="*/ 0 h 1542"/>
                  <a:gd name="T95" fmla="*/ 1248 w 1248"/>
                  <a:gd name="T96" fmla="*/ 1542 h 154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48" h="1542">
                    <a:moveTo>
                      <a:pt x="0" y="120"/>
                    </a:moveTo>
                    <a:lnTo>
                      <a:pt x="326" y="120"/>
                    </a:lnTo>
                    <a:lnTo>
                      <a:pt x="326" y="0"/>
                    </a:lnTo>
                    <a:lnTo>
                      <a:pt x="399" y="32"/>
                    </a:lnTo>
                    <a:lnTo>
                      <a:pt x="413" y="128"/>
                    </a:lnTo>
                    <a:lnTo>
                      <a:pt x="566" y="231"/>
                    </a:lnTo>
                    <a:lnTo>
                      <a:pt x="617" y="183"/>
                    </a:lnTo>
                    <a:lnTo>
                      <a:pt x="704" y="183"/>
                    </a:lnTo>
                    <a:lnTo>
                      <a:pt x="776" y="271"/>
                    </a:lnTo>
                    <a:lnTo>
                      <a:pt x="827" y="239"/>
                    </a:lnTo>
                    <a:lnTo>
                      <a:pt x="965" y="279"/>
                    </a:lnTo>
                    <a:lnTo>
                      <a:pt x="1009" y="207"/>
                    </a:lnTo>
                    <a:lnTo>
                      <a:pt x="1096" y="263"/>
                    </a:lnTo>
                    <a:lnTo>
                      <a:pt x="1248" y="255"/>
                    </a:lnTo>
                    <a:lnTo>
                      <a:pt x="1001" y="447"/>
                    </a:lnTo>
                    <a:lnTo>
                      <a:pt x="878" y="615"/>
                    </a:lnTo>
                    <a:lnTo>
                      <a:pt x="900" y="855"/>
                    </a:lnTo>
                    <a:lnTo>
                      <a:pt x="813" y="959"/>
                    </a:lnTo>
                    <a:lnTo>
                      <a:pt x="849" y="1031"/>
                    </a:lnTo>
                    <a:lnTo>
                      <a:pt x="849" y="1207"/>
                    </a:lnTo>
                    <a:lnTo>
                      <a:pt x="936" y="1207"/>
                    </a:lnTo>
                    <a:lnTo>
                      <a:pt x="1059" y="1343"/>
                    </a:lnTo>
                    <a:lnTo>
                      <a:pt x="1110" y="1494"/>
                    </a:lnTo>
                    <a:lnTo>
                      <a:pt x="232" y="1542"/>
                    </a:lnTo>
                    <a:lnTo>
                      <a:pt x="232" y="1111"/>
                    </a:lnTo>
                    <a:lnTo>
                      <a:pt x="159" y="1023"/>
                    </a:lnTo>
                    <a:lnTo>
                      <a:pt x="181" y="911"/>
                    </a:lnTo>
                    <a:lnTo>
                      <a:pt x="210" y="847"/>
                    </a:lnTo>
                    <a:lnTo>
                      <a:pt x="159" y="551"/>
                    </a:lnTo>
                    <a:lnTo>
                      <a:pt x="80" y="359"/>
                    </a:lnTo>
                    <a:lnTo>
                      <a:pt x="0" y="12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77" name="Freeform 46"/>
              <p:cNvSpPr>
                <a:spLocks/>
              </p:cNvSpPr>
              <p:nvPr/>
            </p:nvSpPr>
            <p:spPr bwMode="auto">
              <a:xfrm>
                <a:off x="6317" y="5672"/>
                <a:ext cx="1248" cy="1542"/>
              </a:xfrm>
              <a:custGeom>
                <a:avLst/>
                <a:gdLst>
                  <a:gd name="T0" fmla="*/ 0 w 1248"/>
                  <a:gd name="T1" fmla="*/ 120 h 1542"/>
                  <a:gd name="T2" fmla="*/ 326 w 1248"/>
                  <a:gd name="T3" fmla="*/ 120 h 1542"/>
                  <a:gd name="T4" fmla="*/ 326 w 1248"/>
                  <a:gd name="T5" fmla="*/ 0 h 1542"/>
                  <a:gd name="T6" fmla="*/ 399 w 1248"/>
                  <a:gd name="T7" fmla="*/ 32 h 1542"/>
                  <a:gd name="T8" fmla="*/ 413 w 1248"/>
                  <a:gd name="T9" fmla="*/ 128 h 1542"/>
                  <a:gd name="T10" fmla="*/ 566 w 1248"/>
                  <a:gd name="T11" fmla="*/ 231 h 1542"/>
                  <a:gd name="T12" fmla="*/ 617 w 1248"/>
                  <a:gd name="T13" fmla="*/ 183 h 1542"/>
                  <a:gd name="T14" fmla="*/ 704 w 1248"/>
                  <a:gd name="T15" fmla="*/ 183 h 1542"/>
                  <a:gd name="T16" fmla="*/ 776 w 1248"/>
                  <a:gd name="T17" fmla="*/ 271 h 1542"/>
                  <a:gd name="T18" fmla="*/ 827 w 1248"/>
                  <a:gd name="T19" fmla="*/ 239 h 1542"/>
                  <a:gd name="T20" fmla="*/ 965 w 1248"/>
                  <a:gd name="T21" fmla="*/ 279 h 1542"/>
                  <a:gd name="T22" fmla="*/ 1009 w 1248"/>
                  <a:gd name="T23" fmla="*/ 207 h 1542"/>
                  <a:gd name="T24" fmla="*/ 1096 w 1248"/>
                  <a:gd name="T25" fmla="*/ 263 h 1542"/>
                  <a:gd name="T26" fmla="*/ 1248 w 1248"/>
                  <a:gd name="T27" fmla="*/ 255 h 1542"/>
                  <a:gd name="T28" fmla="*/ 1001 w 1248"/>
                  <a:gd name="T29" fmla="*/ 447 h 1542"/>
                  <a:gd name="T30" fmla="*/ 878 w 1248"/>
                  <a:gd name="T31" fmla="*/ 615 h 1542"/>
                  <a:gd name="T32" fmla="*/ 900 w 1248"/>
                  <a:gd name="T33" fmla="*/ 855 h 1542"/>
                  <a:gd name="T34" fmla="*/ 813 w 1248"/>
                  <a:gd name="T35" fmla="*/ 959 h 1542"/>
                  <a:gd name="T36" fmla="*/ 849 w 1248"/>
                  <a:gd name="T37" fmla="*/ 1031 h 1542"/>
                  <a:gd name="T38" fmla="*/ 849 w 1248"/>
                  <a:gd name="T39" fmla="*/ 1207 h 1542"/>
                  <a:gd name="T40" fmla="*/ 936 w 1248"/>
                  <a:gd name="T41" fmla="*/ 1207 h 1542"/>
                  <a:gd name="T42" fmla="*/ 1059 w 1248"/>
                  <a:gd name="T43" fmla="*/ 1343 h 1542"/>
                  <a:gd name="T44" fmla="*/ 1110 w 1248"/>
                  <a:gd name="T45" fmla="*/ 1494 h 1542"/>
                  <a:gd name="T46" fmla="*/ 232 w 1248"/>
                  <a:gd name="T47" fmla="*/ 1542 h 1542"/>
                  <a:gd name="T48" fmla="*/ 232 w 1248"/>
                  <a:gd name="T49" fmla="*/ 1111 h 1542"/>
                  <a:gd name="T50" fmla="*/ 159 w 1248"/>
                  <a:gd name="T51" fmla="*/ 1023 h 1542"/>
                  <a:gd name="T52" fmla="*/ 181 w 1248"/>
                  <a:gd name="T53" fmla="*/ 911 h 1542"/>
                  <a:gd name="T54" fmla="*/ 210 w 1248"/>
                  <a:gd name="T55" fmla="*/ 847 h 1542"/>
                  <a:gd name="T56" fmla="*/ 159 w 1248"/>
                  <a:gd name="T57" fmla="*/ 551 h 1542"/>
                  <a:gd name="T58" fmla="*/ 80 w 1248"/>
                  <a:gd name="T59" fmla="*/ 359 h 1542"/>
                  <a:gd name="T60" fmla="*/ 0 w 1248"/>
                  <a:gd name="T61" fmla="*/ 120 h 154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48"/>
                  <a:gd name="T94" fmla="*/ 0 h 1542"/>
                  <a:gd name="T95" fmla="*/ 1248 w 1248"/>
                  <a:gd name="T96" fmla="*/ 1542 h 154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48" h="1542">
                    <a:moveTo>
                      <a:pt x="0" y="120"/>
                    </a:moveTo>
                    <a:lnTo>
                      <a:pt x="326" y="120"/>
                    </a:lnTo>
                    <a:lnTo>
                      <a:pt x="326" y="0"/>
                    </a:lnTo>
                    <a:lnTo>
                      <a:pt x="399" y="32"/>
                    </a:lnTo>
                    <a:lnTo>
                      <a:pt x="413" y="128"/>
                    </a:lnTo>
                    <a:lnTo>
                      <a:pt x="566" y="231"/>
                    </a:lnTo>
                    <a:lnTo>
                      <a:pt x="617" y="183"/>
                    </a:lnTo>
                    <a:lnTo>
                      <a:pt x="704" y="183"/>
                    </a:lnTo>
                    <a:lnTo>
                      <a:pt x="776" y="271"/>
                    </a:lnTo>
                    <a:lnTo>
                      <a:pt x="827" y="239"/>
                    </a:lnTo>
                    <a:lnTo>
                      <a:pt x="965" y="279"/>
                    </a:lnTo>
                    <a:lnTo>
                      <a:pt x="1009" y="207"/>
                    </a:lnTo>
                    <a:lnTo>
                      <a:pt x="1096" y="263"/>
                    </a:lnTo>
                    <a:lnTo>
                      <a:pt x="1248" y="255"/>
                    </a:lnTo>
                    <a:lnTo>
                      <a:pt x="1001" y="447"/>
                    </a:lnTo>
                    <a:lnTo>
                      <a:pt x="878" y="615"/>
                    </a:lnTo>
                    <a:lnTo>
                      <a:pt x="900" y="855"/>
                    </a:lnTo>
                    <a:lnTo>
                      <a:pt x="813" y="959"/>
                    </a:lnTo>
                    <a:lnTo>
                      <a:pt x="849" y="1031"/>
                    </a:lnTo>
                    <a:lnTo>
                      <a:pt x="849" y="1207"/>
                    </a:lnTo>
                    <a:lnTo>
                      <a:pt x="936" y="1207"/>
                    </a:lnTo>
                    <a:lnTo>
                      <a:pt x="1059" y="1343"/>
                    </a:lnTo>
                    <a:lnTo>
                      <a:pt x="1110" y="1494"/>
                    </a:lnTo>
                    <a:lnTo>
                      <a:pt x="232" y="1542"/>
                    </a:lnTo>
                    <a:lnTo>
                      <a:pt x="232" y="1111"/>
                    </a:lnTo>
                    <a:lnTo>
                      <a:pt x="159" y="1023"/>
                    </a:lnTo>
                    <a:lnTo>
                      <a:pt x="181" y="911"/>
                    </a:lnTo>
                    <a:lnTo>
                      <a:pt x="210" y="847"/>
                    </a:lnTo>
                    <a:lnTo>
                      <a:pt x="159" y="551"/>
                    </a:lnTo>
                    <a:lnTo>
                      <a:pt x="80" y="359"/>
                    </a:lnTo>
                    <a:lnTo>
                      <a:pt x="0" y="12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grpSp>
          <p:nvGrpSpPr>
            <p:cNvPr id="8" name="Group 47"/>
            <p:cNvGrpSpPr>
              <a:grpSpLocks/>
            </p:cNvGrpSpPr>
            <p:nvPr/>
          </p:nvGrpSpPr>
          <p:grpSpPr bwMode="auto">
            <a:xfrm>
              <a:off x="2845" y="1670"/>
              <a:ext cx="347" cy="146"/>
              <a:chOff x="7500" y="6031"/>
              <a:chExt cx="1016" cy="480"/>
            </a:xfrm>
          </p:grpSpPr>
          <p:sp>
            <p:nvSpPr>
              <p:cNvPr id="36974" name="Freeform 48" descr="Sphere"/>
              <p:cNvSpPr>
                <a:spLocks/>
              </p:cNvSpPr>
              <p:nvPr/>
            </p:nvSpPr>
            <p:spPr bwMode="auto">
              <a:xfrm>
                <a:off x="7500" y="6031"/>
                <a:ext cx="1016" cy="480"/>
              </a:xfrm>
              <a:custGeom>
                <a:avLst/>
                <a:gdLst>
                  <a:gd name="T0" fmla="*/ 0 w 1016"/>
                  <a:gd name="T1" fmla="*/ 264 h 480"/>
                  <a:gd name="T2" fmla="*/ 225 w 1016"/>
                  <a:gd name="T3" fmla="*/ 0 h 480"/>
                  <a:gd name="T4" fmla="*/ 181 w 1016"/>
                  <a:gd name="T5" fmla="*/ 112 h 480"/>
                  <a:gd name="T6" fmla="*/ 218 w 1016"/>
                  <a:gd name="T7" fmla="*/ 144 h 480"/>
                  <a:gd name="T8" fmla="*/ 283 w 1016"/>
                  <a:gd name="T9" fmla="*/ 96 h 480"/>
                  <a:gd name="T10" fmla="*/ 443 w 1016"/>
                  <a:gd name="T11" fmla="*/ 168 h 480"/>
                  <a:gd name="T12" fmla="*/ 508 w 1016"/>
                  <a:gd name="T13" fmla="*/ 112 h 480"/>
                  <a:gd name="T14" fmla="*/ 718 w 1016"/>
                  <a:gd name="T15" fmla="*/ 80 h 480"/>
                  <a:gd name="T16" fmla="*/ 762 w 1016"/>
                  <a:gd name="T17" fmla="*/ 144 h 480"/>
                  <a:gd name="T18" fmla="*/ 842 w 1016"/>
                  <a:gd name="T19" fmla="*/ 128 h 480"/>
                  <a:gd name="T20" fmla="*/ 1002 w 1016"/>
                  <a:gd name="T21" fmla="*/ 200 h 480"/>
                  <a:gd name="T22" fmla="*/ 1016 w 1016"/>
                  <a:gd name="T23" fmla="*/ 256 h 480"/>
                  <a:gd name="T24" fmla="*/ 842 w 1016"/>
                  <a:gd name="T25" fmla="*/ 304 h 480"/>
                  <a:gd name="T26" fmla="*/ 791 w 1016"/>
                  <a:gd name="T27" fmla="*/ 264 h 480"/>
                  <a:gd name="T28" fmla="*/ 704 w 1016"/>
                  <a:gd name="T29" fmla="*/ 280 h 480"/>
                  <a:gd name="T30" fmla="*/ 595 w 1016"/>
                  <a:gd name="T31" fmla="*/ 344 h 480"/>
                  <a:gd name="T32" fmla="*/ 552 w 1016"/>
                  <a:gd name="T33" fmla="*/ 352 h 480"/>
                  <a:gd name="T34" fmla="*/ 515 w 1016"/>
                  <a:gd name="T35" fmla="*/ 304 h 480"/>
                  <a:gd name="T36" fmla="*/ 457 w 1016"/>
                  <a:gd name="T37" fmla="*/ 480 h 480"/>
                  <a:gd name="T38" fmla="*/ 392 w 1016"/>
                  <a:gd name="T39" fmla="*/ 480 h 480"/>
                  <a:gd name="T40" fmla="*/ 363 w 1016"/>
                  <a:gd name="T41" fmla="*/ 408 h 480"/>
                  <a:gd name="T42" fmla="*/ 225 w 1016"/>
                  <a:gd name="T43" fmla="*/ 376 h 480"/>
                  <a:gd name="T44" fmla="*/ 160 w 1016"/>
                  <a:gd name="T45" fmla="*/ 328 h 480"/>
                  <a:gd name="T46" fmla="*/ 51 w 1016"/>
                  <a:gd name="T47" fmla="*/ 344 h 480"/>
                  <a:gd name="T48" fmla="*/ 0 w 1016"/>
                  <a:gd name="T49" fmla="*/ 264 h 4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16"/>
                  <a:gd name="T76" fmla="*/ 0 h 480"/>
                  <a:gd name="T77" fmla="*/ 1016 w 1016"/>
                  <a:gd name="T78" fmla="*/ 480 h 4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16" h="480">
                    <a:moveTo>
                      <a:pt x="0" y="264"/>
                    </a:moveTo>
                    <a:lnTo>
                      <a:pt x="225" y="0"/>
                    </a:lnTo>
                    <a:lnTo>
                      <a:pt x="181" y="112"/>
                    </a:lnTo>
                    <a:lnTo>
                      <a:pt x="218" y="144"/>
                    </a:lnTo>
                    <a:lnTo>
                      <a:pt x="283" y="96"/>
                    </a:lnTo>
                    <a:lnTo>
                      <a:pt x="443" y="168"/>
                    </a:lnTo>
                    <a:lnTo>
                      <a:pt x="508" y="112"/>
                    </a:lnTo>
                    <a:lnTo>
                      <a:pt x="718" y="80"/>
                    </a:lnTo>
                    <a:lnTo>
                      <a:pt x="762" y="144"/>
                    </a:lnTo>
                    <a:lnTo>
                      <a:pt x="842" y="128"/>
                    </a:lnTo>
                    <a:lnTo>
                      <a:pt x="1002" y="200"/>
                    </a:lnTo>
                    <a:lnTo>
                      <a:pt x="1016" y="256"/>
                    </a:lnTo>
                    <a:lnTo>
                      <a:pt x="842" y="304"/>
                    </a:lnTo>
                    <a:lnTo>
                      <a:pt x="791" y="264"/>
                    </a:lnTo>
                    <a:lnTo>
                      <a:pt x="704" y="280"/>
                    </a:lnTo>
                    <a:lnTo>
                      <a:pt x="595" y="344"/>
                    </a:lnTo>
                    <a:lnTo>
                      <a:pt x="552" y="352"/>
                    </a:lnTo>
                    <a:lnTo>
                      <a:pt x="515" y="304"/>
                    </a:lnTo>
                    <a:lnTo>
                      <a:pt x="457" y="480"/>
                    </a:lnTo>
                    <a:lnTo>
                      <a:pt x="392" y="480"/>
                    </a:lnTo>
                    <a:lnTo>
                      <a:pt x="363" y="408"/>
                    </a:lnTo>
                    <a:lnTo>
                      <a:pt x="225" y="376"/>
                    </a:lnTo>
                    <a:lnTo>
                      <a:pt x="160" y="328"/>
                    </a:lnTo>
                    <a:lnTo>
                      <a:pt x="51" y="344"/>
                    </a:lnTo>
                    <a:lnTo>
                      <a:pt x="0" y="264"/>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75" name="Freeform 49" descr="Sphere"/>
              <p:cNvSpPr>
                <a:spLocks/>
              </p:cNvSpPr>
              <p:nvPr/>
            </p:nvSpPr>
            <p:spPr bwMode="auto">
              <a:xfrm>
                <a:off x="7500" y="6031"/>
                <a:ext cx="1016" cy="480"/>
              </a:xfrm>
              <a:custGeom>
                <a:avLst/>
                <a:gdLst>
                  <a:gd name="T0" fmla="*/ 0 w 1016"/>
                  <a:gd name="T1" fmla="*/ 264 h 480"/>
                  <a:gd name="T2" fmla="*/ 225 w 1016"/>
                  <a:gd name="T3" fmla="*/ 0 h 480"/>
                  <a:gd name="T4" fmla="*/ 181 w 1016"/>
                  <a:gd name="T5" fmla="*/ 112 h 480"/>
                  <a:gd name="T6" fmla="*/ 218 w 1016"/>
                  <a:gd name="T7" fmla="*/ 144 h 480"/>
                  <a:gd name="T8" fmla="*/ 283 w 1016"/>
                  <a:gd name="T9" fmla="*/ 96 h 480"/>
                  <a:gd name="T10" fmla="*/ 443 w 1016"/>
                  <a:gd name="T11" fmla="*/ 168 h 480"/>
                  <a:gd name="T12" fmla="*/ 508 w 1016"/>
                  <a:gd name="T13" fmla="*/ 112 h 480"/>
                  <a:gd name="T14" fmla="*/ 718 w 1016"/>
                  <a:gd name="T15" fmla="*/ 80 h 480"/>
                  <a:gd name="T16" fmla="*/ 762 w 1016"/>
                  <a:gd name="T17" fmla="*/ 144 h 480"/>
                  <a:gd name="T18" fmla="*/ 842 w 1016"/>
                  <a:gd name="T19" fmla="*/ 128 h 480"/>
                  <a:gd name="T20" fmla="*/ 1002 w 1016"/>
                  <a:gd name="T21" fmla="*/ 200 h 480"/>
                  <a:gd name="T22" fmla="*/ 1016 w 1016"/>
                  <a:gd name="T23" fmla="*/ 256 h 480"/>
                  <a:gd name="T24" fmla="*/ 842 w 1016"/>
                  <a:gd name="T25" fmla="*/ 304 h 480"/>
                  <a:gd name="T26" fmla="*/ 791 w 1016"/>
                  <a:gd name="T27" fmla="*/ 264 h 480"/>
                  <a:gd name="T28" fmla="*/ 704 w 1016"/>
                  <a:gd name="T29" fmla="*/ 280 h 480"/>
                  <a:gd name="T30" fmla="*/ 595 w 1016"/>
                  <a:gd name="T31" fmla="*/ 344 h 480"/>
                  <a:gd name="T32" fmla="*/ 552 w 1016"/>
                  <a:gd name="T33" fmla="*/ 352 h 480"/>
                  <a:gd name="T34" fmla="*/ 515 w 1016"/>
                  <a:gd name="T35" fmla="*/ 304 h 480"/>
                  <a:gd name="T36" fmla="*/ 457 w 1016"/>
                  <a:gd name="T37" fmla="*/ 480 h 480"/>
                  <a:gd name="T38" fmla="*/ 392 w 1016"/>
                  <a:gd name="T39" fmla="*/ 480 h 480"/>
                  <a:gd name="T40" fmla="*/ 363 w 1016"/>
                  <a:gd name="T41" fmla="*/ 408 h 480"/>
                  <a:gd name="T42" fmla="*/ 225 w 1016"/>
                  <a:gd name="T43" fmla="*/ 376 h 480"/>
                  <a:gd name="T44" fmla="*/ 160 w 1016"/>
                  <a:gd name="T45" fmla="*/ 328 h 480"/>
                  <a:gd name="T46" fmla="*/ 51 w 1016"/>
                  <a:gd name="T47" fmla="*/ 344 h 480"/>
                  <a:gd name="T48" fmla="*/ 0 w 1016"/>
                  <a:gd name="T49" fmla="*/ 264 h 4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16"/>
                  <a:gd name="T76" fmla="*/ 0 h 480"/>
                  <a:gd name="T77" fmla="*/ 1016 w 1016"/>
                  <a:gd name="T78" fmla="*/ 480 h 4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16" h="480">
                    <a:moveTo>
                      <a:pt x="0" y="264"/>
                    </a:moveTo>
                    <a:lnTo>
                      <a:pt x="225" y="0"/>
                    </a:lnTo>
                    <a:lnTo>
                      <a:pt x="181" y="112"/>
                    </a:lnTo>
                    <a:lnTo>
                      <a:pt x="218" y="144"/>
                    </a:lnTo>
                    <a:lnTo>
                      <a:pt x="283" y="96"/>
                    </a:lnTo>
                    <a:lnTo>
                      <a:pt x="443" y="168"/>
                    </a:lnTo>
                    <a:lnTo>
                      <a:pt x="508" y="112"/>
                    </a:lnTo>
                    <a:lnTo>
                      <a:pt x="718" y="80"/>
                    </a:lnTo>
                    <a:lnTo>
                      <a:pt x="762" y="144"/>
                    </a:lnTo>
                    <a:lnTo>
                      <a:pt x="842" y="128"/>
                    </a:lnTo>
                    <a:lnTo>
                      <a:pt x="1002" y="200"/>
                    </a:lnTo>
                    <a:lnTo>
                      <a:pt x="1016" y="256"/>
                    </a:lnTo>
                    <a:lnTo>
                      <a:pt x="842" y="304"/>
                    </a:lnTo>
                    <a:lnTo>
                      <a:pt x="791" y="264"/>
                    </a:lnTo>
                    <a:lnTo>
                      <a:pt x="704" y="280"/>
                    </a:lnTo>
                    <a:lnTo>
                      <a:pt x="595" y="344"/>
                    </a:lnTo>
                    <a:lnTo>
                      <a:pt x="552" y="352"/>
                    </a:lnTo>
                    <a:lnTo>
                      <a:pt x="515" y="304"/>
                    </a:lnTo>
                    <a:lnTo>
                      <a:pt x="457" y="480"/>
                    </a:lnTo>
                    <a:lnTo>
                      <a:pt x="392" y="480"/>
                    </a:lnTo>
                    <a:lnTo>
                      <a:pt x="363" y="408"/>
                    </a:lnTo>
                    <a:lnTo>
                      <a:pt x="225" y="376"/>
                    </a:lnTo>
                    <a:lnTo>
                      <a:pt x="160" y="328"/>
                    </a:lnTo>
                    <a:lnTo>
                      <a:pt x="51" y="344"/>
                    </a:lnTo>
                    <a:lnTo>
                      <a:pt x="0" y="264"/>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grpSp>
          <p:nvGrpSpPr>
            <p:cNvPr id="9" name="Group 50"/>
            <p:cNvGrpSpPr>
              <a:grpSpLocks/>
            </p:cNvGrpSpPr>
            <p:nvPr/>
          </p:nvGrpSpPr>
          <p:grpSpPr bwMode="auto">
            <a:xfrm>
              <a:off x="3090" y="1784"/>
              <a:ext cx="248" cy="328"/>
              <a:chOff x="8204" y="6375"/>
              <a:chExt cx="726" cy="1079"/>
            </a:xfrm>
          </p:grpSpPr>
          <p:sp>
            <p:nvSpPr>
              <p:cNvPr id="36972" name="Freeform 51" descr="Sphere"/>
              <p:cNvSpPr>
                <a:spLocks/>
              </p:cNvSpPr>
              <p:nvPr/>
            </p:nvSpPr>
            <p:spPr bwMode="auto">
              <a:xfrm>
                <a:off x="8204" y="6375"/>
                <a:ext cx="726" cy="1079"/>
              </a:xfrm>
              <a:custGeom>
                <a:avLst/>
                <a:gdLst>
                  <a:gd name="T0" fmla="*/ 181 w 726"/>
                  <a:gd name="T1" fmla="*/ 40 h 1079"/>
                  <a:gd name="T2" fmla="*/ 203 w 726"/>
                  <a:gd name="T3" fmla="*/ 112 h 1079"/>
                  <a:gd name="T4" fmla="*/ 160 w 726"/>
                  <a:gd name="T5" fmla="*/ 152 h 1079"/>
                  <a:gd name="T6" fmla="*/ 152 w 726"/>
                  <a:gd name="T7" fmla="*/ 320 h 1079"/>
                  <a:gd name="T8" fmla="*/ 123 w 726"/>
                  <a:gd name="T9" fmla="*/ 208 h 1079"/>
                  <a:gd name="T10" fmla="*/ 22 w 726"/>
                  <a:gd name="T11" fmla="*/ 320 h 1079"/>
                  <a:gd name="T12" fmla="*/ 0 w 726"/>
                  <a:gd name="T13" fmla="*/ 632 h 1079"/>
                  <a:gd name="T14" fmla="*/ 65 w 726"/>
                  <a:gd name="T15" fmla="*/ 783 h 1079"/>
                  <a:gd name="T16" fmla="*/ 73 w 726"/>
                  <a:gd name="T17" fmla="*/ 863 h 1079"/>
                  <a:gd name="T18" fmla="*/ 73 w 726"/>
                  <a:gd name="T19" fmla="*/ 927 h 1079"/>
                  <a:gd name="T20" fmla="*/ 73 w 726"/>
                  <a:gd name="T21" fmla="*/ 983 h 1079"/>
                  <a:gd name="T22" fmla="*/ 58 w 726"/>
                  <a:gd name="T23" fmla="*/ 1079 h 1079"/>
                  <a:gd name="T24" fmla="*/ 341 w 726"/>
                  <a:gd name="T25" fmla="*/ 1063 h 1079"/>
                  <a:gd name="T26" fmla="*/ 719 w 726"/>
                  <a:gd name="T27" fmla="*/ 1023 h 1079"/>
                  <a:gd name="T28" fmla="*/ 653 w 726"/>
                  <a:gd name="T29" fmla="*/ 1007 h 1079"/>
                  <a:gd name="T30" fmla="*/ 617 w 726"/>
                  <a:gd name="T31" fmla="*/ 943 h 1079"/>
                  <a:gd name="T32" fmla="*/ 675 w 726"/>
                  <a:gd name="T33" fmla="*/ 895 h 1079"/>
                  <a:gd name="T34" fmla="*/ 675 w 726"/>
                  <a:gd name="T35" fmla="*/ 839 h 1079"/>
                  <a:gd name="T36" fmla="*/ 646 w 726"/>
                  <a:gd name="T37" fmla="*/ 783 h 1079"/>
                  <a:gd name="T38" fmla="*/ 675 w 726"/>
                  <a:gd name="T39" fmla="*/ 752 h 1079"/>
                  <a:gd name="T40" fmla="*/ 726 w 726"/>
                  <a:gd name="T41" fmla="*/ 752 h 1079"/>
                  <a:gd name="T42" fmla="*/ 711 w 726"/>
                  <a:gd name="T43" fmla="*/ 600 h 1079"/>
                  <a:gd name="T44" fmla="*/ 704 w 726"/>
                  <a:gd name="T45" fmla="*/ 512 h 1079"/>
                  <a:gd name="T46" fmla="*/ 668 w 726"/>
                  <a:gd name="T47" fmla="*/ 456 h 1079"/>
                  <a:gd name="T48" fmla="*/ 639 w 726"/>
                  <a:gd name="T49" fmla="*/ 424 h 1079"/>
                  <a:gd name="T50" fmla="*/ 595 w 726"/>
                  <a:gd name="T51" fmla="*/ 408 h 1079"/>
                  <a:gd name="T52" fmla="*/ 544 w 726"/>
                  <a:gd name="T53" fmla="*/ 408 h 1079"/>
                  <a:gd name="T54" fmla="*/ 501 w 726"/>
                  <a:gd name="T55" fmla="*/ 480 h 1079"/>
                  <a:gd name="T56" fmla="*/ 472 w 726"/>
                  <a:gd name="T57" fmla="*/ 504 h 1079"/>
                  <a:gd name="T58" fmla="*/ 450 w 726"/>
                  <a:gd name="T59" fmla="*/ 512 h 1079"/>
                  <a:gd name="T60" fmla="*/ 421 w 726"/>
                  <a:gd name="T61" fmla="*/ 504 h 1079"/>
                  <a:gd name="T62" fmla="*/ 421 w 726"/>
                  <a:gd name="T63" fmla="*/ 464 h 1079"/>
                  <a:gd name="T64" fmla="*/ 421 w 726"/>
                  <a:gd name="T65" fmla="*/ 448 h 1079"/>
                  <a:gd name="T66" fmla="*/ 443 w 726"/>
                  <a:gd name="T67" fmla="*/ 424 h 1079"/>
                  <a:gd name="T68" fmla="*/ 465 w 726"/>
                  <a:gd name="T69" fmla="*/ 408 h 1079"/>
                  <a:gd name="T70" fmla="*/ 486 w 726"/>
                  <a:gd name="T71" fmla="*/ 408 h 1079"/>
                  <a:gd name="T72" fmla="*/ 486 w 726"/>
                  <a:gd name="T73" fmla="*/ 368 h 1079"/>
                  <a:gd name="T74" fmla="*/ 537 w 726"/>
                  <a:gd name="T75" fmla="*/ 320 h 1079"/>
                  <a:gd name="T76" fmla="*/ 486 w 726"/>
                  <a:gd name="T77" fmla="*/ 184 h 1079"/>
                  <a:gd name="T78" fmla="*/ 486 w 726"/>
                  <a:gd name="T79" fmla="*/ 112 h 1079"/>
                  <a:gd name="T80" fmla="*/ 392 w 726"/>
                  <a:gd name="T81" fmla="*/ 88 h 1079"/>
                  <a:gd name="T82" fmla="*/ 261 w 726"/>
                  <a:gd name="T83" fmla="*/ 0 h 1079"/>
                  <a:gd name="T84" fmla="*/ 181 w 726"/>
                  <a:gd name="T85" fmla="*/ 40 h 1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26"/>
                  <a:gd name="T130" fmla="*/ 0 h 1079"/>
                  <a:gd name="T131" fmla="*/ 726 w 726"/>
                  <a:gd name="T132" fmla="*/ 1079 h 10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26" h="1079">
                    <a:moveTo>
                      <a:pt x="181" y="40"/>
                    </a:moveTo>
                    <a:lnTo>
                      <a:pt x="203" y="112"/>
                    </a:lnTo>
                    <a:lnTo>
                      <a:pt x="160" y="152"/>
                    </a:lnTo>
                    <a:lnTo>
                      <a:pt x="152" y="320"/>
                    </a:lnTo>
                    <a:lnTo>
                      <a:pt x="123" y="208"/>
                    </a:lnTo>
                    <a:lnTo>
                      <a:pt x="22" y="320"/>
                    </a:lnTo>
                    <a:lnTo>
                      <a:pt x="0" y="632"/>
                    </a:lnTo>
                    <a:lnTo>
                      <a:pt x="65" y="783"/>
                    </a:lnTo>
                    <a:lnTo>
                      <a:pt x="73" y="863"/>
                    </a:lnTo>
                    <a:lnTo>
                      <a:pt x="73" y="927"/>
                    </a:lnTo>
                    <a:lnTo>
                      <a:pt x="73" y="983"/>
                    </a:lnTo>
                    <a:lnTo>
                      <a:pt x="58" y="1079"/>
                    </a:lnTo>
                    <a:lnTo>
                      <a:pt x="341" y="1063"/>
                    </a:lnTo>
                    <a:lnTo>
                      <a:pt x="719" y="1023"/>
                    </a:lnTo>
                    <a:lnTo>
                      <a:pt x="653" y="1007"/>
                    </a:lnTo>
                    <a:lnTo>
                      <a:pt x="617" y="943"/>
                    </a:lnTo>
                    <a:lnTo>
                      <a:pt x="675" y="895"/>
                    </a:lnTo>
                    <a:lnTo>
                      <a:pt x="675" y="839"/>
                    </a:lnTo>
                    <a:lnTo>
                      <a:pt x="646" y="783"/>
                    </a:lnTo>
                    <a:lnTo>
                      <a:pt x="675" y="752"/>
                    </a:lnTo>
                    <a:lnTo>
                      <a:pt x="726" y="752"/>
                    </a:lnTo>
                    <a:lnTo>
                      <a:pt x="711" y="600"/>
                    </a:lnTo>
                    <a:lnTo>
                      <a:pt x="704" y="512"/>
                    </a:lnTo>
                    <a:lnTo>
                      <a:pt x="668" y="456"/>
                    </a:lnTo>
                    <a:lnTo>
                      <a:pt x="639" y="424"/>
                    </a:lnTo>
                    <a:lnTo>
                      <a:pt x="595" y="408"/>
                    </a:lnTo>
                    <a:lnTo>
                      <a:pt x="544" y="408"/>
                    </a:lnTo>
                    <a:lnTo>
                      <a:pt x="501" y="480"/>
                    </a:lnTo>
                    <a:lnTo>
                      <a:pt x="472" y="504"/>
                    </a:lnTo>
                    <a:lnTo>
                      <a:pt x="450" y="512"/>
                    </a:lnTo>
                    <a:lnTo>
                      <a:pt x="421" y="504"/>
                    </a:lnTo>
                    <a:lnTo>
                      <a:pt x="421" y="464"/>
                    </a:lnTo>
                    <a:lnTo>
                      <a:pt x="421" y="448"/>
                    </a:lnTo>
                    <a:lnTo>
                      <a:pt x="443" y="424"/>
                    </a:lnTo>
                    <a:lnTo>
                      <a:pt x="465" y="408"/>
                    </a:lnTo>
                    <a:lnTo>
                      <a:pt x="486" y="408"/>
                    </a:lnTo>
                    <a:lnTo>
                      <a:pt x="486" y="368"/>
                    </a:lnTo>
                    <a:lnTo>
                      <a:pt x="537" y="320"/>
                    </a:lnTo>
                    <a:lnTo>
                      <a:pt x="486" y="184"/>
                    </a:lnTo>
                    <a:lnTo>
                      <a:pt x="486" y="112"/>
                    </a:lnTo>
                    <a:lnTo>
                      <a:pt x="392" y="88"/>
                    </a:lnTo>
                    <a:lnTo>
                      <a:pt x="261" y="0"/>
                    </a:lnTo>
                    <a:lnTo>
                      <a:pt x="181" y="4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73" name="Freeform 52" descr="Sphere"/>
              <p:cNvSpPr>
                <a:spLocks/>
              </p:cNvSpPr>
              <p:nvPr/>
            </p:nvSpPr>
            <p:spPr bwMode="auto">
              <a:xfrm>
                <a:off x="8204" y="6375"/>
                <a:ext cx="726" cy="1079"/>
              </a:xfrm>
              <a:custGeom>
                <a:avLst/>
                <a:gdLst>
                  <a:gd name="T0" fmla="*/ 181 w 726"/>
                  <a:gd name="T1" fmla="*/ 40 h 1079"/>
                  <a:gd name="T2" fmla="*/ 203 w 726"/>
                  <a:gd name="T3" fmla="*/ 112 h 1079"/>
                  <a:gd name="T4" fmla="*/ 160 w 726"/>
                  <a:gd name="T5" fmla="*/ 152 h 1079"/>
                  <a:gd name="T6" fmla="*/ 152 w 726"/>
                  <a:gd name="T7" fmla="*/ 320 h 1079"/>
                  <a:gd name="T8" fmla="*/ 123 w 726"/>
                  <a:gd name="T9" fmla="*/ 208 h 1079"/>
                  <a:gd name="T10" fmla="*/ 22 w 726"/>
                  <a:gd name="T11" fmla="*/ 320 h 1079"/>
                  <a:gd name="T12" fmla="*/ 0 w 726"/>
                  <a:gd name="T13" fmla="*/ 632 h 1079"/>
                  <a:gd name="T14" fmla="*/ 65 w 726"/>
                  <a:gd name="T15" fmla="*/ 783 h 1079"/>
                  <a:gd name="T16" fmla="*/ 73 w 726"/>
                  <a:gd name="T17" fmla="*/ 863 h 1079"/>
                  <a:gd name="T18" fmla="*/ 73 w 726"/>
                  <a:gd name="T19" fmla="*/ 927 h 1079"/>
                  <a:gd name="T20" fmla="*/ 73 w 726"/>
                  <a:gd name="T21" fmla="*/ 983 h 1079"/>
                  <a:gd name="T22" fmla="*/ 58 w 726"/>
                  <a:gd name="T23" fmla="*/ 1079 h 1079"/>
                  <a:gd name="T24" fmla="*/ 341 w 726"/>
                  <a:gd name="T25" fmla="*/ 1063 h 1079"/>
                  <a:gd name="T26" fmla="*/ 719 w 726"/>
                  <a:gd name="T27" fmla="*/ 1023 h 1079"/>
                  <a:gd name="T28" fmla="*/ 653 w 726"/>
                  <a:gd name="T29" fmla="*/ 1007 h 1079"/>
                  <a:gd name="T30" fmla="*/ 617 w 726"/>
                  <a:gd name="T31" fmla="*/ 943 h 1079"/>
                  <a:gd name="T32" fmla="*/ 675 w 726"/>
                  <a:gd name="T33" fmla="*/ 895 h 1079"/>
                  <a:gd name="T34" fmla="*/ 675 w 726"/>
                  <a:gd name="T35" fmla="*/ 839 h 1079"/>
                  <a:gd name="T36" fmla="*/ 646 w 726"/>
                  <a:gd name="T37" fmla="*/ 783 h 1079"/>
                  <a:gd name="T38" fmla="*/ 675 w 726"/>
                  <a:gd name="T39" fmla="*/ 752 h 1079"/>
                  <a:gd name="T40" fmla="*/ 726 w 726"/>
                  <a:gd name="T41" fmla="*/ 752 h 1079"/>
                  <a:gd name="T42" fmla="*/ 711 w 726"/>
                  <a:gd name="T43" fmla="*/ 600 h 1079"/>
                  <a:gd name="T44" fmla="*/ 704 w 726"/>
                  <a:gd name="T45" fmla="*/ 512 h 1079"/>
                  <a:gd name="T46" fmla="*/ 668 w 726"/>
                  <a:gd name="T47" fmla="*/ 456 h 1079"/>
                  <a:gd name="T48" fmla="*/ 639 w 726"/>
                  <a:gd name="T49" fmla="*/ 424 h 1079"/>
                  <a:gd name="T50" fmla="*/ 595 w 726"/>
                  <a:gd name="T51" fmla="*/ 408 h 1079"/>
                  <a:gd name="T52" fmla="*/ 544 w 726"/>
                  <a:gd name="T53" fmla="*/ 408 h 1079"/>
                  <a:gd name="T54" fmla="*/ 501 w 726"/>
                  <a:gd name="T55" fmla="*/ 480 h 1079"/>
                  <a:gd name="T56" fmla="*/ 472 w 726"/>
                  <a:gd name="T57" fmla="*/ 504 h 1079"/>
                  <a:gd name="T58" fmla="*/ 450 w 726"/>
                  <a:gd name="T59" fmla="*/ 512 h 1079"/>
                  <a:gd name="T60" fmla="*/ 421 w 726"/>
                  <a:gd name="T61" fmla="*/ 504 h 1079"/>
                  <a:gd name="T62" fmla="*/ 421 w 726"/>
                  <a:gd name="T63" fmla="*/ 464 h 1079"/>
                  <a:gd name="T64" fmla="*/ 421 w 726"/>
                  <a:gd name="T65" fmla="*/ 448 h 1079"/>
                  <a:gd name="T66" fmla="*/ 443 w 726"/>
                  <a:gd name="T67" fmla="*/ 424 h 1079"/>
                  <a:gd name="T68" fmla="*/ 465 w 726"/>
                  <a:gd name="T69" fmla="*/ 408 h 1079"/>
                  <a:gd name="T70" fmla="*/ 486 w 726"/>
                  <a:gd name="T71" fmla="*/ 408 h 1079"/>
                  <a:gd name="T72" fmla="*/ 486 w 726"/>
                  <a:gd name="T73" fmla="*/ 368 h 1079"/>
                  <a:gd name="T74" fmla="*/ 537 w 726"/>
                  <a:gd name="T75" fmla="*/ 320 h 1079"/>
                  <a:gd name="T76" fmla="*/ 486 w 726"/>
                  <a:gd name="T77" fmla="*/ 184 h 1079"/>
                  <a:gd name="T78" fmla="*/ 486 w 726"/>
                  <a:gd name="T79" fmla="*/ 112 h 1079"/>
                  <a:gd name="T80" fmla="*/ 392 w 726"/>
                  <a:gd name="T81" fmla="*/ 88 h 1079"/>
                  <a:gd name="T82" fmla="*/ 261 w 726"/>
                  <a:gd name="T83" fmla="*/ 0 h 1079"/>
                  <a:gd name="T84" fmla="*/ 181 w 726"/>
                  <a:gd name="T85" fmla="*/ 40 h 1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26"/>
                  <a:gd name="T130" fmla="*/ 0 h 1079"/>
                  <a:gd name="T131" fmla="*/ 726 w 726"/>
                  <a:gd name="T132" fmla="*/ 1079 h 10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26" h="1079">
                    <a:moveTo>
                      <a:pt x="181" y="40"/>
                    </a:moveTo>
                    <a:lnTo>
                      <a:pt x="203" y="112"/>
                    </a:lnTo>
                    <a:lnTo>
                      <a:pt x="160" y="152"/>
                    </a:lnTo>
                    <a:lnTo>
                      <a:pt x="152" y="320"/>
                    </a:lnTo>
                    <a:lnTo>
                      <a:pt x="123" y="208"/>
                    </a:lnTo>
                    <a:lnTo>
                      <a:pt x="22" y="320"/>
                    </a:lnTo>
                    <a:lnTo>
                      <a:pt x="0" y="632"/>
                    </a:lnTo>
                    <a:lnTo>
                      <a:pt x="65" y="783"/>
                    </a:lnTo>
                    <a:lnTo>
                      <a:pt x="73" y="863"/>
                    </a:lnTo>
                    <a:lnTo>
                      <a:pt x="73" y="927"/>
                    </a:lnTo>
                    <a:lnTo>
                      <a:pt x="73" y="983"/>
                    </a:lnTo>
                    <a:lnTo>
                      <a:pt x="58" y="1079"/>
                    </a:lnTo>
                    <a:lnTo>
                      <a:pt x="341" y="1063"/>
                    </a:lnTo>
                    <a:lnTo>
                      <a:pt x="719" y="1023"/>
                    </a:lnTo>
                    <a:lnTo>
                      <a:pt x="653" y="1007"/>
                    </a:lnTo>
                    <a:lnTo>
                      <a:pt x="617" y="943"/>
                    </a:lnTo>
                    <a:lnTo>
                      <a:pt x="675" y="895"/>
                    </a:lnTo>
                    <a:lnTo>
                      <a:pt x="675" y="839"/>
                    </a:lnTo>
                    <a:lnTo>
                      <a:pt x="646" y="783"/>
                    </a:lnTo>
                    <a:lnTo>
                      <a:pt x="675" y="752"/>
                    </a:lnTo>
                    <a:lnTo>
                      <a:pt x="726" y="752"/>
                    </a:lnTo>
                    <a:lnTo>
                      <a:pt x="711" y="600"/>
                    </a:lnTo>
                    <a:lnTo>
                      <a:pt x="704" y="512"/>
                    </a:lnTo>
                    <a:lnTo>
                      <a:pt x="668" y="456"/>
                    </a:lnTo>
                    <a:lnTo>
                      <a:pt x="639" y="424"/>
                    </a:lnTo>
                    <a:lnTo>
                      <a:pt x="595" y="408"/>
                    </a:lnTo>
                    <a:lnTo>
                      <a:pt x="544" y="408"/>
                    </a:lnTo>
                    <a:lnTo>
                      <a:pt x="501" y="480"/>
                    </a:lnTo>
                    <a:lnTo>
                      <a:pt x="472" y="504"/>
                    </a:lnTo>
                    <a:lnTo>
                      <a:pt x="450" y="512"/>
                    </a:lnTo>
                    <a:lnTo>
                      <a:pt x="421" y="504"/>
                    </a:lnTo>
                    <a:lnTo>
                      <a:pt x="421" y="464"/>
                    </a:lnTo>
                    <a:lnTo>
                      <a:pt x="421" y="448"/>
                    </a:lnTo>
                    <a:lnTo>
                      <a:pt x="443" y="424"/>
                    </a:lnTo>
                    <a:lnTo>
                      <a:pt x="465" y="408"/>
                    </a:lnTo>
                    <a:lnTo>
                      <a:pt x="486" y="408"/>
                    </a:lnTo>
                    <a:lnTo>
                      <a:pt x="486" y="368"/>
                    </a:lnTo>
                    <a:lnTo>
                      <a:pt x="537" y="320"/>
                    </a:lnTo>
                    <a:lnTo>
                      <a:pt x="486" y="184"/>
                    </a:lnTo>
                    <a:lnTo>
                      <a:pt x="486" y="112"/>
                    </a:lnTo>
                    <a:lnTo>
                      <a:pt x="392" y="88"/>
                    </a:lnTo>
                    <a:lnTo>
                      <a:pt x="261" y="0"/>
                    </a:lnTo>
                    <a:lnTo>
                      <a:pt x="181" y="4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sp>
          <p:nvSpPr>
            <p:cNvPr id="36934" name="Freeform 53"/>
            <p:cNvSpPr>
              <a:spLocks/>
            </p:cNvSpPr>
            <p:nvPr/>
          </p:nvSpPr>
          <p:spPr bwMode="auto">
            <a:xfrm>
              <a:off x="2817" y="2066"/>
              <a:ext cx="270" cy="435"/>
            </a:xfrm>
            <a:custGeom>
              <a:avLst/>
              <a:gdLst>
                <a:gd name="T0" fmla="*/ 2 w 792"/>
                <a:gd name="T1" fmla="*/ 1 h 1431"/>
                <a:gd name="T2" fmla="*/ 8 w 792"/>
                <a:gd name="T3" fmla="*/ 0 h 1431"/>
                <a:gd name="T4" fmla="*/ 9 w 792"/>
                <a:gd name="T5" fmla="*/ 2 h 1431"/>
                <a:gd name="T6" fmla="*/ 10 w 792"/>
                <a:gd name="T7" fmla="*/ 8 h 1431"/>
                <a:gd name="T8" fmla="*/ 11 w 792"/>
                <a:gd name="T9" fmla="*/ 9 h 1431"/>
                <a:gd name="T10" fmla="*/ 10 w 792"/>
                <a:gd name="T11" fmla="*/ 10 h 1431"/>
                <a:gd name="T12" fmla="*/ 10 w 792"/>
                <a:gd name="T13" fmla="*/ 11 h 1431"/>
                <a:gd name="T14" fmla="*/ 9 w 792"/>
                <a:gd name="T15" fmla="*/ 11 h 1431"/>
                <a:gd name="T16" fmla="*/ 9 w 792"/>
                <a:gd name="T17" fmla="*/ 12 h 1431"/>
                <a:gd name="T18" fmla="*/ 7 w 792"/>
                <a:gd name="T19" fmla="*/ 12 h 1431"/>
                <a:gd name="T20" fmla="*/ 7 w 792"/>
                <a:gd name="T21" fmla="*/ 12 h 1431"/>
                <a:gd name="T22" fmla="*/ 6 w 792"/>
                <a:gd name="T23" fmla="*/ 12 h 1431"/>
                <a:gd name="T24" fmla="*/ 5 w 792"/>
                <a:gd name="T25" fmla="*/ 10 h 1431"/>
                <a:gd name="T26" fmla="*/ 4 w 792"/>
                <a:gd name="T27" fmla="*/ 10 h 1431"/>
                <a:gd name="T28" fmla="*/ 4 w 792"/>
                <a:gd name="T29" fmla="*/ 9 h 1431"/>
                <a:gd name="T30" fmla="*/ 3 w 792"/>
                <a:gd name="T31" fmla="*/ 9 h 1431"/>
                <a:gd name="T32" fmla="*/ 2 w 792"/>
                <a:gd name="T33" fmla="*/ 8 h 1431"/>
                <a:gd name="T34" fmla="*/ 0 w 792"/>
                <a:gd name="T35" fmla="*/ 6 h 1431"/>
                <a:gd name="T36" fmla="*/ 2 w 792"/>
                <a:gd name="T37" fmla="*/ 4 h 1431"/>
                <a:gd name="T38" fmla="*/ 1 w 792"/>
                <a:gd name="T39" fmla="*/ 3 h 1431"/>
                <a:gd name="T40" fmla="*/ 3 w 792"/>
                <a:gd name="T41" fmla="*/ 3 h 1431"/>
                <a:gd name="T42" fmla="*/ 3 w 792"/>
                <a:gd name="T43" fmla="*/ 2 h 1431"/>
                <a:gd name="T44" fmla="*/ 2 w 792"/>
                <a:gd name="T45" fmla="*/ 1 h 14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92"/>
                <a:gd name="T70" fmla="*/ 0 h 1431"/>
                <a:gd name="T71" fmla="*/ 792 w 792"/>
                <a:gd name="T72" fmla="*/ 1431 h 14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92" h="1431">
                  <a:moveTo>
                    <a:pt x="146" y="80"/>
                  </a:moveTo>
                  <a:lnTo>
                    <a:pt x="603" y="0"/>
                  </a:lnTo>
                  <a:lnTo>
                    <a:pt x="676" y="176"/>
                  </a:lnTo>
                  <a:lnTo>
                    <a:pt x="763" y="912"/>
                  </a:lnTo>
                  <a:lnTo>
                    <a:pt x="792" y="1008"/>
                  </a:lnTo>
                  <a:lnTo>
                    <a:pt x="719" y="1199"/>
                  </a:lnTo>
                  <a:lnTo>
                    <a:pt x="719" y="1335"/>
                  </a:lnTo>
                  <a:lnTo>
                    <a:pt x="639" y="1319"/>
                  </a:lnTo>
                  <a:lnTo>
                    <a:pt x="647" y="1431"/>
                  </a:lnTo>
                  <a:lnTo>
                    <a:pt x="559" y="1391"/>
                  </a:lnTo>
                  <a:lnTo>
                    <a:pt x="516" y="1407"/>
                  </a:lnTo>
                  <a:lnTo>
                    <a:pt x="451" y="1391"/>
                  </a:lnTo>
                  <a:lnTo>
                    <a:pt x="400" y="1223"/>
                  </a:lnTo>
                  <a:lnTo>
                    <a:pt x="313" y="1167"/>
                  </a:lnTo>
                  <a:lnTo>
                    <a:pt x="313" y="984"/>
                  </a:lnTo>
                  <a:lnTo>
                    <a:pt x="218" y="1008"/>
                  </a:lnTo>
                  <a:lnTo>
                    <a:pt x="167" y="872"/>
                  </a:lnTo>
                  <a:lnTo>
                    <a:pt x="0" y="720"/>
                  </a:lnTo>
                  <a:lnTo>
                    <a:pt x="124" y="464"/>
                  </a:lnTo>
                  <a:lnTo>
                    <a:pt x="88" y="352"/>
                  </a:lnTo>
                  <a:lnTo>
                    <a:pt x="211" y="328"/>
                  </a:lnTo>
                  <a:lnTo>
                    <a:pt x="218" y="168"/>
                  </a:lnTo>
                  <a:lnTo>
                    <a:pt x="146" y="8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35" name="Freeform 54" descr="Sphere"/>
            <p:cNvSpPr>
              <a:spLocks/>
            </p:cNvSpPr>
            <p:nvPr/>
          </p:nvSpPr>
          <p:spPr bwMode="auto">
            <a:xfrm>
              <a:off x="3048" y="2107"/>
              <a:ext cx="208" cy="335"/>
            </a:xfrm>
            <a:custGeom>
              <a:avLst/>
              <a:gdLst>
                <a:gd name="T0" fmla="*/ 0 w 609"/>
                <a:gd name="T1" fmla="*/ 1 h 1103"/>
                <a:gd name="T2" fmla="*/ 1 w 609"/>
                <a:gd name="T3" fmla="*/ 1 h 1103"/>
                <a:gd name="T4" fmla="*/ 2 w 609"/>
                <a:gd name="T5" fmla="*/ 1 h 1103"/>
                <a:gd name="T6" fmla="*/ 2 w 609"/>
                <a:gd name="T7" fmla="*/ 1 h 1103"/>
                <a:gd name="T8" fmla="*/ 2 w 609"/>
                <a:gd name="T9" fmla="*/ 0 h 1103"/>
                <a:gd name="T10" fmla="*/ 6 w 609"/>
                <a:gd name="T11" fmla="*/ 0 h 1103"/>
                <a:gd name="T12" fmla="*/ 8 w 609"/>
                <a:gd name="T13" fmla="*/ 7 h 1103"/>
                <a:gd name="T14" fmla="*/ 8 w 609"/>
                <a:gd name="T15" fmla="*/ 7 h 1103"/>
                <a:gd name="T16" fmla="*/ 7 w 609"/>
                <a:gd name="T17" fmla="*/ 7 h 1103"/>
                <a:gd name="T18" fmla="*/ 6 w 609"/>
                <a:gd name="T19" fmla="*/ 9 h 1103"/>
                <a:gd name="T20" fmla="*/ 4 w 609"/>
                <a:gd name="T21" fmla="*/ 9 h 1103"/>
                <a:gd name="T22" fmla="*/ 3 w 609"/>
                <a:gd name="T23" fmla="*/ 9 h 1103"/>
                <a:gd name="T24" fmla="*/ 0 w 609"/>
                <a:gd name="T25" fmla="*/ 9 h 1103"/>
                <a:gd name="T26" fmla="*/ 1 w 609"/>
                <a:gd name="T27" fmla="*/ 8 h 1103"/>
                <a:gd name="T28" fmla="*/ 1 w 609"/>
                <a:gd name="T29" fmla="*/ 7 h 1103"/>
                <a:gd name="T30" fmla="*/ 0 w 609"/>
                <a:gd name="T31" fmla="*/ 1 h 110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09"/>
                <a:gd name="T49" fmla="*/ 0 h 1103"/>
                <a:gd name="T50" fmla="*/ 609 w 609"/>
                <a:gd name="T51" fmla="*/ 1103 h 110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09" h="1103">
                  <a:moveTo>
                    <a:pt x="0" y="72"/>
                  </a:moveTo>
                  <a:lnTo>
                    <a:pt x="65" y="120"/>
                  </a:lnTo>
                  <a:lnTo>
                    <a:pt x="137" y="112"/>
                  </a:lnTo>
                  <a:lnTo>
                    <a:pt x="159" y="88"/>
                  </a:lnTo>
                  <a:lnTo>
                    <a:pt x="174" y="16"/>
                  </a:lnTo>
                  <a:lnTo>
                    <a:pt x="471" y="0"/>
                  </a:lnTo>
                  <a:lnTo>
                    <a:pt x="609" y="776"/>
                  </a:lnTo>
                  <a:lnTo>
                    <a:pt x="595" y="768"/>
                  </a:lnTo>
                  <a:lnTo>
                    <a:pt x="500" y="816"/>
                  </a:lnTo>
                  <a:lnTo>
                    <a:pt x="428" y="1023"/>
                  </a:lnTo>
                  <a:lnTo>
                    <a:pt x="319" y="999"/>
                  </a:lnTo>
                  <a:lnTo>
                    <a:pt x="196" y="1071"/>
                  </a:lnTo>
                  <a:lnTo>
                    <a:pt x="36" y="1103"/>
                  </a:lnTo>
                  <a:lnTo>
                    <a:pt x="108" y="896"/>
                  </a:lnTo>
                  <a:lnTo>
                    <a:pt x="79" y="784"/>
                  </a:lnTo>
                  <a:lnTo>
                    <a:pt x="0" y="72"/>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nvGrpSpPr>
            <p:cNvPr id="10" name="Group 55"/>
            <p:cNvGrpSpPr>
              <a:grpSpLocks/>
            </p:cNvGrpSpPr>
            <p:nvPr/>
          </p:nvGrpSpPr>
          <p:grpSpPr bwMode="auto">
            <a:xfrm>
              <a:off x="3259" y="2610"/>
              <a:ext cx="347" cy="354"/>
              <a:chOff x="8698" y="9125"/>
              <a:chExt cx="1016" cy="1167"/>
            </a:xfrm>
          </p:grpSpPr>
          <p:sp>
            <p:nvSpPr>
              <p:cNvPr id="36970" name="Freeform 56"/>
              <p:cNvSpPr>
                <a:spLocks/>
              </p:cNvSpPr>
              <p:nvPr/>
            </p:nvSpPr>
            <p:spPr bwMode="auto">
              <a:xfrm>
                <a:off x="8698" y="9125"/>
                <a:ext cx="1016" cy="1167"/>
              </a:xfrm>
              <a:custGeom>
                <a:avLst/>
                <a:gdLst>
                  <a:gd name="T0" fmla="*/ 0 w 1016"/>
                  <a:gd name="T1" fmla="*/ 72 h 1167"/>
                  <a:gd name="T2" fmla="*/ 7 w 1016"/>
                  <a:gd name="T3" fmla="*/ 72 h 1167"/>
                  <a:gd name="T4" fmla="*/ 246 w 1016"/>
                  <a:gd name="T5" fmla="*/ 24 h 1167"/>
                  <a:gd name="T6" fmla="*/ 457 w 1016"/>
                  <a:gd name="T7" fmla="*/ 0 h 1167"/>
                  <a:gd name="T8" fmla="*/ 428 w 1016"/>
                  <a:gd name="T9" fmla="*/ 64 h 1167"/>
                  <a:gd name="T10" fmla="*/ 493 w 1016"/>
                  <a:gd name="T11" fmla="*/ 64 h 1167"/>
                  <a:gd name="T12" fmla="*/ 856 w 1016"/>
                  <a:gd name="T13" fmla="*/ 424 h 1167"/>
                  <a:gd name="T14" fmla="*/ 994 w 1016"/>
                  <a:gd name="T15" fmla="*/ 655 h 1167"/>
                  <a:gd name="T16" fmla="*/ 1016 w 1016"/>
                  <a:gd name="T17" fmla="*/ 807 h 1167"/>
                  <a:gd name="T18" fmla="*/ 972 w 1016"/>
                  <a:gd name="T19" fmla="*/ 847 h 1167"/>
                  <a:gd name="T20" fmla="*/ 994 w 1016"/>
                  <a:gd name="T21" fmla="*/ 1007 h 1167"/>
                  <a:gd name="T22" fmla="*/ 892 w 1016"/>
                  <a:gd name="T23" fmla="*/ 1007 h 1167"/>
                  <a:gd name="T24" fmla="*/ 892 w 1016"/>
                  <a:gd name="T25" fmla="*/ 1143 h 1167"/>
                  <a:gd name="T26" fmla="*/ 813 w 1016"/>
                  <a:gd name="T27" fmla="*/ 1079 h 1167"/>
                  <a:gd name="T28" fmla="*/ 290 w 1016"/>
                  <a:gd name="T29" fmla="*/ 1167 h 1167"/>
                  <a:gd name="T30" fmla="*/ 174 w 1016"/>
                  <a:gd name="T31" fmla="*/ 911 h 1167"/>
                  <a:gd name="T32" fmla="*/ 254 w 1016"/>
                  <a:gd name="T33" fmla="*/ 743 h 1167"/>
                  <a:gd name="T34" fmla="*/ 145 w 1016"/>
                  <a:gd name="T35" fmla="*/ 655 h 1167"/>
                  <a:gd name="T36" fmla="*/ 0 w 1016"/>
                  <a:gd name="T37" fmla="*/ 72 h 11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16"/>
                  <a:gd name="T58" fmla="*/ 0 h 1167"/>
                  <a:gd name="T59" fmla="*/ 1016 w 1016"/>
                  <a:gd name="T60" fmla="*/ 1167 h 11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16" h="1167">
                    <a:moveTo>
                      <a:pt x="0" y="72"/>
                    </a:moveTo>
                    <a:lnTo>
                      <a:pt x="7" y="72"/>
                    </a:lnTo>
                    <a:lnTo>
                      <a:pt x="246" y="24"/>
                    </a:lnTo>
                    <a:lnTo>
                      <a:pt x="457" y="0"/>
                    </a:lnTo>
                    <a:lnTo>
                      <a:pt x="428" y="64"/>
                    </a:lnTo>
                    <a:lnTo>
                      <a:pt x="493" y="64"/>
                    </a:lnTo>
                    <a:lnTo>
                      <a:pt x="856" y="424"/>
                    </a:lnTo>
                    <a:lnTo>
                      <a:pt x="994" y="655"/>
                    </a:lnTo>
                    <a:lnTo>
                      <a:pt x="1016" y="807"/>
                    </a:lnTo>
                    <a:lnTo>
                      <a:pt x="972" y="847"/>
                    </a:lnTo>
                    <a:lnTo>
                      <a:pt x="994" y="1007"/>
                    </a:lnTo>
                    <a:lnTo>
                      <a:pt x="892" y="1007"/>
                    </a:lnTo>
                    <a:lnTo>
                      <a:pt x="892" y="1143"/>
                    </a:lnTo>
                    <a:lnTo>
                      <a:pt x="813" y="1079"/>
                    </a:lnTo>
                    <a:lnTo>
                      <a:pt x="290" y="1167"/>
                    </a:lnTo>
                    <a:lnTo>
                      <a:pt x="174" y="911"/>
                    </a:lnTo>
                    <a:lnTo>
                      <a:pt x="254" y="743"/>
                    </a:lnTo>
                    <a:lnTo>
                      <a:pt x="145" y="655"/>
                    </a:lnTo>
                    <a:lnTo>
                      <a:pt x="0" y="72"/>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71" name="Freeform 57"/>
              <p:cNvSpPr>
                <a:spLocks/>
              </p:cNvSpPr>
              <p:nvPr/>
            </p:nvSpPr>
            <p:spPr bwMode="auto">
              <a:xfrm>
                <a:off x="8698" y="9125"/>
                <a:ext cx="1016" cy="1167"/>
              </a:xfrm>
              <a:custGeom>
                <a:avLst/>
                <a:gdLst>
                  <a:gd name="T0" fmla="*/ 0 w 1016"/>
                  <a:gd name="T1" fmla="*/ 72 h 1167"/>
                  <a:gd name="T2" fmla="*/ 7 w 1016"/>
                  <a:gd name="T3" fmla="*/ 72 h 1167"/>
                  <a:gd name="T4" fmla="*/ 246 w 1016"/>
                  <a:gd name="T5" fmla="*/ 24 h 1167"/>
                  <a:gd name="T6" fmla="*/ 457 w 1016"/>
                  <a:gd name="T7" fmla="*/ 0 h 1167"/>
                  <a:gd name="T8" fmla="*/ 428 w 1016"/>
                  <a:gd name="T9" fmla="*/ 64 h 1167"/>
                  <a:gd name="T10" fmla="*/ 493 w 1016"/>
                  <a:gd name="T11" fmla="*/ 64 h 1167"/>
                  <a:gd name="T12" fmla="*/ 856 w 1016"/>
                  <a:gd name="T13" fmla="*/ 424 h 1167"/>
                  <a:gd name="T14" fmla="*/ 994 w 1016"/>
                  <a:gd name="T15" fmla="*/ 655 h 1167"/>
                  <a:gd name="T16" fmla="*/ 1016 w 1016"/>
                  <a:gd name="T17" fmla="*/ 807 h 1167"/>
                  <a:gd name="T18" fmla="*/ 972 w 1016"/>
                  <a:gd name="T19" fmla="*/ 847 h 1167"/>
                  <a:gd name="T20" fmla="*/ 994 w 1016"/>
                  <a:gd name="T21" fmla="*/ 1007 h 1167"/>
                  <a:gd name="T22" fmla="*/ 892 w 1016"/>
                  <a:gd name="T23" fmla="*/ 1007 h 1167"/>
                  <a:gd name="T24" fmla="*/ 892 w 1016"/>
                  <a:gd name="T25" fmla="*/ 1143 h 1167"/>
                  <a:gd name="T26" fmla="*/ 813 w 1016"/>
                  <a:gd name="T27" fmla="*/ 1079 h 1167"/>
                  <a:gd name="T28" fmla="*/ 290 w 1016"/>
                  <a:gd name="T29" fmla="*/ 1167 h 1167"/>
                  <a:gd name="T30" fmla="*/ 174 w 1016"/>
                  <a:gd name="T31" fmla="*/ 911 h 1167"/>
                  <a:gd name="T32" fmla="*/ 254 w 1016"/>
                  <a:gd name="T33" fmla="*/ 743 h 1167"/>
                  <a:gd name="T34" fmla="*/ 145 w 1016"/>
                  <a:gd name="T35" fmla="*/ 655 h 1167"/>
                  <a:gd name="T36" fmla="*/ 0 w 1016"/>
                  <a:gd name="T37" fmla="*/ 72 h 11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16"/>
                  <a:gd name="T58" fmla="*/ 0 h 1167"/>
                  <a:gd name="T59" fmla="*/ 1016 w 1016"/>
                  <a:gd name="T60" fmla="*/ 1167 h 11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16" h="1167">
                    <a:moveTo>
                      <a:pt x="0" y="72"/>
                    </a:moveTo>
                    <a:lnTo>
                      <a:pt x="7" y="72"/>
                    </a:lnTo>
                    <a:lnTo>
                      <a:pt x="246" y="24"/>
                    </a:lnTo>
                    <a:lnTo>
                      <a:pt x="457" y="0"/>
                    </a:lnTo>
                    <a:lnTo>
                      <a:pt x="428" y="64"/>
                    </a:lnTo>
                    <a:lnTo>
                      <a:pt x="493" y="64"/>
                    </a:lnTo>
                    <a:lnTo>
                      <a:pt x="856" y="424"/>
                    </a:lnTo>
                    <a:lnTo>
                      <a:pt x="994" y="655"/>
                    </a:lnTo>
                    <a:lnTo>
                      <a:pt x="1016" y="807"/>
                    </a:lnTo>
                    <a:lnTo>
                      <a:pt x="972" y="847"/>
                    </a:lnTo>
                    <a:lnTo>
                      <a:pt x="994" y="1007"/>
                    </a:lnTo>
                    <a:lnTo>
                      <a:pt x="892" y="1007"/>
                    </a:lnTo>
                    <a:lnTo>
                      <a:pt x="892" y="1143"/>
                    </a:lnTo>
                    <a:lnTo>
                      <a:pt x="813" y="1079"/>
                    </a:lnTo>
                    <a:lnTo>
                      <a:pt x="290" y="1167"/>
                    </a:lnTo>
                    <a:lnTo>
                      <a:pt x="174" y="911"/>
                    </a:lnTo>
                    <a:lnTo>
                      <a:pt x="254" y="743"/>
                    </a:lnTo>
                    <a:lnTo>
                      <a:pt x="145" y="655"/>
                    </a:lnTo>
                    <a:lnTo>
                      <a:pt x="0" y="72"/>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sp>
          <p:nvSpPr>
            <p:cNvPr id="36937" name="Freeform 58"/>
            <p:cNvSpPr>
              <a:spLocks/>
            </p:cNvSpPr>
            <p:nvPr/>
          </p:nvSpPr>
          <p:spPr bwMode="auto">
            <a:xfrm>
              <a:off x="3912" y="1440"/>
              <a:ext cx="245" cy="364"/>
            </a:xfrm>
            <a:custGeom>
              <a:avLst/>
              <a:gdLst>
                <a:gd name="T0" fmla="*/ 2 w 718"/>
                <a:gd name="T1" fmla="*/ 0 h 1199"/>
                <a:gd name="T2" fmla="*/ 1 w 718"/>
                <a:gd name="T3" fmla="*/ 2 h 1199"/>
                <a:gd name="T4" fmla="*/ 2 w 718"/>
                <a:gd name="T5" fmla="*/ 3 h 1199"/>
                <a:gd name="T6" fmla="*/ 1 w 718"/>
                <a:gd name="T7" fmla="*/ 4 h 1199"/>
                <a:gd name="T8" fmla="*/ 1 w 718"/>
                <a:gd name="T9" fmla="*/ 4 h 1199"/>
                <a:gd name="T10" fmla="*/ 1 w 718"/>
                <a:gd name="T11" fmla="*/ 5 h 1199"/>
                <a:gd name="T12" fmla="*/ 1 w 718"/>
                <a:gd name="T13" fmla="*/ 5 h 1199"/>
                <a:gd name="T14" fmla="*/ 0 w 718"/>
                <a:gd name="T15" fmla="*/ 6 h 1199"/>
                <a:gd name="T16" fmla="*/ 0 w 718"/>
                <a:gd name="T17" fmla="*/ 6 h 1199"/>
                <a:gd name="T18" fmla="*/ 2 w 718"/>
                <a:gd name="T19" fmla="*/ 10 h 1199"/>
                <a:gd name="T20" fmla="*/ 4 w 718"/>
                <a:gd name="T21" fmla="*/ 10 h 1199"/>
                <a:gd name="T22" fmla="*/ 4 w 718"/>
                <a:gd name="T23" fmla="*/ 9 h 1199"/>
                <a:gd name="T24" fmla="*/ 5 w 718"/>
                <a:gd name="T25" fmla="*/ 9 h 1199"/>
                <a:gd name="T26" fmla="*/ 4 w 718"/>
                <a:gd name="T27" fmla="*/ 8 h 1199"/>
                <a:gd name="T28" fmla="*/ 6 w 718"/>
                <a:gd name="T29" fmla="*/ 8 h 1199"/>
                <a:gd name="T30" fmla="*/ 6 w 718"/>
                <a:gd name="T31" fmla="*/ 7 h 1199"/>
                <a:gd name="T32" fmla="*/ 8 w 718"/>
                <a:gd name="T33" fmla="*/ 7 h 1199"/>
                <a:gd name="T34" fmla="*/ 9 w 718"/>
                <a:gd name="T35" fmla="*/ 6 h 1199"/>
                <a:gd name="T36" fmla="*/ 10 w 718"/>
                <a:gd name="T37" fmla="*/ 5 h 1199"/>
                <a:gd name="T38" fmla="*/ 10 w 718"/>
                <a:gd name="T39" fmla="*/ 5 h 1199"/>
                <a:gd name="T40" fmla="*/ 8 w 718"/>
                <a:gd name="T41" fmla="*/ 5 h 1199"/>
                <a:gd name="T42" fmla="*/ 8 w 718"/>
                <a:gd name="T43" fmla="*/ 4 h 1199"/>
                <a:gd name="T44" fmla="*/ 6 w 718"/>
                <a:gd name="T45" fmla="*/ 4 h 1199"/>
                <a:gd name="T46" fmla="*/ 5 w 718"/>
                <a:gd name="T47" fmla="*/ 1 h 1199"/>
                <a:gd name="T48" fmla="*/ 5 w 718"/>
                <a:gd name="T49" fmla="*/ 0 h 1199"/>
                <a:gd name="T50" fmla="*/ 3 w 718"/>
                <a:gd name="T51" fmla="*/ 0 h 1199"/>
                <a:gd name="T52" fmla="*/ 3 w 718"/>
                <a:gd name="T53" fmla="*/ 1 h 1199"/>
                <a:gd name="T54" fmla="*/ 2 w 718"/>
                <a:gd name="T55" fmla="*/ 0 h 119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18"/>
                <a:gd name="T85" fmla="*/ 0 h 1199"/>
                <a:gd name="T86" fmla="*/ 718 w 718"/>
                <a:gd name="T87" fmla="*/ 1199 h 119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18" h="1199">
                  <a:moveTo>
                    <a:pt x="167" y="40"/>
                  </a:moveTo>
                  <a:lnTo>
                    <a:pt x="65" y="256"/>
                  </a:lnTo>
                  <a:lnTo>
                    <a:pt x="116" y="344"/>
                  </a:lnTo>
                  <a:lnTo>
                    <a:pt x="65" y="448"/>
                  </a:lnTo>
                  <a:lnTo>
                    <a:pt x="94" y="480"/>
                  </a:lnTo>
                  <a:lnTo>
                    <a:pt x="72" y="544"/>
                  </a:lnTo>
                  <a:lnTo>
                    <a:pt x="72" y="655"/>
                  </a:lnTo>
                  <a:lnTo>
                    <a:pt x="0" y="703"/>
                  </a:lnTo>
                  <a:lnTo>
                    <a:pt x="29" y="735"/>
                  </a:lnTo>
                  <a:lnTo>
                    <a:pt x="181" y="1151"/>
                  </a:lnTo>
                  <a:lnTo>
                    <a:pt x="297" y="1199"/>
                  </a:lnTo>
                  <a:lnTo>
                    <a:pt x="290" y="1119"/>
                  </a:lnTo>
                  <a:lnTo>
                    <a:pt x="348" y="1047"/>
                  </a:lnTo>
                  <a:lnTo>
                    <a:pt x="326" y="975"/>
                  </a:lnTo>
                  <a:lnTo>
                    <a:pt x="479" y="895"/>
                  </a:lnTo>
                  <a:lnTo>
                    <a:pt x="479" y="775"/>
                  </a:lnTo>
                  <a:lnTo>
                    <a:pt x="566" y="767"/>
                  </a:lnTo>
                  <a:lnTo>
                    <a:pt x="638" y="679"/>
                  </a:lnTo>
                  <a:lnTo>
                    <a:pt x="718" y="615"/>
                  </a:lnTo>
                  <a:lnTo>
                    <a:pt x="718" y="544"/>
                  </a:lnTo>
                  <a:lnTo>
                    <a:pt x="602" y="520"/>
                  </a:lnTo>
                  <a:lnTo>
                    <a:pt x="588" y="440"/>
                  </a:lnTo>
                  <a:lnTo>
                    <a:pt x="471" y="432"/>
                  </a:lnTo>
                  <a:lnTo>
                    <a:pt x="377" y="72"/>
                  </a:lnTo>
                  <a:lnTo>
                    <a:pt x="341" y="0"/>
                  </a:lnTo>
                  <a:lnTo>
                    <a:pt x="225" y="32"/>
                  </a:lnTo>
                  <a:lnTo>
                    <a:pt x="203" y="64"/>
                  </a:lnTo>
                  <a:lnTo>
                    <a:pt x="167" y="4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38" name="Freeform 59"/>
            <p:cNvSpPr>
              <a:spLocks/>
            </p:cNvSpPr>
            <p:nvPr/>
          </p:nvSpPr>
          <p:spPr bwMode="auto">
            <a:xfrm>
              <a:off x="985" y="1460"/>
              <a:ext cx="414" cy="296"/>
            </a:xfrm>
            <a:custGeom>
              <a:avLst/>
              <a:gdLst>
                <a:gd name="T0" fmla="*/ 4 w 1212"/>
                <a:gd name="T1" fmla="*/ 0 h 975"/>
                <a:gd name="T2" fmla="*/ 8 w 1212"/>
                <a:gd name="T3" fmla="*/ 1 h 975"/>
                <a:gd name="T4" fmla="*/ 10 w 1212"/>
                <a:gd name="T5" fmla="*/ 1 h 975"/>
                <a:gd name="T6" fmla="*/ 11 w 1212"/>
                <a:gd name="T7" fmla="*/ 1 h 975"/>
                <a:gd name="T8" fmla="*/ 13 w 1212"/>
                <a:gd name="T9" fmla="*/ 2 h 975"/>
                <a:gd name="T10" fmla="*/ 14 w 1212"/>
                <a:gd name="T11" fmla="*/ 2 h 975"/>
                <a:gd name="T12" fmla="*/ 16 w 1212"/>
                <a:gd name="T13" fmla="*/ 2 h 975"/>
                <a:gd name="T14" fmla="*/ 15 w 1212"/>
                <a:gd name="T15" fmla="*/ 8 h 975"/>
                <a:gd name="T16" fmla="*/ 9 w 1212"/>
                <a:gd name="T17" fmla="*/ 7 h 975"/>
                <a:gd name="T18" fmla="*/ 8 w 1212"/>
                <a:gd name="T19" fmla="*/ 8 h 975"/>
                <a:gd name="T20" fmla="*/ 6 w 1212"/>
                <a:gd name="T21" fmla="*/ 7 h 975"/>
                <a:gd name="T22" fmla="*/ 6 w 1212"/>
                <a:gd name="T23" fmla="*/ 8 h 975"/>
                <a:gd name="T24" fmla="*/ 5 w 1212"/>
                <a:gd name="T25" fmla="*/ 7 h 975"/>
                <a:gd name="T26" fmla="*/ 2 w 1212"/>
                <a:gd name="T27" fmla="*/ 7 h 975"/>
                <a:gd name="T28" fmla="*/ 3 w 1212"/>
                <a:gd name="T29" fmla="*/ 6 h 975"/>
                <a:gd name="T30" fmla="*/ 1 w 1212"/>
                <a:gd name="T31" fmla="*/ 6 h 975"/>
                <a:gd name="T32" fmla="*/ 0 w 1212"/>
                <a:gd name="T33" fmla="*/ 5 h 975"/>
                <a:gd name="T34" fmla="*/ 1 w 1212"/>
                <a:gd name="T35" fmla="*/ 5 h 975"/>
                <a:gd name="T36" fmla="*/ 0 w 1212"/>
                <a:gd name="T37" fmla="*/ 4 h 975"/>
                <a:gd name="T38" fmla="*/ 0 w 1212"/>
                <a:gd name="T39" fmla="*/ 2 h 975"/>
                <a:gd name="T40" fmla="*/ 0 w 1212"/>
                <a:gd name="T41" fmla="*/ 1 h 975"/>
                <a:gd name="T42" fmla="*/ 0 w 1212"/>
                <a:gd name="T43" fmla="*/ 1 h 975"/>
                <a:gd name="T44" fmla="*/ 1 w 1212"/>
                <a:gd name="T45" fmla="*/ 1 h 975"/>
                <a:gd name="T46" fmla="*/ 2 w 1212"/>
                <a:gd name="T47" fmla="*/ 2 h 975"/>
                <a:gd name="T48" fmla="*/ 3 w 1212"/>
                <a:gd name="T49" fmla="*/ 2 h 975"/>
                <a:gd name="T50" fmla="*/ 4 w 1212"/>
                <a:gd name="T51" fmla="*/ 2 h 975"/>
                <a:gd name="T52" fmla="*/ 3 w 1212"/>
                <a:gd name="T53" fmla="*/ 2 h 975"/>
                <a:gd name="T54" fmla="*/ 3 w 1212"/>
                <a:gd name="T55" fmla="*/ 3 h 975"/>
                <a:gd name="T56" fmla="*/ 3 w 1212"/>
                <a:gd name="T57" fmla="*/ 3 h 975"/>
                <a:gd name="T58" fmla="*/ 4 w 1212"/>
                <a:gd name="T59" fmla="*/ 4 h 975"/>
                <a:gd name="T60" fmla="*/ 3 w 1212"/>
                <a:gd name="T61" fmla="*/ 4 h 975"/>
                <a:gd name="T62" fmla="*/ 3 w 1212"/>
                <a:gd name="T63" fmla="*/ 4 h 975"/>
                <a:gd name="T64" fmla="*/ 4 w 1212"/>
                <a:gd name="T65" fmla="*/ 4 h 975"/>
                <a:gd name="T66" fmla="*/ 4 w 1212"/>
                <a:gd name="T67" fmla="*/ 3 h 975"/>
                <a:gd name="T68" fmla="*/ 5 w 1212"/>
                <a:gd name="T69" fmla="*/ 3 h 975"/>
                <a:gd name="T70" fmla="*/ 4 w 1212"/>
                <a:gd name="T71" fmla="*/ 2 h 975"/>
                <a:gd name="T72" fmla="*/ 5 w 1212"/>
                <a:gd name="T73" fmla="*/ 1 h 975"/>
                <a:gd name="T74" fmla="*/ 4 w 1212"/>
                <a:gd name="T75" fmla="*/ 0 h 9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2"/>
                <a:gd name="T115" fmla="*/ 0 h 975"/>
                <a:gd name="T116" fmla="*/ 1212 w 1212"/>
                <a:gd name="T117" fmla="*/ 975 h 9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2" h="975">
                  <a:moveTo>
                    <a:pt x="304" y="0"/>
                  </a:moveTo>
                  <a:lnTo>
                    <a:pt x="551" y="72"/>
                  </a:lnTo>
                  <a:lnTo>
                    <a:pt x="747" y="120"/>
                  </a:lnTo>
                  <a:lnTo>
                    <a:pt x="834" y="144"/>
                  </a:lnTo>
                  <a:lnTo>
                    <a:pt x="929" y="160"/>
                  </a:lnTo>
                  <a:lnTo>
                    <a:pt x="1059" y="184"/>
                  </a:lnTo>
                  <a:lnTo>
                    <a:pt x="1212" y="216"/>
                  </a:lnTo>
                  <a:lnTo>
                    <a:pt x="1110" y="975"/>
                  </a:lnTo>
                  <a:lnTo>
                    <a:pt x="638" y="863"/>
                  </a:lnTo>
                  <a:lnTo>
                    <a:pt x="580" y="911"/>
                  </a:lnTo>
                  <a:lnTo>
                    <a:pt x="493" y="839"/>
                  </a:lnTo>
                  <a:lnTo>
                    <a:pt x="421" y="911"/>
                  </a:lnTo>
                  <a:lnTo>
                    <a:pt x="348" y="847"/>
                  </a:lnTo>
                  <a:lnTo>
                    <a:pt x="159" y="839"/>
                  </a:lnTo>
                  <a:lnTo>
                    <a:pt x="188" y="711"/>
                  </a:lnTo>
                  <a:lnTo>
                    <a:pt x="43" y="703"/>
                  </a:lnTo>
                  <a:lnTo>
                    <a:pt x="29" y="631"/>
                  </a:lnTo>
                  <a:lnTo>
                    <a:pt x="58" y="559"/>
                  </a:lnTo>
                  <a:lnTo>
                    <a:pt x="21" y="488"/>
                  </a:lnTo>
                  <a:lnTo>
                    <a:pt x="29" y="296"/>
                  </a:lnTo>
                  <a:lnTo>
                    <a:pt x="0" y="152"/>
                  </a:lnTo>
                  <a:lnTo>
                    <a:pt x="14" y="96"/>
                  </a:lnTo>
                  <a:lnTo>
                    <a:pt x="79" y="120"/>
                  </a:lnTo>
                  <a:lnTo>
                    <a:pt x="145" y="208"/>
                  </a:lnTo>
                  <a:lnTo>
                    <a:pt x="261" y="224"/>
                  </a:lnTo>
                  <a:lnTo>
                    <a:pt x="297" y="296"/>
                  </a:lnTo>
                  <a:lnTo>
                    <a:pt x="232" y="296"/>
                  </a:lnTo>
                  <a:lnTo>
                    <a:pt x="232" y="360"/>
                  </a:lnTo>
                  <a:lnTo>
                    <a:pt x="261" y="368"/>
                  </a:lnTo>
                  <a:lnTo>
                    <a:pt x="275" y="424"/>
                  </a:lnTo>
                  <a:lnTo>
                    <a:pt x="203" y="472"/>
                  </a:lnTo>
                  <a:lnTo>
                    <a:pt x="203" y="503"/>
                  </a:lnTo>
                  <a:lnTo>
                    <a:pt x="283" y="503"/>
                  </a:lnTo>
                  <a:lnTo>
                    <a:pt x="304" y="400"/>
                  </a:lnTo>
                  <a:lnTo>
                    <a:pt x="370" y="344"/>
                  </a:lnTo>
                  <a:lnTo>
                    <a:pt x="297" y="176"/>
                  </a:lnTo>
                  <a:lnTo>
                    <a:pt x="341" y="128"/>
                  </a:lnTo>
                  <a:lnTo>
                    <a:pt x="304"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39" name="Freeform 60"/>
            <p:cNvSpPr>
              <a:spLocks/>
            </p:cNvSpPr>
            <p:nvPr/>
          </p:nvSpPr>
          <p:spPr bwMode="auto">
            <a:xfrm>
              <a:off x="846" y="1972"/>
              <a:ext cx="543" cy="820"/>
            </a:xfrm>
            <a:custGeom>
              <a:avLst/>
              <a:gdLst>
                <a:gd name="T0" fmla="*/ 2 w 1590"/>
                <a:gd name="T1" fmla="*/ 0 h 2702"/>
                <a:gd name="T2" fmla="*/ 12 w 1590"/>
                <a:gd name="T3" fmla="*/ 2 h 2702"/>
                <a:gd name="T4" fmla="*/ 10 w 1590"/>
                <a:gd name="T5" fmla="*/ 8 h 2702"/>
                <a:gd name="T6" fmla="*/ 20 w 1590"/>
                <a:gd name="T7" fmla="*/ 18 h 2702"/>
                <a:gd name="T8" fmla="*/ 22 w 1590"/>
                <a:gd name="T9" fmla="*/ 20 h 2702"/>
                <a:gd name="T10" fmla="*/ 20 w 1590"/>
                <a:gd name="T11" fmla="*/ 20 h 2702"/>
                <a:gd name="T12" fmla="*/ 20 w 1590"/>
                <a:gd name="T13" fmla="*/ 22 h 2702"/>
                <a:gd name="T14" fmla="*/ 19 w 1590"/>
                <a:gd name="T15" fmla="*/ 22 h 2702"/>
                <a:gd name="T16" fmla="*/ 20 w 1590"/>
                <a:gd name="T17" fmla="*/ 23 h 2702"/>
                <a:gd name="T18" fmla="*/ 19 w 1590"/>
                <a:gd name="T19" fmla="*/ 23 h 2702"/>
                <a:gd name="T20" fmla="*/ 12 w 1590"/>
                <a:gd name="T21" fmla="*/ 23 h 2702"/>
                <a:gd name="T22" fmla="*/ 12 w 1590"/>
                <a:gd name="T23" fmla="*/ 22 h 2702"/>
                <a:gd name="T24" fmla="*/ 11 w 1590"/>
                <a:gd name="T25" fmla="*/ 20 h 2702"/>
                <a:gd name="T26" fmla="*/ 10 w 1590"/>
                <a:gd name="T27" fmla="*/ 20 h 2702"/>
                <a:gd name="T28" fmla="*/ 10 w 1590"/>
                <a:gd name="T29" fmla="*/ 19 h 2702"/>
                <a:gd name="T30" fmla="*/ 9 w 1590"/>
                <a:gd name="T31" fmla="*/ 19 h 2702"/>
                <a:gd name="T32" fmla="*/ 8 w 1590"/>
                <a:gd name="T33" fmla="*/ 19 h 2702"/>
                <a:gd name="T34" fmla="*/ 8 w 1590"/>
                <a:gd name="T35" fmla="*/ 18 h 2702"/>
                <a:gd name="T36" fmla="*/ 7 w 1590"/>
                <a:gd name="T37" fmla="*/ 18 h 2702"/>
                <a:gd name="T38" fmla="*/ 6 w 1590"/>
                <a:gd name="T39" fmla="*/ 18 h 2702"/>
                <a:gd name="T40" fmla="*/ 5 w 1590"/>
                <a:gd name="T41" fmla="*/ 18 h 2702"/>
                <a:gd name="T42" fmla="*/ 5 w 1590"/>
                <a:gd name="T43" fmla="*/ 17 h 2702"/>
                <a:gd name="T44" fmla="*/ 5 w 1590"/>
                <a:gd name="T45" fmla="*/ 17 h 2702"/>
                <a:gd name="T46" fmla="*/ 5 w 1590"/>
                <a:gd name="T47" fmla="*/ 16 h 2702"/>
                <a:gd name="T48" fmla="*/ 4 w 1590"/>
                <a:gd name="T49" fmla="*/ 15 h 2702"/>
                <a:gd name="T50" fmla="*/ 4 w 1590"/>
                <a:gd name="T51" fmla="*/ 15 h 2702"/>
                <a:gd name="T52" fmla="*/ 4 w 1590"/>
                <a:gd name="T53" fmla="*/ 14 h 2702"/>
                <a:gd name="T54" fmla="*/ 3 w 1590"/>
                <a:gd name="T55" fmla="*/ 13 h 2702"/>
                <a:gd name="T56" fmla="*/ 3 w 1590"/>
                <a:gd name="T57" fmla="*/ 12 h 2702"/>
                <a:gd name="T58" fmla="*/ 3 w 1590"/>
                <a:gd name="T59" fmla="*/ 12 h 2702"/>
                <a:gd name="T60" fmla="*/ 3 w 1590"/>
                <a:gd name="T61" fmla="*/ 12 h 2702"/>
                <a:gd name="T62" fmla="*/ 3 w 1590"/>
                <a:gd name="T63" fmla="*/ 12 h 2702"/>
                <a:gd name="T64" fmla="*/ 2 w 1590"/>
                <a:gd name="T65" fmla="*/ 11 h 2702"/>
                <a:gd name="T66" fmla="*/ 2 w 1590"/>
                <a:gd name="T67" fmla="*/ 10 h 2702"/>
                <a:gd name="T68" fmla="*/ 3 w 1590"/>
                <a:gd name="T69" fmla="*/ 11 h 2702"/>
                <a:gd name="T70" fmla="*/ 3 w 1590"/>
                <a:gd name="T71" fmla="*/ 10 h 2702"/>
                <a:gd name="T72" fmla="*/ 3 w 1590"/>
                <a:gd name="T73" fmla="*/ 10 h 2702"/>
                <a:gd name="T74" fmla="*/ 3 w 1590"/>
                <a:gd name="T75" fmla="*/ 9 h 2702"/>
                <a:gd name="T76" fmla="*/ 3 w 1590"/>
                <a:gd name="T77" fmla="*/ 9 h 2702"/>
                <a:gd name="T78" fmla="*/ 2 w 1590"/>
                <a:gd name="T79" fmla="*/ 9 h 2702"/>
                <a:gd name="T80" fmla="*/ 2 w 1590"/>
                <a:gd name="T81" fmla="*/ 9 h 2702"/>
                <a:gd name="T82" fmla="*/ 0 w 1590"/>
                <a:gd name="T83" fmla="*/ 7 h 2702"/>
                <a:gd name="T84" fmla="*/ 1 w 1590"/>
                <a:gd name="T85" fmla="*/ 5 h 2702"/>
                <a:gd name="T86" fmla="*/ 0 w 1590"/>
                <a:gd name="T87" fmla="*/ 4 h 2702"/>
                <a:gd name="T88" fmla="*/ 0 w 1590"/>
                <a:gd name="T89" fmla="*/ 3 h 2702"/>
                <a:gd name="T90" fmla="*/ 1 w 1590"/>
                <a:gd name="T91" fmla="*/ 3 h 2702"/>
                <a:gd name="T92" fmla="*/ 2 w 1590"/>
                <a:gd name="T93" fmla="*/ 2 h 2702"/>
                <a:gd name="T94" fmla="*/ 2 w 1590"/>
                <a:gd name="T95" fmla="*/ 0 h 27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90"/>
                <a:gd name="T145" fmla="*/ 0 h 2702"/>
                <a:gd name="T146" fmla="*/ 1590 w 1590"/>
                <a:gd name="T147" fmla="*/ 2702 h 270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90" h="2702">
                  <a:moveTo>
                    <a:pt x="123" y="0"/>
                  </a:moveTo>
                  <a:lnTo>
                    <a:pt x="849" y="159"/>
                  </a:lnTo>
                  <a:lnTo>
                    <a:pt x="690" y="959"/>
                  </a:lnTo>
                  <a:lnTo>
                    <a:pt x="1517" y="2166"/>
                  </a:lnTo>
                  <a:lnTo>
                    <a:pt x="1590" y="2318"/>
                  </a:lnTo>
                  <a:lnTo>
                    <a:pt x="1510" y="2398"/>
                  </a:lnTo>
                  <a:lnTo>
                    <a:pt x="1459" y="2526"/>
                  </a:lnTo>
                  <a:lnTo>
                    <a:pt x="1416" y="2606"/>
                  </a:lnTo>
                  <a:lnTo>
                    <a:pt x="1466" y="2678"/>
                  </a:lnTo>
                  <a:lnTo>
                    <a:pt x="1379" y="2702"/>
                  </a:lnTo>
                  <a:lnTo>
                    <a:pt x="893" y="2686"/>
                  </a:lnTo>
                  <a:lnTo>
                    <a:pt x="864" y="2526"/>
                  </a:lnTo>
                  <a:lnTo>
                    <a:pt x="784" y="2406"/>
                  </a:lnTo>
                  <a:lnTo>
                    <a:pt x="719" y="2374"/>
                  </a:lnTo>
                  <a:lnTo>
                    <a:pt x="704" y="2286"/>
                  </a:lnTo>
                  <a:lnTo>
                    <a:pt x="653" y="2238"/>
                  </a:lnTo>
                  <a:lnTo>
                    <a:pt x="603" y="2182"/>
                  </a:lnTo>
                  <a:lnTo>
                    <a:pt x="581" y="2118"/>
                  </a:lnTo>
                  <a:lnTo>
                    <a:pt x="537" y="2078"/>
                  </a:lnTo>
                  <a:lnTo>
                    <a:pt x="465" y="2102"/>
                  </a:lnTo>
                  <a:lnTo>
                    <a:pt x="378" y="2070"/>
                  </a:lnTo>
                  <a:lnTo>
                    <a:pt x="378" y="2038"/>
                  </a:lnTo>
                  <a:lnTo>
                    <a:pt x="378" y="1958"/>
                  </a:lnTo>
                  <a:lnTo>
                    <a:pt x="341" y="1878"/>
                  </a:lnTo>
                  <a:lnTo>
                    <a:pt x="334" y="1814"/>
                  </a:lnTo>
                  <a:lnTo>
                    <a:pt x="298" y="1750"/>
                  </a:lnTo>
                  <a:lnTo>
                    <a:pt x="312" y="1694"/>
                  </a:lnTo>
                  <a:lnTo>
                    <a:pt x="203" y="1558"/>
                  </a:lnTo>
                  <a:lnTo>
                    <a:pt x="203" y="1478"/>
                  </a:lnTo>
                  <a:lnTo>
                    <a:pt x="261" y="1446"/>
                  </a:lnTo>
                  <a:lnTo>
                    <a:pt x="261" y="1399"/>
                  </a:lnTo>
                  <a:lnTo>
                    <a:pt x="203" y="1383"/>
                  </a:lnTo>
                  <a:lnTo>
                    <a:pt x="182" y="1311"/>
                  </a:lnTo>
                  <a:lnTo>
                    <a:pt x="153" y="1175"/>
                  </a:lnTo>
                  <a:lnTo>
                    <a:pt x="232" y="1247"/>
                  </a:lnTo>
                  <a:lnTo>
                    <a:pt x="203" y="1159"/>
                  </a:lnTo>
                  <a:lnTo>
                    <a:pt x="261" y="1159"/>
                  </a:lnTo>
                  <a:lnTo>
                    <a:pt x="261" y="1087"/>
                  </a:lnTo>
                  <a:lnTo>
                    <a:pt x="203" y="1047"/>
                  </a:lnTo>
                  <a:lnTo>
                    <a:pt x="174" y="1111"/>
                  </a:lnTo>
                  <a:lnTo>
                    <a:pt x="123" y="1087"/>
                  </a:lnTo>
                  <a:lnTo>
                    <a:pt x="22" y="783"/>
                  </a:lnTo>
                  <a:lnTo>
                    <a:pt x="51" y="567"/>
                  </a:lnTo>
                  <a:lnTo>
                    <a:pt x="0" y="439"/>
                  </a:lnTo>
                  <a:lnTo>
                    <a:pt x="22" y="351"/>
                  </a:lnTo>
                  <a:lnTo>
                    <a:pt x="73" y="327"/>
                  </a:lnTo>
                  <a:lnTo>
                    <a:pt x="123" y="175"/>
                  </a:lnTo>
                  <a:lnTo>
                    <a:pt x="123"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40" name="Freeform 61"/>
            <p:cNvSpPr>
              <a:spLocks/>
            </p:cNvSpPr>
            <p:nvPr/>
          </p:nvSpPr>
          <p:spPr bwMode="auto">
            <a:xfrm>
              <a:off x="1075" y="2022"/>
              <a:ext cx="413" cy="606"/>
            </a:xfrm>
            <a:custGeom>
              <a:avLst/>
              <a:gdLst>
                <a:gd name="T0" fmla="*/ 2 w 1205"/>
                <a:gd name="T1" fmla="*/ 0 h 1999"/>
                <a:gd name="T2" fmla="*/ 0 w 1205"/>
                <a:gd name="T3" fmla="*/ 7 h 1999"/>
                <a:gd name="T4" fmla="*/ 11 w 1205"/>
                <a:gd name="T5" fmla="*/ 17 h 1999"/>
                <a:gd name="T6" fmla="*/ 12 w 1205"/>
                <a:gd name="T7" fmla="*/ 16 h 1999"/>
                <a:gd name="T8" fmla="*/ 12 w 1205"/>
                <a:gd name="T9" fmla="*/ 15 h 1999"/>
                <a:gd name="T10" fmla="*/ 13 w 1205"/>
                <a:gd name="T11" fmla="*/ 15 h 1999"/>
                <a:gd name="T12" fmla="*/ 15 w 1205"/>
                <a:gd name="T13" fmla="*/ 8 h 1999"/>
                <a:gd name="T14" fmla="*/ 16 w 1205"/>
                <a:gd name="T15" fmla="*/ 4 h 1999"/>
                <a:gd name="T16" fmla="*/ 16 w 1205"/>
                <a:gd name="T17" fmla="*/ 3 h 1999"/>
                <a:gd name="T18" fmla="*/ 17 w 1205"/>
                <a:gd name="T19" fmla="*/ 2 h 1999"/>
                <a:gd name="T20" fmla="*/ 9 w 1205"/>
                <a:gd name="T21" fmla="*/ 1 h 1999"/>
                <a:gd name="T22" fmla="*/ 2 w 1205"/>
                <a:gd name="T23" fmla="*/ 0 h 19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05"/>
                <a:gd name="T37" fmla="*/ 0 h 1999"/>
                <a:gd name="T38" fmla="*/ 1205 w 1205"/>
                <a:gd name="T39" fmla="*/ 1999 h 19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05" h="1999">
                  <a:moveTo>
                    <a:pt x="152" y="0"/>
                  </a:moveTo>
                  <a:lnTo>
                    <a:pt x="0" y="792"/>
                  </a:lnTo>
                  <a:lnTo>
                    <a:pt x="820" y="1999"/>
                  </a:lnTo>
                  <a:lnTo>
                    <a:pt x="871" y="1951"/>
                  </a:lnTo>
                  <a:lnTo>
                    <a:pt x="871" y="1711"/>
                  </a:lnTo>
                  <a:lnTo>
                    <a:pt x="972" y="1727"/>
                  </a:lnTo>
                  <a:lnTo>
                    <a:pt x="1074" y="992"/>
                  </a:lnTo>
                  <a:lnTo>
                    <a:pt x="1147" y="496"/>
                  </a:lnTo>
                  <a:lnTo>
                    <a:pt x="1168" y="344"/>
                  </a:lnTo>
                  <a:lnTo>
                    <a:pt x="1205" y="208"/>
                  </a:lnTo>
                  <a:lnTo>
                    <a:pt x="667" y="120"/>
                  </a:lnTo>
                  <a:lnTo>
                    <a:pt x="152"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41" name="Freeform 62"/>
            <p:cNvSpPr>
              <a:spLocks/>
            </p:cNvSpPr>
            <p:nvPr/>
          </p:nvSpPr>
          <p:spPr bwMode="auto">
            <a:xfrm>
              <a:off x="1439" y="1530"/>
              <a:ext cx="645" cy="391"/>
            </a:xfrm>
            <a:custGeom>
              <a:avLst/>
              <a:gdLst>
                <a:gd name="T0" fmla="*/ 0 w 1887"/>
                <a:gd name="T1" fmla="*/ 0 h 1287"/>
                <a:gd name="T2" fmla="*/ 5 w 1887"/>
                <a:gd name="T3" fmla="*/ 1 h 1287"/>
                <a:gd name="T4" fmla="*/ 9 w 1887"/>
                <a:gd name="T5" fmla="*/ 1 h 1287"/>
                <a:gd name="T6" fmla="*/ 13 w 1887"/>
                <a:gd name="T7" fmla="*/ 1 h 1287"/>
                <a:gd name="T8" fmla="*/ 16 w 1887"/>
                <a:gd name="T9" fmla="*/ 1 h 1287"/>
                <a:gd name="T10" fmla="*/ 23 w 1887"/>
                <a:gd name="T11" fmla="*/ 2 h 1287"/>
                <a:gd name="T12" fmla="*/ 26 w 1887"/>
                <a:gd name="T13" fmla="*/ 2 h 1287"/>
                <a:gd name="T14" fmla="*/ 26 w 1887"/>
                <a:gd name="T15" fmla="*/ 11 h 1287"/>
                <a:gd name="T16" fmla="*/ 10 w 1887"/>
                <a:gd name="T17" fmla="*/ 10 h 1287"/>
                <a:gd name="T18" fmla="*/ 10 w 1887"/>
                <a:gd name="T19" fmla="*/ 11 h 1287"/>
                <a:gd name="T20" fmla="*/ 9 w 1887"/>
                <a:gd name="T21" fmla="*/ 10 h 1287"/>
                <a:gd name="T22" fmla="*/ 8 w 1887"/>
                <a:gd name="T23" fmla="*/ 11 h 1287"/>
                <a:gd name="T24" fmla="*/ 5 w 1887"/>
                <a:gd name="T25" fmla="*/ 11 h 1287"/>
                <a:gd name="T26" fmla="*/ 5 w 1887"/>
                <a:gd name="T27" fmla="*/ 9 h 1287"/>
                <a:gd name="T28" fmla="*/ 3 w 1887"/>
                <a:gd name="T29" fmla="*/ 8 h 1287"/>
                <a:gd name="T30" fmla="*/ 3 w 1887"/>
                <a:gd name="T31" fmla="*/ 7 h 1287"/>
                <a:gd name="T32" fmla="*/ 3 w 1887"/>
                <a:gd name="T33" fmla="*/ 6 h 1287"/>
                <a:gd name="T34" fmla="*/ 0 w 1887"/>
                <a:gd name="T35" fmla="*/ 3 h 1287"/>
                <a:gd name="T36" fmla="*/ 0 w 1887"/>
                <a:gd name="T37" fmla="*/ 0 h 12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7"/>
                <a:gd name="T58" fmla="*/ 0 h 1287"/>
                <a:gd name="T59" fmla="*/ 1887 w 1887"/>
                <a:gd name="T60" fmla="*/ 1287 h 12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7" h="1287">
                  <a:moveTo>
                    <a:pt x="29" y="0"/>
                  </a:moveTo>
                  <a:lnTo>
                    <a:pt x="399" y="48"/>
                  </a:lnTo>
                  <a:lnTo>
                    <a:pt x="624" y="80"/>
                  </a:lnTo>
                  <a:lnTo>
                    <a:pt x="922" y="120"/>
                  </a:lnTo>
                  <a:lnTo>
                    <a:pt x="1198" y="144"/>
                  </a:lnTo>
                  <a:lnTo>
                    <a:pt x="1669" y="184"/>
                  </a:lnTo>
                  <a:lnTo>
                    <a:pt x="1887" y="200"/>
                  </a:lnTo>
                  <a:lnTo>
                    <a:pt x="1880" y="1255"/>
                  </a:lnTo>
                  <a:lnTo>
                    <a:pt x="726" y="1151"/>
                  </a:lnTo>
                  <a:lnTo>
                    <a:pt x="704" y="1287"/>
                  </a:lnTo>
                  <a:lnTo>
                    <a:pt x="653" y="1223"/>
                  </a:lnTo>
                  <a:lnTo>
                    <a:pt x="552" y="1231"/>
                  </a:lnTo>
                  <a:lnTo>
                    <a:pt x="399" y="1263"/>
                  </a:lnTo>
                  <a:lnTo>
                    <a:pt x="370" y="1079"/>
                  </a:lnTo>
                  <a:lnTo>
                    <a:pt x="189" y="935"/>
                  </a:lnTo>
                  <a:lnTo>
                    <a:pt x="218" y="791"/>
                  </a:lnTo>
                  <a:lnTo>
                    <a:pt x="232" y="679"/>
                  </a:lnTo>
                  <a:lnTo>
                    <a:pt x="0" y="319"/>
                  </a:lnTo>
                  <a:lnTo>
                    <a:pt x="29"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42" name="Freeform 63"/>
            <p:cNvSpPr>
              <a:spLocks/>
            </p:cNvSpPr>
            <p:nvPr/>
          </p:nvSpPr>
          <p:spPr bwMode="auto">
            <a:xfrm>
              <a:off x="1680" y="2518"/>
              <a:ext cx="444" cy="430"/>
            </a:xfrm>
            <a:custGeom>
              <a:avLst/>
              <a:gdLst>
                <a:gd name="T0" fmla="*/ 2 w 1299"/>
                <a:gd name="T1" fmla="*/ 0 h 1415"/>
                <a:gd name="T2" fmla="*/ 18 w 1299"/>
                <a:gd name="T3" fmla="*/ 1 h 1415"/>
                <a:gd name="T4" fmla="*/ 17 w 1299"/>
                <a:gd name="T5" fmla="*/ 11 h 1415"/>
                <a:gd name="T6" fmla="*/ 12 w 1299"/>
                <a:gd name="T7" fmla="*/ 11 h 1415"/>
                <a:gd name="T8" fmla="*/ 7 w 1299"/>
                <a:gd name="T9" fmla="*/ 11 h 1415"/>
                <a:gd name="T10" fmla="*/ 7 w 1299"/>
                <a:gd name="T11" fmla="*/ 11 h 1415"/>
                <a:gd name="T12" fmla="*/ 3 w 1299"/>
                <a:gd name="T13" fmla="*/ 11 h 1415"/>
                <a:gd name="T14" fmla="*/ 3 w 1299"/>
                <a:gd name="T15" fmla="*/ 12 h 1415"/>
                <a:gd name="T16" fmla="*/ 0 w 1299"/>
                <a:gd name="T17" fmla="*/ 12 h 1415"/>
                <a:gd name="T18" fmla="*/ 2 w 1299"/>
                <a:gd name="T19" fmla="*/ 3 h 1415"/>
                <a:gd name="T20" fmla="*/ 2 w 1299"/>
                <a:gd name="T21" fmla="*/ 0 h 14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99"/>
                <a:gd name="T34" fmla="*/ 0 h 1415"/>
                <a:gd name="T35" fmla="*/ 1299 w 1299"/>
                <a:gd name="T36" fmla="*/ 1415 h 14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99" h="1415">
                  <a:moveTo>
                    <a:pt x="160" y="0"/>
                  </a:moveTo>
                  <a:lnTo>
                    <a:pt x="1299" y="56"/>
                  </a:lnTo>
                  <a:lnTo>
                    <a:pt x="1241" y="1311"/>
                  </a:lnTo>
                  <a:lnTo>
                    <a:pt x="871" y="1287"/>
                  </a:lnTo>
                  <a:lnTo>
                    <a:pt x="523" y="1279"/>
                  </a:lnTo>
                  <a:lnTo>
                    <a:pt x="523" y="1327"/>
                  </a:lnTo>
                  <a:lnTo>
                    <a:pt x="232" y="1327"/>
                  </a:lnTo>
                  <a:lnTo>
                    <a:pt x="218" y="1415"/>
                  </a:lnTo>
                  <a:lnTo>
                    <a:pt x="0" y="1383"/>
                  </a:lnTo>
                  <a:lnTo>
                    <a:pt x="123" y="328"/>
                  </a:lnTo>
                  <a:lnTo>
                    <a:pt x="160"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43" name="Freeform 64"/>
            <p:cNvSpPr>
              <a:spLocks/>
            </p:cNvSpPr>
            <p:nvPr/>
          </p:nvSpPr>
          <p:spPr bwMode="auto">
            <a:xfrm>
              <a:off x="1856" y="2584"/>
              <a:ext cx="898" cy="812"/>
            </a:xfrm>
            <a:custGeom>
              <a:avLst/>
              <a:gdLst>
                <a:gd name="T0" fmla="*/ 10 w 2628"/>
                <a:gd name="T1" fmla="*/ 0 h 2678"/>
                <a:gd name="T2" fmla="*/ 18 w 2628"/>
                <a:gd name="T3" fmla="*/ 0 h 2678"/>
                <a:gd name="T4" fmla="*/ 18 w 2628"/>
                <a:gd name="T5" fmla="*/ 4 h 2678"/>
                <a:gd name="T6" fmla="*/ 23 w 2628"/>
                <a:gd name="T7" fmla="*/ 5 h 2678"/>
                <a:gd name="T8" fmla="*/ 24 w 2628"/>
                <a:gd name="T9" fmla="*/ 5 h 2678"/>
                <a:gd name="T10" fmla="*/ 26 w 2628"/>
                <a:gd name="T11" fmla="*/ 6 h 2678"/>
                <a:gd name="T12" fmla="*/ 28 w 2628"/>
                <a:gd name="T13" fmla="*/ 6 h 2678"/>
                <a:gd name="T14" fmla="*/ 31 w 2628"/>
                <a:gd name="T15" fmla="*/ 5 h 2678"/>
                <a:gd name="T16" fmla="*/ 32 w 2628"/>
                <a:gd name="T17" fmla="*/ 6 h 2678"/>
                <a:gd name="T18" fmla="*/ 34 w 2628"/>
                <a:gd name="T19" fmla="*/ 6 h 2678"/>
                <a:gd name="T20" fmla="*/ 34 w 2628"/>
                <a:gd name="T21" fmla="*/ 9 h 2678"/>
                <a:gd name="T22" fmla="*/ 36 w 2628"/>
                <a:gd name="T23" fmla="*/ 12 h 2678"/>
                <a:gd name="T24" fmla="*/ 36 w 2628"/>
                <a:gd name="T25" fmla="*/ 14 h 2678"/>
                <a:gd name="T26" fmla="*/ 33 w 2628"/>
                <a:gd name="T27" fmla="*/ 15 h 2678"/>
                <a:gd name="T28" fmla="*/ 33 w 2628"/>
                <a:gd name="T29" fmla="*/ 14 h 2678"/>
                <a:gd name="T30" fmla="*/ 32 w 2628"/>
                <a:gd name="T31" fmla="*/ 15 h 2678"/>
                <a:gd name="T32" fmla="*/ 33 w 2628"/>
                <a:gd name="T33" fmla="*/ 15 h 2678"/>
                <a:gd name="T34" fmla="*/ 29 w 2628"/>
                <a:gd name="T35" fmla="*/ 17 h 2678"/>
                <a:gd name="T36" fmla="*/ 29 w 2628"/>
                <a:gd name="T37" fmla="*/ 17 h 2678"/>
                <a:gd name="T38" fmla="*/ 27 w 2628"/>
                <a:gd name="T39" fmla="*/ 18 h 2678"/>
                <a:gd name="T40" fmla="*/ 27 w 2628"/>
                <a:gd name="T41" fmla="*/ 19 h 2678"/>
                <a:gd name="T42" fmla="*/ 26 w 2628"/>
                <a:gd name="T43" fmla="*/ 19 h 2678"/>
                <a:gd name="T44" fmla="*/ 27 w 2628"/>
                <a:gd name="T45" fmla="*/ 19 h 2678"/>
                <a:gd name="T46" fmla="*/ 26 w 2628"/>
                <a:gd name="T47" fmla="*/ 20 h 2678"/>
                <a:gd name="T48" fmla="*/ 26 w 2628"/>
                <a:gd name="T49" fmla="*/ 22 h 2678"/>
                <a:gd name="T50" fmla="*/ 27 w 2628"/>
                <a:gd name="T51" fmla="*/ 22 h 2678"/>
                <a:gd name="T52" fmla="*/ 27 w 2628"/>
                <a:gd name="T53" fmla="*/ 23 h 2678"/>
                <a:gd name="T54" fmla="*/ 25 w 2628"/>
                <a:gd name="T55" fmla="*/ 23 h 2678"/>
                <a:gd name="T56" fmla="*/ 24 w 2628"/>
                <a:gd name="T57" fmla="*/ 22 h 2678"/>
                <a:gd name="T58" fmla="*/ 23 w 2628"/>
                <a:gd name="T59" fmla="*/ 22 h 2678"/>
                <a:gd name="T60" fmla="*/ 21 w 2628"/>
                <a:gd name="T61" fmla="*/ 22 h 2678"/>
                <a:gd name="T62" fmla="*/ 19 w 2628"/>
                <a:gd name="T63" fmla="*/ 19 h 2678"/>
                <a:gd name="T64" fmla="*/ 17 w 2628"/>
                <a:gd name="T65" fmla="*/ 18 h 2678"/>
                <a:gd name="T66" fmla="*/ 15 w 2628"/>
                <a:gd name="T67" fmla="*/ 15 h 2678"/>
                <a:gd name="T68" fmla="*/ 15 w 2628"/>
                <a:gd name="T69" fmla="*/ 15 h 2678"/>
                <a:gd name="T70" fmla="*/ 14 w 2628"/>
                <a:gd name="T71" fmla="*/ 15 h 2678"/>
                <a:gd name="T72" fmla="*/ 13 w 2628"/>
                <a:gd name="T73" fmla="*/ 15 h 2678"/>
                <a:gd name="T74" fmla="*/ 12 w 2628"/>
                <a:gd name="T75" fmla="*/ 15 h 2678"/>
                <a:gd name="T76" fmla="*/ 11 w 2628"/>
                <a:gd name="T77" fmla="*/ 15 h 2678"/>
                <a:gd name="T78" fmla="*/ 10 w 2628"/>
                <a:gd name="T79" fmla="*/ 16 h 2678"/>
                <a:gd name="T80" fmla="*/ 9 w 2628"/>
                <a:gd name="T81" fmla="*/ 16 h 2678"/>
                <a:gd name="T82" fmla="*/ 6 w 2628"/>
                <a:gd name="T83" fmla="*/ 15 h 2678"/>
                <a:gd name="T84" fmla="*/ 5 w 2628"/>
                <a:gd name="T85" fmla="*/ 14 h 2678"/>
                <a:gd name="T86" fmla="*/ 5 w 2628"/>
                <a:gd name="T87" fmla="*/ 13 h 2678"/>
                <a:gd name="T88" fmla="*/ 4 w 2628"/>
                <a:gd name="T89" fmla="*/ 12 h 2678"/>
                <a:gd name="T90" fmla="*/ 2 w 2628"/>
                <a:gd name="T91" fmla="*/ 11 h 2678"/>
                <a:gd name="T92" fmla="*/ 0 w 2628"/>
                <a:gd name="T93" fmla="*/ 9 h 2678"/>
                <a:gd name="T94" fmla="*/ 0 w 2628"/>
                <a:gd name="T95" fmla="*/ 9 h 2678"/>
                <a:gd name="T96" fmla="*/ 5 w 2628"/>
                <a:gd name="T97" fmla="*/ 9 h 2678"/>
                <a:gd name="T98" fmla="*/ 10 w 2628"/>
                <a:gd name="T99" fmla="*/ 9 h 2678"/>
                <a:gd name="T100" fmla="*/ 10 w 2628"/>
                <a:gd name="T101" fmla="*/ 0 h 26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28"/>
                <a:gd name="T154" fmla="*/ 0 h 2678"/>
                <a:gd name="T155" fmla="*/ 2628 w 2628"/>
                <a:gd name="T156" fmla="*/ 2678 h 267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28" h="2678">
                  <a:moveTo>
                    <a:pt x="763" y="0"/>
                  </a:moveTo>
                  <a:lnTo>
                    <a:pt x="1343" y="16"/>
                  </a:lnTo>
                  <a:lnTo>
                    <a:pt x="1343" y="504"/>
                  </a:lnTo>
                  <a:lnTo>
                    <a:pt x="1641" y="640"/>
                  </a:lnTo>
                  <a:lnTo>
                    <a:pt x="1721" y="592"/>
                  </a:lnTo>
                  <a:lnTo>
                    <a:pt x="1917" y="703"/>
                  </a:lnTo>
                  <a:lnTo>
                    <a:pt x="2033" y="695"/>
                  </a:lnTo>
                  <a:lnTo>
                    <a:pt x="2251" y="584"/>
                  </a:lnTo>
                  <a:lnTo>
                    <a:pt x="2381" y="688"/>
                  </a:lnTo>
                  <a:lnTo>
                    <a:pt x="2497" y="711"/>
                  </a:lnTo>
                  <a:lnTo>
                    <a:pt x="2497" y="1111"/>
                  </a:lnTo>
                  <a:lnTo>
                    <a:pt x="2628" y="1359"/>
                  </a:lnTo>
                  <a:lnTo>
                    <a:pt x="2599" y="1695"/>
                  </a:lnTo>
                  <a:lnTo>
                    <a:pt x="2454" y="1831"/>
                  </a:lnTo>
                  <a:lnTo>
                    <a:pt x="2425" y="1703"/>
                  </a:lnTo>
                  <a:lnTo>
                    <a:pt x="2381" y="1759"/>
                  </a:lnTo>
                  <a:lnTo>
                    <a:pt x="2410" y="1839"/>
                  </a:lnTo>
                  <a:lnTo>
                    <a:pt x="2156" y="2038"/>
                  </a:lnTo>
                  <a:lnTo>
                    <a:pt x="2098" y="2054"/>
                  </a:lnTo>
                  <a:lnTo>
                    <a:pt x="1967" y="2158"/>
                  </a:lnTo>
                  <a:lnTo>
                    <a:pt x="1967" y="2214"/>
                  </a:lnTo>
                  <a:lnTo>
                    <a:pt x="1924" y="2222"/>
                  </a:lnTo>
                  <a:lnTo>
                    <a:pt x="1953" y="2294"/>
                  </a:lnTo>
                  <a:lnTo>
                    <a:pt x="1888" y="2390"/>
                  </a:lnTo>
                  <a:lnTo>
                    <a:pt x="1924" y="2542"/>
                  </a:lnTo>
                  <a:lnTo>
                    <a:pt x="1967" y="2582"/>
                  </a:lnTo>
                  <a:lnTo>
                    <a:pt x="1953" y="2678"/>
                  </a:lnTo>
                  <a:lnTo>
                    <a:pt x="1851" y="2678"/>
                  </a:lnTo>
                  <a:lnTo>
                    <a:pt x="1764" y="2630"/>
                  </a:lnTo>
                  <a:lnTo>
                    <a:pt x="1699" y="2646"/>
                  </a:lnTo>
                  <a:lnTo>
                    <a:pt x="1496" y="2558"/>
                  </a:lnTo>
                  <a:lnTo>
                    <a:pt x="1409" y="2254"/>
                  </a:lnTo>
                  <a:lnTo>
                    <a:pt x="1263" y="2110"/>
                  </a:lnTo>
                  <a:lnTo>
                    <a:pt x="1133" y="1839"/>
                  </a:lnTo>
                  <a:lnTo>
                    <a:pt x="1082" y="1815"/>
                  </a:lnTo>
                  <a:lnTo>
                    <a:pt x="1009" y="1751"/>
                  </a:lnTo>
                  <a:lnTo>
                    <a:pt x="944" y="1751"/>
                  </a:lnTo>
                  <a:lnTo>
                    <a:pt x="850" y="1727"/>
                  </a:lnTo>
                  <a:lnTo>
                    <a:pt x="770" y="1751"/>
                  </a:lnTo>
                  <a:lnTo>
                    <a:pt x="726" y="1879"/>
                  </a:lnTo>
                  <a:lnTo>
                    <a:pt x="646" y="1903"/>
                  </a:lnTo>
                  <a:lnTo>
                    <a:pt x="479" y="1799"/>
                  </a:lnTo>
                  <a:lnTo>
                    <a:pt x="378" y="1671"/>
                  </a:lnTo>
                  <a:lnTo>
                    <a:pt x="363" y="1519"/>
                  </a:lnTo>
                  <a:lnTo>
                    <a:pt x="291" y="1415"/>
                  </a:lnTo>
                  <a:lnTo>
                    <a:pt x="117" y="1271"/>
                  </a:lnTo>
                  <a:lnTo>
                    <a:pt x="0" y="1111"/>
                  </a:lnTo>
                  <a:lnTo>
                    <a:pt x="0" y="1055"/>
                  </a:lnTo>
                  <a:lnTo>
                    <a:pt x="400" y="1055"/>
                  </a:lnTo>
                  <a:lnTo>
                    <a:pt x="726" y="1079"/>
                  </a:lnTo>
                  <a:lnTo>
                    <a:pt x="763"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44" name="Freeform 65"/>
            <p:cNvSpPr>
              <a:spLocks/>
            </p:cNvSpPr>
            <p:nvPr/>
          </p:nvSpPr>
          <p:spPr bwMode="auto">
            <a:xfrm>
              <a:off x="3490" y="1704"/>
              <a:ext cx="407" cy="325"/>
            </a:xfrm>
            <a:custGeom>
              <a:avLst/>
              <a:gdLst>
                <a:gd name="T0" fmla="*/ 1 w 1190"/>
                <a:gd name="T1" fmla="*/ 6 h 1071"/>
                <a:gd name="T2" fmla="*/ 3 w 1190"/>
                <a:gd name="T3" fmla="*/ 5 h 1071"/>
                <a:gd name="T4" fmla="*/ 5 w 1190"/>
                <a:gd name="T5" fmla="*/ 5 h 1071"/>
                <a:gd name="T6" fmla="*/ 5 w 1190"/>
                <a:gd name="T7" fmla="*/ 5 h 1071"/>
                <a:gd name="T8" fmla="*/ 6 w 1190"/>
                <a:gd name="T9" fmla="*/ 5 h 1071"/>
                <a:gd name="T10" fmla="*/ 6 w 1190"/>
                <a:gd name="T11" fmla="*/ 5 h 1071"/>
                <a:gd name="T12" fmla="*/ 7 w 1190"/>
                <a:gd name="T13" fmla="*/ 4 h 1071"/>
                <a:gd name="T14" fmla="*/ 7 w 1190"/>
                <a:gd name="T15" fmla="*/ 3 h 1071"/>
                <a:gd name="T16" fmla="*/ 6 w 1190"/>
                <a:gd name="T17" fmla="*/ 3 h 1071"/>
                <a:gd name="T18" fmla="*/ 8 w 1190"/>
                <a:gd name="T19" fmla="*/ 2 h 1071"/>
                <a:gd name="T20" fmla="*/ 8 w 1190"/>
                <a:gd name="T21" fmla="*/ 2 h 1071"/>
                <a:gd name="T22" fmla="*/ 10 w 1190"/>
                <a:gd name="T23" fmla="*/ 1 h 1071"/>
                <a:gd name="T24" fmla="*/ 13 w 1190"/>
                <a:gd name="T25" fmla="*/ 0 h 1071"/>
                <a:gd name="T26" fmla="*/ 13 w 1190"/>
                <a:gd name="T27" fmla="*/ 2 h 1071"/>
                <a:gd name="T28" fmla="*/ 13 w 1190"/>
                <a:gd name="T29" fmla="*/ 2 h 1071"/>
                <a:gd name="T30" fmla="*/ 14 w 1190"/>
                <a:gd name="T31" fmla="*/ 2 h 1071"/>
                <a:gd name="T32" fmla="*/ 14 w 1190"/>
                <a:gd name="T33" fmla="*/ 4 h 1071"/>
                <a:gd name="T34" fmla="*/ 15 w 1190"/>
                <a:gd name="T35" fmla="*/ 5 h 1071"/>
                <a:gd name="T36" fmla="*/ 15 w 1190"/>
                <a:gd name="T37" fmla="*/ 7 h 1071"/>
                <a:gd name="T38" fmla="*/ 15 w 1190"/>
                <a:gd name="T39" fmla="*/ 8 h 1071"/>
                <a:gd name="T40" fmla="*/ 16 w 1190"/>
                <a:gd name="T41" fmla="*/ 8 h 1071"/>
                <a:gd name="T42" fmla="*/ 15 w 1190"/>
                <a:gd name="T43" fmla="*/ 9 h 1071"/>
                <a:gd name="T44" fmla="*/ 14 w 1190"/>
                <a:gd name="T45" fmla="*/ 8 h 1071"/>
                <a:gd name="T46" fmla="*/ 13 w 1190"/>
                <a:gd name="T47" fmla="*/ 8 h 1071"/>
                <a:gd name="T48" fmla="*/ 12 w 1190"/>
                <a:gd name="T49" fmla="*/ 8 h 1071"/>
                <a:gd name="T50" fmla="*/ 12 w 1190"/>
                <a:gd name="T51" fmla="*/ 8 h 1071"/>
                <a:gd name="T52" fmla="*/ 11 w 1190"/>
                <a:gd name="T53" fmla="*/ 8 h 1071"/>
                <a:gd name="T54" fmla="*/ 0 w 1190"/>
                <a:gd name="T55" fmla="*/ 9 h 1071"/>
                <a:gd name="T56" fmla="*/ 0 w 1190"/>
                <a:gd name="T57" fmla="*/ 8 h 1071"/>
                <a:gd name="T58" fmla="*/ 2 w 1190"/>
                <a:gd name="T59" fmla="*/ 7 h 1071"/>
                <a:gd name="T60" fmla="*/ 1 w 1190"/>
                <a:gd name="T61" fmla="*/ 6 h 10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90"/>
                <a:gd name="T94" fmla="*/ 0 h 1071"/>
                <a:gd name="T95" fmla="*/ 1190 w 1190"/>
                <a:gd name="T96" fmla="*/ 1071 h 107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90" h="1071">
                  <a:moveTo>
                    <a:pt x="94" y="720"/>
                  </a:moveTo>
                  <a:lnTo>
                    <a:pt x="203" y="656"/>
                  </a:lnTo>
                  <a:lnTo>
                    <a:pt x="355" y="640"/>
                  </a:lnTo>
                  <a:lnTo>
                    <a:pt x="392" y="584"/>
                  </a:lnTo>
                  <a:lnTo>
                    <a:pt x="450" y="584"/>
                  </a:lnTo>
                  <a:lnTo>
                    <a:pt x="479" y="520"/>
                  </a:lnTo>
                  <a:lnTo>
                    <a:pt x="529" y="496"/>
                  </a:lnTo>
                  <a:lnTo>
                    <a:pt x="508" y="384"/>
                  </a:lnTo>
                  <a:lnTo>
                    <a:pt x="479" y="352"/>
                  </a:lnTo>
                  <a:lnTo>
                    <a:pt x="537" y="264"/>
                  </a:lnTo>
                  <a:lnTo>
                    <a:pt x="580" y="264"/>
                  </a:lnTo>
                  <a:lnTo>
                    <a:pt x="718" y="72"/>
                  </a:lnTo>
                  <a:lnTo>
                    <a:pt x="936" y="0"/>
                  </a:lnTo>
                  <a:lnTo>
                    <a:pt x="958" y="184"/>
                  </a:lnTo>
                  <a:lnTo>
                    <a:pt x="965" y="176"/>
                  </a:lnTo>
                  <a:lnTo>
                    <a:pt x="1016" y="240"/>
                  </a:lnTo>
                  <a:lnTo>
                    <a:pt x="1023" y="424"/>
                  </a:lnTo>
                  <a:lnTo>
                    <a:pt x="1088" y="568"/>
                  </a:lnTo>
                  <a:lnTo>
                    <a:pt x="1110" y="768"/>
                  </a:lnTo>
                  <a:lnTo>
                    <a:pt x="1117" y="936"/>
                  </a:lnTo>
                  <a:lnTo>
                    <a:pt x="1190" y="992"/>
                  </a:lnTo>
                  <a:lnTo>
                    <a:pt x="1139" y="1071"/>
                  </a:lnTo>
                  <a:lnTo>
                    <a:pt x="1001" y="976"/>
                  </a:lnTo>
                  <a:lnTo>
                    <a:pt x="929" y="984"/>
                  </a:lnTo>
                  <a:lnTo>
                    <a:pt x="856" y="960"/>
                  </a:lnTo>
                  <a:lnTo>
                    <a:pt x="856" y="904"/>
                  </a:lnTo>
                  <a:lnTo>
                    <a:pt x="813" y="888"/>
                  </a:lnTo>
                  <a:lnTo>
                    <a:pt x="36" y="1047"/>
                  </a:lnTo>
                  <a:lnTo>
                    <a:pt x="0" y="1000"/>
                  </a:lnTo>
                  <a:lnTo>
                    <a:pt x="116" y="808"/>
                  </a:lnTo>
                  <a:lnTo>
                    <a:pt x="94" y="72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nvGrpSpPr>
            <p:cNvPr id="11" name="Group 66"/>
            <p:cNvGrpSpPr>
              <a:grpSpLocks/>
            </p:cNvGrpSpPr>
            <p:nvPr/>
          </p:nvGrpSpPr>
          <p:grpSpPr bwMode="auto">
            <a:xfrm>
              <a:off x="2722" y="1722"/>
              <a:ext cx="323" cy="371"/>
              <a:chOff x="7130" y="6199"/>
              <a:chExt cx="943" cy="1223"/>
            </a:xfrm>
          </p:grpSpPr>
          <p:sp>
            <p:nvSpPr>
              <p:cNvPr id="36968" name="Freeform 67"/>
              <p:cNvSpPr>
                <a:spLocks/>
              </p:cNvSpPr>
              <p:nvPr/>
            </p:nvSpPr>
            <p:spPr bwMode="auto">
              <a:xfrm>
                <a:off x="7130" y="6199"/>
                <a:ext cx="943" cy="1223"/>
              </a:xfrm>
              <a:custGeom>
                <a:avLst/>
                <a:gdLst>
                  <a:gd name="T0" fmla="*/ 65 w 943"/>
                  <a:gd name="T1" fmla="*/ 88 h 1223"/>
                  <a:gd name="T2" fmla="*/ 138 w 943"/>
                  <a:gd name="T3" fmla="*/ 72 h 1223"/>
                  <a:gd name="T4" fmla="*/ 203 w 943"/>
                  <a:gd name="T5" fmla="*/ 72 h 1223"/>
                  <a:gd name="T6" fmla="*/ 239 w 943"/>
                  <a:gd name="T7" fmla="*/ 0 h 1223"/>
                  <a:gd name="T8" fmla="*/ 268 w 943"/>
                  <a:gd name="T9" fmla="*/ 96 h 1223"/>
                  <a:gd name="T10" fmla="*/ 377 w 943"/>
                  <a:gd name="T11" fmla="*/ 96 h 1223"/>
                  <a:gd name="T12" fmla="*/ 428 w 943"/>
                  <a:gd name="T13" fmla="*/ 176 h 1223"/>
                  <a:gd name="T14" fmla="*/ 530 w 943"/>
                  <a:gd name="T15" fmla="*/ 152 h 1223"/>
                  <a:gd name="T16" fmla="*/ 602 w 943"/>
                  <a:gd name="T17" fmla="*/ 208 h 1223"/>
                  <a:gd name="T18" fmla="*/ 733 w 943"/>
                  <a:gd name="T19" fmla="*/ 240 h 1223"/>
                  <a:gd name="T20" fmla="*/ 762 w 943"/>
                  <a:gd name="T21" fmla="*/ 312 h 1223"/>
                  <a:gd name="T22" fmla="*/ 827 w 943"/>
                  <a:gd name="T23" fmla="*/ 312 h 1223"/>
                  <a:gd name="T24" fmla="*/ 813 w 943"/>
                  <a:gd name="T25" fmla="*/ 376 h 1223"/>
                  <a:gd name="T26" fmla="*/ 834 w 943"/>
                  <a:gd name="T27" fmla="*/ 448 h 1223"/>
                  <a:gd name="T28" fmla="*/ 791 w 943"/>
                  <a:gd name="T29" fmla="*/ 536 h 1223"/>
                  <a:gd name="T30" fmla="*/ 820 w 943"/>
                  <a:gd name="T31" fmla="*/ 552 h 1223"/>
                  <a:gd name="T32" fmla="*/ 892 w 943"/>
                  <a:gd name="T33" fmla="*/ 456 h 1223"/>
                  <a:gd name="T34" fmla="*/ 892 w 943"/>
                  <a:gd name="T35" fmla="*/ 424 h 1223"/>
                  <a:gd name="T36" fmla="*/ 922 w 943"/>
                  <a:gd name="T37" fmla="*/ 408 h 1223"/>
                  <a:gd name="T38" fmla="*/ 943 w 943"/>
                  <a:gd name="T39" fmla="*/ 456 h 1223"/>
                  <a:gd name="T40" fmla="*/ 885 w 943"/>
                  <a:gd name="T41" fmla="*/ 528 h 1223"/>
                  <a:gd name="T42" fmla="*/ 856 w 943"/>
                  <a:gd name="T43" fmla="*/ 680 h 1223"/>
                  <a:gd name="T44" fmla="*/ 856 w 943"/>
                  <a:gd name="T45" fmla="*/ 935 h 1223"/>
                  <a:gd name="T46" fmla="*/ 892 w 943"/>
                  <a:gd name="T47" fmla="*/ 983 h 1223"/>
                  <a:gd name="T48" fmla="*/ 878 w 943"/>
                  <a:gd name="T49" fmla="*/ 1143 h 1223"/>
                  <a:gd name="T50" fmla="*/ 435 w 943"/>
                  <a:gd name="T51" fmla="*/ 1223 h 1223"/>
                  <a:gd name="T52" fmla="*/ 319 w 943"/>
                  <a:gd name="T53" fmla="*/ 1143 h 1223"/>
                  <a:gd name="T54" fmla="*/ 341 w 943"/>
                  <a:gd name="T55" fmla="*/ 1047 h 1223"/>
                  <a:gd name="T56" fmla="*/ 290 w 943"/>
                  <a:gd name="T57" fmla="*/ 943 h 1223"/>
                  <a:gd name="T58" fmla="*/ 239 w 943"/>
                  <a:gd name="T59" fmla="*/ 816 h 1223"/>
                  <a:gd name="T60" fmla="*/ 116 w 943"/>
                  <a:gd name="T61" fmla="*/ 680 h 1223"/>
                  <a:gd name="T62" fmla="*/ 36 w 943"/>
                  <a:gd name="T63" fmla="*/ 680 h 1223"/>
                  <a:gd name="T64" fmla="*/ 36 w 943"/>
                  <a:gd name="T65" fmla="*/ 504 h 1223"/>
                  <a:gd name="T66" fmla="*/ 0 w 943"/>
                  <a:gd name="T67" fmla="*/ 432 h 1223"/>
                  <a:gd name="T68" fmla="*/ 87 w 943"/>
                  <a:gd name="T69" fmla="*/ 328 h 1223"/>
                  <a:gd name="T70" fmla="*/ 65 w 943"/>
                  <a:gd name="T71" fmla="*/ 88 h 12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43"/>
                  <a:gd name="T109" fmla="*/ 0 h 1223"/>
                  <a:gd name="T110" fmla="*/ 943 w 943"/>
                  <a:gd name="T111" fmla="*/ 1223 h 12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43" h="1223">
                    <a:moveTo>
                      <a:pt x="65" y="88"/>
                    </a:moveTo>
                    <a:lnTo>
                      <a:pt x="138" y="72"/>
                    </a:lnTo>
                    <a:lnTo>
                      <a:pt x="203" y="72"/>
                    </a:lnTo>
                    <a:lnTo>
                      <a:pt x="239" y="0"/>
                    </a:lnTo>
                    <a:lnTo>
                      <a:pt x="268" y="96"/>
                    </a:lnTo>
                    <a:lnTo>
                      <a:pt x="377" y="96"/>
                    </a:lnTo>
                    <a:lnTo>
                      <a:pt x="428" y="176"/>
                    </a:lnTo>
                    <a:lnTo>
                      <a:pt x="530" y="152"/>
                    </a:lnTo>
                    <a:lnTo>
                      <a:pt x="602" y="208"/>
                    </a:lnTo>
                    <a:lnTo>
                      <a:pt x="733" y="240"/>
                    </a:lnTo>
                    <a:lnTo>
                      <a:pt x="762" y="312"/>
                    </a:lnTo>
                    <a:lnTo>
                      <a:pt x="827" y="312"/>
                    </a:lnTo>
                    <a:lnTo>
                      <a:pt x="813" y="376"/>
                    </a:lnTo>
                    <a:lnTo>
                      <a:pt x="834" y="448"/>
                    </a:lnTo>
                    <a:lnTo>
                      <a:pt x="791" y="536"/>
                    </a:lnTo>
                    <a:lnTo>
                      <a:pt x="820" y="552"/>
                    </a:lnTo>
                    <a:lnTo>
                      <a:pt x="892" y="456"/>
                    </a:lnTo>
                    <a:lnTo>
                      <a:pt x="892" y="424"/>
                    </a:lnTo>
                    <a:lnTo>
                      <a:pt x="922" y="408"/>
                    </a:lnTo>
                    <a:lnTo>
                      <a:pt x="943" y="456"/>
                    </a:lnTo>
                    <a:lnTo>
                      <a:pt x="885" y="528"/>
                    </a:lnTo>
                    <a:lnTo>
                      <a:pt x="856" y="680"/>
                    </a:lnTo>
                    <a:lnTo>
                      <a:pt x="856" y="935"/>
                    </a:lnTo>
                    <a:lnTo>
                      <a:pt x="892" y="983"/>
                    </a:lnTo>
                    <a:lnTo>
                      <a:pt x="878" y="1143"/>
                    </a:lnTo>
                    <a:lnTo>
                      <a:pt x="435" y="1223"/>
                    </a:lnTo>
                    <a:lnTo>
                      <a:pt x="319" y="1143"/>
                    </a:lnTo>
                    <a:lnTo>
                      <a:pt x="341" y="1047"/>
                    </a:lnTo>
                    <a:lnTo>
                      <a:pt x="290" y="943"/>
                    </a:lnTo>
                    <a:lnTo>
                      <a:pt x="239" y="816"/>
                    </a:lnTo>
                    <a:lnTo>
                      <a:pt x="116" y="680"/>
                    </a:lnTo>
                    <a:lnTo>
                      <a:pt x="36" y="680"/>
                    </a:lnTo>
                    <a:lnTo>
                      <a:pt x="36" y="504"/>
                    </a:lnTo>
                    <a:lnTo>
                      <a:pt x="0" y="432"/>
                    </a:lnTo>
                    <a:lnTo>
                      <a:pt x="87" y="328"/>
                    </a:lnTo>
                    <a:lnTo>
                      <a:pt x="65" y="88"/>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69" name="Freeform 68"/>
              <p:cNvSpPr>
                <a:spLocks/>
              </p:cNvSpPr>
              <p:nvPr/>
            </p:nvSpPr>
            <p:spPr bwMode="auto">
              <a:xfrm>
                <a:off x="7130" y="6199"/>
                <a:ext cx="943" cy="1223"/>
              </a:xfrm>
              <a:custGeom>
                <a:avLst/>
                <a:gdLst>
                  <a:gd name="T0" fmla="*/ 65 w 943"/>
                  <a:gd name="T1" fmla="*/ 88 h 1223"/>
                  <a:gd name="T2" fmla="*/ 138 w 943"/>
                  <a:gd name="T3" fmla="*/ 72 h 1223"/>
                  <a:gd name="T4" fmla="*/ 203 w 943"/>
                  <a:gd name="T5" fmla="*/ 72 h 1223"/>
                  <a:gd name="T6" fmla="*/ 239 w 943"/>
                  <a:gd name="T7" fmla="*/ 0 h 1223"/>
                  <a:gd name="T8" fmla="*/ 268 w 943"/>
                  <a:gd name="T9" fmla="*/ 96 h 1223"/>
                  <a:gd name="T10" fmla="*/ 377 w 943"/>
                  <a:gd name="T11" fmla="*/ 96 h 1223"/>
                  <a:gd name="T12" fmla="*/ 428 w 943"/>
                  <a:gd name="T13" fmla="*/ 176 h 1223"/>
                  <a:gd name="T14" fmla="*/ 530 w 943"/>
                  <a:gd name="T15" fmla="*/ 152 h 1223"/>
                  <a:gd name="T16" fmla="*/ 602 w 943"/>
                  <a:gd name="T17" fmla="*/ 208 h 1223"/>
                  <a:gd name="T18" fmla="*/ 733 w 943"/>
                  <a:gd name="T19" fmla="*/ 240 h 1223"/>
                  <a:gd name="T20" fmla="*/ 762 w 943"/>
                  <a:gd name="T21" fmla="*/ 312 h 1223"/>
                  <a:gd name="T22" fmla="*/ 827 w 943"/>
                  <a:gd name="T23" fmla="*/ 312 h 1223"/>
                  <a:gd name="T24" fmla="*/ 813 w 943"/>
                  <a:gd name="T25" fmla="*/ 376 h 1223"/>
                  <a:gd name="T26" fmla="*/ 834 w 943"/>
                  <a:gd name="T27" fmla="*/ 448 h 1223"/>
                  <a:gd name="T28" fmla="*/ 791 w 943"/>
                  <a:gd name="T29" fmla="*/ 536 h 1223"/>
                  <a:gd name="T30" fmla="*/ 820 w 943"/>
                  <a:gd name="T31" fmla="*/ 552 h 1223"/>
                  <a:gd name="T32" fmla="*/ 892 w 943"/>
                  <a:gd name="T33" fmla="*/ 456 h 1223"/>
                  <a:gd name="T34" fmla="*/ 892 w 943"/>
                  <a:gd name="T35" fmla="*/ 424 h 1223"/>
                  <a:gd name="T36" fmla="*/ 922 w 943"/>
                  <a:gd name="T37" fmla="*/ 408 h 1223"/>
                  <a:gd name="T38" fmla="*/ 943 w 943"/>
                  <a:gd name="T39" fmla="*/ 456 h 1223"/>
                  <a:gd name="T40" fmla="*/ 885 w 943"/>
                  <a:gd name="T41" fmla="*/ 528 h 1223"/>
                  <a:gd name="T42" fmla="*/ 856 w 943"/>
                  <a:gd name="T43" fmla="*/ 680 h 1223"/>
                  <a:gd name="T44" fmla="*/ 856 w 943"/>
                  <a:gd name="T45" fmla="*/ 935 h 1223"/>
                  <a:gd name="T46" fmla="*/ 892 w 943"/>
                  <a:gd name="T47" fmla="*/ 983 h 1223"/>
                  <a:gd name="T48" fmla="*/ 878 w 943"/>
                  <a:gd name="T49" fmla="*/ 1143 h 1223"/>
                  <a:gd name="T50" fmla="*/ 435 w 943"/>
                  <a:gd name="T51" fmla="*/ 1223 h 1223"/>
                  <a:gd name="T52" fmla="*/ 319 w 943"/>
                  <a:gd name="T53" fmla="*/ 1143 h 1223"/>
                  <a:gd name="T54" fmla="*/ 341 w 943"/>
                  <a:gd name="T55" fmla="*/ 1047 h 1223"/>
                  <a:gd name="T56" fmla="*/ 290 w 943"/>
                  <a:gd name="T57" fmla="*/ 943 h 1223"/>
                  <a:gd name="T58" fmla="*/ 239 w 943"/>
                  <a:gd name="T59" fmla="*/ 816 h 1223"/>
                  <a:gd name="T60" fmla="*/ 116 w 943"/>
                  <a:gd name="T61" fmla="*/ 680 h 1223"/>
                  <a:gd name="T62" fmla="*/ 36 w 943"/>
                  <a:gd name="T63" fmla="*/ 680 h 1223"/>
                  <a:gd name="T64" fmla="*/ 36 w 943"/>
                  <a:gd name="T65" fmla="*/ 504 h 1223"/>
                  <a:gd name="T66" fmla="*/ 0 w 943"/>
                  <a:gd name="T67" fmla="*/ 432 h 1223"/>
                  <a:gd name="T68" fmla="*/ 87 w 943"/>
                  <a:gd name="T69" fmla="*/ 328 h 1223"/>
                  <a:gd name="T70" fmla="*/ 65 w 943"/>
                  <a:gd name="T71" fmla="*/ 88 h 12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43"/>
                  <a:gd name="T109" fmla="*/ 0 h 1223"/>
                  <a:gd name="T110" fmla="*/ 943 w 943"/>
                  <a:gd name="T111" fmla="*/ 1223 h 12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43" h="1223">
                    <a:moveTo>
                      <a:pt x="65" y="88"/>
                    </a:moveTo>
                    <a:lnTo>
                      <a:pt x="138" y="72"/>
                    </a:lnTo>
                    <a:lnTo>
                      <a:pt x="203" y="72"/>
                    </a:lnTo>
                    <a:lnTo>
                      <a:pt x="239" y="0"/>
                    </a:lnTo>
                    <a:lnTo>
                      <a:pt x="268" y="96"/>
                    </a:lnTo>
                    <a:lnTo>
                      <a:pt x="377" y="96"/>
                    </a:lnTo>
                    <a:lnTo>
                      <a:pt x="428" y="176"/>
                    </a:lnTo>
                    <a:lnTo>
                      <a:pt x="530" y="152"/>
                    </a:lnTo>
                    <a:lnTo>
                      <a:pt x="602" y="208"/>
                    </a:lnTo>
                    <a:lnTo>
                      <a:pt x="733" y="240"/>
                    </a:lnTo>
                    <a:lnTo>
                      <a:pt x="762" y="312"/>
                    </a:lnTo>
                    <a:lnTo>
                      <a:pt x="827" y="312"/>
                    </a:lnTo>
                    <a:lnTo>
                      <a:pt x="813" y="376"/>
                    </a:lnTo>
                    <a:lnTo>
                      <a:pt x="834" y="448"/>
                    </a:lnTo>
                    <a:lnTo>
                      <a:pt x="791" y="536"/>
                    </a:lnTo>
                    <a:lnTo>
                      <a:pt x="820" y="552"/>
                    </a:lnTo>
                    <a:lnTo>
                      <a:pt x="892" y="456"/>
                    </a:lnTo>
                    <a:lnTo>
                      <a:pt x="892" y="424"/>
                    </a:lnTo>
                    <a:lnTo>
                      <a:pt x="922" y="408"/>
                    </a:lnTo>
                    <a:lnTo>
                      <a:pt x="943" y="456"/>
                    </a:lnTo>
                    <a:lnTo>
                      <a:pt x="885" y="528"/>
                    </a:lnTo>
                    <a:lnTo>
                      <a:pt x="856" y="680"/>
                    </a:lnTo>
                    <a:lnTo>
                      <a:pt x="856" y="935"/>
                    </a:lnTo>
                    <a:lnTo>
                      <a:pt x="892" y="983"/>
                    </a:lnTo>
                    <a:lnTo>
                      <a:pt x="878" y="1143"/>
                    </a:lnTo>
                    <a:lnTo>
                      <a:pt x="435" y="1223"/>
                    </a:lnTo>
                    <a:lnTo>
                      <a:pt x="319" y="1143"/>
                    </a:lnTo>
                    <a:lnTo>
                      <a:pt x="341" y="1047"/>
                    </a:lnTo>
                    <a:lnTo>
                      <a:pt x="290" y="943"/>
                    </a:lnTo>
                    <a:lnTo>
                      <a:pt x="239" y="816"/>
                    </a:lnTo>
                    <a:lnTo>
                      <a:pt x="116" y="680"/>
                    </a:lnTo>
                    <a:lnTo>
                      <a:pt x="36" y="680"/>
                    </a:lnTo>
                    <a:lnTo>
                      <a:pt x="36" y="504"/>
                    </a:lnTo>
                    <a:lnTo>
                      <a:pt x="0" y="432"/>
                    </a:lnTo>
                    <a:lnTo>
                      <a:pt x="87" y="328"/>
                    </a:lnTo>
                    <a:lnTo>
                      <a:pt x="65" y="88"/>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sp>
          <p:nvSpPr>
            <p:cNvPr id="36946" name="Freeform 69" descr="Sphere"/>
            <p:cNvSpPr>
              <a:spLocks/>
            </p:cNvSpPr>
            <p:nvPr/>
          </p:nvSpPr>
          <p:spPr bwMode="auto">
            <a:xfrm>
              <a:off x="3549" y="2160"/>
              <a:ext cx="313" cy="127"/>
            </a:xfrm>
            <a:custGeom>
              <a:avLst/>
              <a:gdLst>
                <a:gd name="T0" fmla="*/ 0 w 914"/>
                <a:gd name="T1" fmla="*/ 1 h 416"/>
                <a:gd name="T2" fmla="*/ 9 w 914"/>
                <a:gd name="T3" fmla="*/ 0 h 416"/>
                <a:gd name="T4" fmla="*/ 11 w 914"/>
                <a:gd name="T5" fmla="*/ 2 h 416"/>
                <a:gd name="T6" fmla="*/ 13 w 914"/>
                <a:gd name="T7" fmla="*/ 2 h 416"/>
                <a:gd name="T8" fmla="*/ 13 w 914"/>
                <a:gd name="T9" fmla="*/ 3 h 416"/>
                <a:gd name="T10" fmla="*/ 11 w 914"/>
                <a:gd name="T11" fmla="*/ 4 h 416"/>
                <a:gd name="T12" fmla="*/ 10 w 914"/>
                <a:gd name="T13" fmla="*/ 3 h 416"/>
                <a:gd name="T14" fmla="*/ 9 w 914"/>
                <a:gd name="T15" fmla="*/ 2 h 416"/>
                <a:gd name="T16" fmla="*/ 9 w 914"/>
                <a:gd name="T17" fmla="*/ 1 h 416"/>
                <a:gd name="T18" fmla="*/ 9 w 914"/>
                <a:gd name="T19" fmla="*/ 1 h 416"/>
                <a:gd name="T20" fmla="*/ 9 w 914"/>
                <a:gd name="T21" fmla="*/ 3 h 416"/>
                <a:gd name="T22" fmla="*/ 7 w 914"/>
                <a:gd name="T23" fmla="*/ 3 h 416"/>
                <a:gd name="T24" fmla="*/ 7 w 914"/>
                <a:gd name="T25" fmla="*/ 2 h 416"/>
                <a:gd name="T26" fmla="*/ 5 w 914"/>
                <a:gd name="T27" fmla="*/ 1 h 416"/>
                <a:gd name="T28" fmla="*/ 3 w 914"/>
                <a:gd name="T29" fmla="*/ 1 h 416"/>
                <a:gd name="T30" fmla="*/ 0 w 914"/>
                <a:gd name="T31" fmla="*/ 2 h 416"/>
                <a:gd name="T32" fmla="*/ 0 w 914"/>
                <a:gd name="T33" fmla="*/ 1 h 4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4"/>
                <a:gd name="T52" fmla="*/ 0 h 416"/>
                <a:gd name="T53" fmla="*/ 914 w 914"/>
                <a:gd name="T54" fmla="*/ 416 h 4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4" h="416">
                  <a:moveTo>
                    <a:pt x="0" y="144"/>
                  </a:moveTo>
                  <a:lnTo>
                    <a:pt x="682" y="0"/>
                  </a:lnTo>
                  <a:lnTo>
                    <a:pt x="791" y="288"/>
                  </a:lnTo>
                  <a:lnTo>
                    <a:pt x="914" y="256"/>
                  </a:lnTo>
                  <a:lnTo>
                    <a:pt x="914" y="400"/>
                  </a:lnTo>
                  <a:lnTo>
                    <a:pt x="820" y="416"/>
                  </a:lnTo>
                  <a:lnTo>
                    <a:pt x="740" y="320"/>
                  </a:lnTo>
                  <a:lnTo>
                    <a:pt x="682" y="208"/>
                  </a:lnTo>
                  <a:lnTo>
                    <a:pt x="668" y="56"/>
                  </a:lnTo>
                  <a:lnTo>
                    <a:pt x="631" y="128"/>
                  </a:lnTo>
                  <a:lnTo>
                    <a:pt x="682" y="368"/>
                  </a:lnTo>
                  <a:lnTo>
                    <a:pt x="479" y="400"/>
                  </a:lnTo>
                  <a:lnTo>
                    <a:pt x="472" y="232"/>
                  </a:lnTo>
                  <a:lnTo>
                    <a:pt x="348" y="152"/>
                  </a:lnTo>
                  <a:lnTo>
                    <a:pt x="247" y="136"/>
                  </a:lnTo>
                  <a:lnTo>
                    <a:pt x="29" y="256"/>
                  </a:lnTo>
                  <a:lnTo>
                    <a:pt x="0" y="144"/>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nvGrpSpPr>
            <p:cNvPr id="12" name="Group 70"/>
            <p:cNvGrpSpPr>
              <a:grpSpLocks/>
            </p:cNvGrpSpPr>
            <p:nvPr/>
          </p:nvGrpSpPr>
          <p:grpSpPr bwMode="auto">
            <a:xfrm>
              <a:off x="1421" y="2088"/>
              <a:ext cx="345" cy="435"/>
              <a:chOff x="3326" y="7406"/>
              <a:chExt cx="1009" cy="1431"/>
            </a:xfrm>
          </p:grpSpPr>
          <p:sp>
            <p:nvSpPr>
              <p:cNvPr id="36966" name="Freeform 71"/>
              <p:cNvSpPr>
                <a:spLocks/>
              </p:cNvSpPr>
              <p:nvPr/>
            </p:nvSpPr>
            <p:spPr bwMode="auto">
              <a:xfrm>
                <a:off x="3326" y="7406"/>
                <a:ext cx="1009" cy="1431"/>
              </a:xfrm>
              <a:custGeom>
                <a:avLst/>
                <a:gdLst>
                  <a:gd name="T0" fmla="*/ 189 w 1009"/>
                  <a:gd name="T1" fmla="*/ 0 h 1431"/>
                  <a:gd name="T2" fmla="*/ 682 w 1009"/>
                  <a:gd name="T3" fmla="*/ 72 h 1431"/>
                  <a:gd name="T4" fmla="*/ 653 w 1009"/>
                  <a:gd name="T5" fmla="*/ 344 h 1431"/>
                  <a:gd name="T6" fmla="*/ 1009 w 1009"/>
                  <a:gd name="T7" fmla="*/ 384 h 1431"/>
                  <a:gd name="T8" fmla="*/ 915 w 1009"/>
                  <a:gd name="T9" fmla="*/ 1431 h 1431"/>
                  <a:gd name="T10" fmla="*/ 0 w 1009"/>
                  <a:gd name="T11" fmla="*/ 1319 h 1431"/>
                  <a:gd name="T12" fmla="*/ 94 w 1009"/>
                  <a:gd name="T13" fmla="*/ 656 h 1431"/>
                  <a:gd name="T14" fmla="*/ 189 w 1009"/>
                  <a:gd name="T15" fmla="*/ 0 h 1431"/>
                  <a:gd name="T16" fmla="*/ 0 60000 65536"/>
                  <a:gd name="T17" fmla="*/ 0 60000 65536"/>
                  <a:gd name="T18" fmla="*/ 0 60000 65536"/>
                  <a:gd name="T19" fmla="*/ 0 60000 65536"/>
                  <a:gd name="T20" fmla="*/ 0 60000 65536"/>
                  <a:gd name="T21" fmla="*/ 0 60000 65536"/>
                  <a:gd name="T22" fmla="*/ 0 60000 65536"/>
                  <a:gd name="T23" fmla="*/ 0 60000 65536"/>
                  <a:gd name="T24" fmla="*/ 0 w 1009"/>
                  <a:gd name="T25" fmla="*/ 0 h 1431"/>
                  <a:gd name="T26" fmla="*/ 1009 w 1009"/>
                  <a:gd name="T27" fmla="*/ 1431 h 14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9" h="1431">
                    <a:moveTo>
                      <a:pt x="189" y="0"/>
                    </a:moveTo>
                    <a:lnTo>
                      <a:pt x="682" y="72"/>
                    </a:lnTo>
                    <a:lnTo>
                      <a:pt x="653" y="344"/>
                    </a:lnTo>
                    <a:lnTo>
                      <a:pt x="1009" y="384"/>
                    </a:lnTo>
                    <a:lnTo>
                      <a:pt x="915" y="1431"/>
                    </a:lnTo>
                    <a:lnTo>
                      <a:pt x="0" y="1319"/>
                    </a:lnTo>
                    <a:lnTo>
                      <a:pt x="94" y="656"/>
                    </a:lnTo>
                    <a:lnTo>
                      <a:pt x="189"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67" name="Freeform 72"/>
              <p:cNvSpPr>
                <a:spLocks/>
              </p:cNvSpPr>
              <p:nvPr/>
            </p:nvSpPr>
            <p:spPr bwMode="auto">
              <a:xfrm>
                <a:off x="3326" y="7406"/>
                <a:ext cx="1009" cy="1431"/>
              </a:xfrm>
              <a:custGeom>
                <a:avLst/>
                <a:gdLst>
                  <a:gd name="T0" fmla="*/ 189 w 1009"/>
                  <a:gd name="T1" fmla="*/ 0 h 1431"/>
                  <a:gd name="T2" fmla="*/ 682 w 1009"/>
                  <a:gd name="T3" fmla="*/ 72 h 1431"/>
                  <a:gd name="T4" fmla="*/ 653 w 1009"/>
                  <a:gd name="T5" fmla="*/ 344 h 1431"/>
                  <a:gd name="T6" fmla="*/ 1009 w 1009"/>
                  <a:gd name="T7" fmla="*/ 384 h 1431"/>
                  <a:gd name="T8" fmla="*/ 915 w 1009"/>
                  <a:gd name="T9" fmla="*/ 1431 h 1431"/>
                  <a:gd name="T10" fmla="*/ 0 w 1009"/>
                  <a:gd name="T11" fmla="*/ 1319 h 1431"/>
                  <a:gd name="T12" fmla="*/ 94 w 1009"/>
                  <a:gd name="T13" fmla="*/ 656 h 1431"/>
                  <a:gd name="T14" fmla="*/ 189 w 1009"/>
                  <a:gd name="T15" fmla="*/ 0 h 1431"/>
                  <a:gd name="T16" fmla="*/ 0 60000 65536"/>
                  <a:gd name="T17" fmla="*/ 0 60000 65536"/>
                  <a:gd name="T18" fmla="*/ 0 60000 65536"/>
                  <a:gd name="T19" fmla="*/ 0 60000 65536"/>
                  <a:gd name="T20" fmla="*/ 0 60000 65536"/>
                  <a:gd name="T21" fmla="*/ 0 60000 65536"/>
                  <a:gd name="T22" fmla="*/ 0 60000 65536"/>
                  <a:gd name="T23" fmla="*/ 0 60000 65536"/>
                  <a:gd name="T24" fmla="*/ 0 w 1009"/>
                  <a:gd name="T25" fmla="*/ 0 h 1431"/>
                  <a:gd name="T26" fmla="*/ 1009 w 1009"/>
                  <a:gd name="T27" fmla="*/ 1431 h 14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9" h="1431">
                    <a:moveTo>
                      <a:pt x="189" y="0"/>
                    </a:moveTo>
                    <a:lnTo>
                      <a:pt x="682" y="72"/>
                    </a:lnTo>
                    <a:lnTo>
                      <a:pt x="653" y="344"/>
                    </a:lnTo>
                    <a:lnTo>
                      <a:pt x="1009" y="384"/>
                    </a:lnTo>
                    <a:lnTo>
                      <a:pt x="915" y="1431"/>
                    </a:lnTo>
                    <a:lnTo>
                      <a:pt x="0" y="1319"/>
                    </a:lnTo>
                    <a:lnTo>
                      <a:pt x="94" y="656"/>
                    </a:lnTo>
                    <a:lnTo>
                      <a:pt x="189"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sp>
          <p:nvSpPr>
            <p:cNvPr id="36948" name="Freeform 73"/>
            <p:cNvSpPr>
              <a:spLocks/>
            </p:cNvSpPr>
            <p:nvPr/>
          </p:nvSpPr>
          <p:spPr bwMode="auto">
            <a:xfrm>
              <a:off x="888" y="1673"/>
              <a:ext cx="516" cy="386"/>
            </a:xfrm>
            <a:custGeom>
              <a:avLst/>
              <a:gdLst>
                <a:gd name="T0" fmla="*/ 4 w 1510"/>
                <a:gd name="T1" fmla="*/ 0 h 1271"/>
                <a:gd name="T2" fmla="*/ 4 w 1510"/>
                <a:gd name="T3" fmla="*/ 0 h 1271"/>
                <a:gd name="T4" fmla="*/ 3 w 1510"/>
                <a:gd name="T5" fmla="*/ 1 h 1271"/>
                <a:gd name="T6" fmla="*/ 3 w 1510"/>
                <a:gd name="T7" fmla="*/ 2 h 1271"/>
                <a:gd name="T8" fmla="*/ 3 w 1510"/>
                <a:gd name="T9" fmla="*/ 3 h 1271"/>
                <a:gd name="T10" fmla="*/ 2 w 1510"/>
                <a:gd name="T11" fmla="*/ 3 h 1271"/>
                <a:gd name="T12" fmla="*/ 2 w 1510"/>
                <a:gd name="T13" fmla="*/ 4 h 1271"/>
                <a:gd name="T14" fmla="*/ 1 w 1510"/>
                <a:gd name="T15" fmla="*/ 5 h 1271"/>
                <a:gd name="T16" fmla="*/ 1 w 1510"/>
                <a:gd name="T17" fmla="*/ 6 h 1271"/>
                <a:gd name="T18" fmla="*/ 0 w 1510"/>
                <a:gd name="T19" fmla="*/ 7 h 1271"/>
                <a:gd name="T20" fmla="*/ 0 w 1510"/>
                <a:gd name="T21" fmla="*/ 9 h 1271"/>
                <a:gd name="T22" fmla="*/ 11 w 1510"/>
                <a:gd name="T23" fmla="*/ 10 h 1271"/>
                <a:gd name="T24" fmla="*/ 17 w 1510"/>
                <a:gd name="T25" fmla="*/ 11 h 1271"/>
                <a:gd name="T26" fmla="*/ 18 w 1510"/>
                <a:gd name="T27" fmla="*/ 7 h 1271"/>
                <a:gd name="T28" fmla="*/ 19 w 1510"/>
                <a:gd name="T29" fmla="*/ 7 h 1271"/>
                <a:gd name="T30" fmla="*/ 18 w 1510"/>
                <a:gd name="T31" fmla="*/ 6 h 1271"/>
                <a:gd name="T32" fmla="*/ 18 w 1510"/>
                <a:gd name="T33" fmla="*/ 5 h 1271"/>
                <a:gd name="T34" fmla="*/ 21 w 1510"/>
                <a:gd name="T35" fmla="*/ 4 h 1271"/>
                <a:gd name="T36" fmla="*/ 19 w 1510"/>
                <a:gd name="T37" fmla="*/ 2 h 1271"/>
                <a:gd name="T38" fmla="*/ 13 w 1510"/>
                <a:gd name="T39" fmla="*/ 2 h 1271"/>
                <a:gd name="T40" fmla="*/ 12 w 1510"/>
                <a:gd name="T41" fmla="*/ 2 h 1271"/>
                <a:gd name="T42" fmla="*/ 11 w 1510"/>
                <a:gd name="T43" fmla="*/ 1 h 1271"/>
                <a:gd name="T44" fmla="*/ 10 w 1510"/>
                <a:gd name="T45" fmla="*/ 2 h 1271"/>
                <a:gd name="T46" fmla="*/ 9 w 1510"/>
                <a:gd name="T47" fmla="*/ 1 h 1271"/>
                <a:gd name="T48" fmla="*/ 6 w 1510"/>
                <a:gd name="T49" fmla="*/ 1 h 1271"/>
                <a:gd name="T50" fmla="*/ 6 w 1510"/>
                <a:gd name="T51" fmla="*/ 0 h 1271"/>
                <a:gd name="T52" fmla="*/ 4 w 1510"/>
                <a:gd name="T53" fmla="*/ 0 h 1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10"/>
                <a:gd name="T82" fmla="*/ 0 h 1271"/>
                <a:gd name="T83" fmla="*/ 1510 w 1510"/>
                <a:gd name="T84" fmla="*/ 1271 h 12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10" h="1271">
                  <a:moveTo>
                    <a:pt x="327" y="0"/>
                  </a:moveTo>
                  <a:lnTo>
                    <a:pt x="284" y="24"/>
                  </a:lnTo>
                  <a:lnTo>
                    <a:pt x="255" y="136"/>
                  </a:lnTo>
                  <a:lnTo>
                    <a:pt x="233" y="232"/>
                  </a:lnTo>
                  <a:lnTo>
                    <a:pt x="211" y="304"/>
                  </a:lnTo>
                  <a:lnTo>
                    <a:pt x="182" y="392"/>
                  </a:lnTo>
                  <a:lnTo>
                    <a:pt x="153" y="472"/>
                  </a:lnTo>
                  <a:lnTo>
                    <a:pt x="109" y="560"/>
                  </a:lnTo>
                  <a:lnTo>
                    <a:pt x="59" y="664"/>
                  </a:lnTo>
                  <a:lnTo>
                    <a:pt x="0" y="768"/>
                  </a:lnTo>
                  <a:lnTo>
                    <a:pt x="0" y="984"/>
                  </a:lnTo>
                  <a:lnTo>
                    <a:pt x="842" y="1175"/>
                  </a:lnTo>
                  <a:lnTo>
                    <a:pt x="1234" y="1271"/>
                  </a:lnTo>
                  <a:lnTo>
                    <a:pt x="1314" y="832"/>
                  </a:lnTo>
                  <a:lnTo>
                    <a:pt x="1372" y="792"/>
                  </a:lnTo>
                  <a:lnTo>
                    <a:pt x="1322" y="696"/>
                  </a:lnTo>
                  <a:lnTo>
                    <a:pt x="1343" y="592"/>
                  </a:lnTo>
                  <a:lnTo>
                    <a:pt x="1510" y="424"/>
                  </a:lnTo>
                  <a:lnTo>
                    <a:pt x="1394" y="272"/>
                  </a:lnTo>
                  <a:lnTo>
                    <a:pt x="922" y="160"/>
                  </a:lnTo>
                  <a:lnTo>
                    <a:pt x="864" y="208"/>
                  </a:lnTo>
                  <a:lnTo>
                    <a:pt x="777" y="128"/>
                  </a:lnTo>
                  <a:lnTo>
                    <a:pt x="705" y="208"/>
                  </a:lnTo>
                  <a:lnTo>
                    <a:pt x="632" y="128"/>
                  </a:lnTo>
                  <a:lnTo>
                    <a:pt x="443" y="136"/>
                  </a:lnTo>
                  <a:lnTo>
                    <a:pt x="472" y="8"/>
                  </a:lnTo>
                  <a:lnTo>
                    <a:pt x="327"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nvGrpSpPr>
            <p:cNvPr id="13" name="Group 74"/>
            <p:cNvGrpSpPr>
              <a:grpSpLocks/>
            </p:cNvGrpSpPr>
            <p:nvPr/>
          </p:nvGrpSpPr>
          <p:grpSpPr bwMode="auto">
            <a:xfrm>
              <a:off x="1315" y="2486"/>
              <a:ext cx="419" cy="454"/>
              <a:chOff x="3014" y="8717"/>
              <a:chExt cx="1227" cy="1495"/>
            </a:xfrm>
          </p:grpSpPr>
          <p:sp>
            <p:nvSpPr>
              <p:cNvPr id="36964" name="Freeform 75"/>
              <p:cNvSpPr>
                <a:spLocks/>
              </p:cNvSpPr>
              <p:nvPr/>
            </p:nvSpPr>
            <p:spPr bwMode="auto">
              <a:xfrm>
                <a:off x="3014" y="8717"/>
                <a:ext cx="1227" cy="1495"/>
              </a:xfrm>
              <a:custGeom>
                <a:avLst/>
                <a:gdLst>
                  <a:gd name="T0" fmla="*/ 312 w 1227"/>
                  <a:gd name="T1" fmla="*/ 0 h 1495"/>
                  <a:gd name="T2" fmla="*/ 290 w 1227"/>
                  <a:gd name="T3" fmla="*/ 200 h 1495"/>
                  <a:gd name="T4" fmla="*/ 181 w 1227"/>
                  <a:gd name="T5" fmla="*/ 176 h 1495"/>
                  <a:gd name="T6" fmla="*/ 189 w 1227"/>
                  <a:gd name="T7" fmla="*/ 424 h 1495"/>
                  <a:gd name="T8" fmla="*/ 138 w 1227"/>
                  <a:gd name="T9" fmla="*/ 472 h 1495"/>
                  <a:gd name="T10" fmla="*/ 218 w 1227"/>
                  <a:gd name="T11" fmla="*/ 624 h 1495"/>
                  <a:gd name="T12" fmla="*/ 138 w 1227"/>
                  <a:gd name="T13" fmla="*/ 696 h 1495"/>
                  <a:gd name="T14" fmla="*/ 94 w 1227"/>
                  <a:gd name="T15" fmla="*/ 808 h 1495"/>
                  <a:gd name="T16" fmla="*/ 44 w 1227"/>
                  <a:gd name="T17" fmla="*/ 912 h 1495"/>
                  <a:gd name="T18" fmla="*/ 80 w 1227"/>
                  <a:gd name="T19" fmla="*/ 976 h 1495"/>
                  <a:gd name="T20" fmla="*/ 14 w 1227"/>
                  <a:gd name="T21" fmla="*/ 1008 h 1495"/>
                  <a:gd name="T22" fmla="*/ 0 w 1227"/>
                  <a:gd name="T23" fmla="*/ 1103 h 1495"/>
                  <a:gd name="T24" fmla="*/ 690 w 1227"/>
                  <a:gd name="T25" fmla="*/ 1487 h 1495"/>
                  <a:gd name="T26" fmla="*/ 1074 w 1227"/>
                  <a:gd name="T27" fmla="*/ 1495 h 1495"/>
                  <a:gd name="T28" fmla="*/ 1227 w 1227"/>
                  <a:gd name="T29" fmla="*/ 120 h 1495"/>
                  <a:gd name="T30" fmla="*/ 312 w 1227"/>
                  <a:gd name="T31" fmla="*/ 0 h 14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27"/>
                  <a:gd name="T49" fmla="*/ 0 h 1495"/>
                  <a:gd name="T50" fmla="*/ 1227 w 1227"/>
                  <a:gd name="T51" fmla="*/ 1495 h 14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27" h="1495">
                    <a:moveTo>
                      <a:pt x="312" y="0"/>
                    </a:moveTo>
                    <a:lnTo>
                      <a:pt x="290" y="200"/>
                    </a:lnTo>
                    <a:lnTo>
                      <a:pt x="181" y="176"/>
                    </a:lnTo>
                    <a:lnTo>
                      <a:pt x="189" y="424"/>
                    </a:lnTo>
                    <a:lnTo>
                      <a:pt x="138" y="472"/>
                    </a:lnTo>
                    <a:lnTo>
                      <a:pt x="218" y="624"/>
                    </a:lnTo>
                    <a:lnTo>
                      <a:pt x="138" y="696"/>
                    </a:lnTo>
                    <a:lnTo>
                      <a:pt x="94" y="808"/>
                    </a:lnTo>
                    <a:lnTo>
                      <a:pt x="44" y="912"/>
                    </a:lnTo>
                    <a:lnTo>
                      <a:pt x="80" y="976"/>
                    </a:lnTo>
                    <a:lnTo>
                      <a:pt x="14" y="1008"/>
                    </a:lnTo>
                    <a:lnTo>
                      <a:pt x="0" y="1103"/>
                    </a:lnTo>
                    <a:lnTo>
                      <a:pt x="690" y="1487"/>
                    </a:lnTo>
                    <a:lnTo>
                      <a:pt x="1074" y="1495"/>
                    </a:lnTo>
                    <a:lnTo>
                      <a:pt x="1227" y="120"/>
                    </a:lnTo>
                    <a:lnTo>
                      <a:pt x="312"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65" name="Freeform 76"/>
              <p:cNvSpPr>
                <a:spLocks/>
              </p:cNvSpPr>
              <p:nvPr/>
            </p:nvSpPr>
            <p:spPr bwMode="auto">
              <a:xfrm>
                <a:off x="3014" y="8717"/>
                <a:ext cx="1227" cy="1495"/>
              </a:xfrm>
              <a:custGeom>
                <a:avLst/>
                <a:gdLst>
                  <a:gd name="T0" fmla="*/ 312 w 1227"/>
                  <a:gd name="T1" fmla="*/ 0 h 1495"/>
                  <a:gd name="T2" fmla="*/ 290 w 1227"/>
                  <a:gd name="T3" fmla="*/ 200 h 1495"/>
                  <a:gd name="T4" fmla="*/ 181 w 1227"/>
                  <a:gd name="T5" fmla="*/ 176 h 1495"/>
                  <a:gd name="T6" fmla="*/ 189 w 1227"/>
                  <a:gd name="T7" fmla="*/ 424 h 1495"/>
                  <a:gd name="T8" fmla="*/ 138 w 1227"/>
                  <a:gd name="T9" fmla="*/ 472 h 1495"/>
                  <a:gd name="T10" fmla="*/ 218 w 1227"/>
                  <a:gd name="T11" fmla="*/ 624 h 1495"/>
                  <a:gd name="T12" fmla="*/ 138 w 1227"/>
                  <a:gd name="T13" fmla="*/ 696 h 1495"/>
                  <a:gd name="T14" fmla="*/ 94 w 1227"/>
                  <a:gd name="T15" fmla="*/ 808 h 1495"/>
                  <a:gd name="T16" fmla="*/ 44 w 1227"/>
                  <a:gd name="T17" fmla="*/ 912 h 1495"/>
                  <a:gd name="T18" fmla="*/ 80 w 1227"/>
                  <a:gd name="T19" fmla="*/ 976 h 1495"/>
                  <a:gd name="T20" fmla="*/ 14 w 1227"/>
                  <a:gd name="T21" fmla="*/ 1008 h 1495"/>
                  <a:gd name="T22" fmla="*/ 0 w 1227"/>
                  <a:gd name="T23" fmla="*/ 1103 h 1495"/>
                  <a:gd name="T24" fmla="*/ 690 w 1227"/>
                  <a:gd name="T25" fmla="*/ 1487 h 1495"/>
                  <a:gd name="T26" fmla="*/ 1074 w 1227"/>
                  <a:gd name="T27" fmla="*/ 1495 h 1495"/>
                  <a:gd name="T28" fmla="*/ 1227 w 1227"/>
                  <a:gd name="T29" fmla="*/ 120 h 1495"/>
                  <a:gd name="T30" fmla="*/ 312 w 1227"/>
                  <a:gd name="T31" fmla="*/ 0 h 14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27"/>
                  <a:gd name="T49" fmla="*/ 0 h 1495"/>
                  <a:gd name="T50" fmla="*/ 1227 w 1227"/>
                  <a:gd name="T51" fmla="*/ 1495 h 14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27" h="1495">
                    <a:moveTo>
                      <a:pt x="312" y="0"/>
                    </a:moveTo>
                    <a:lnTo>
                      <a:pt x="290" y="200"/>
                    </a:lnTo>
                    <a:lnTo>
                      <a:pt x="181" y="176"/>
                    </a:lnTo>
                    <a:lnTo>
                      <a:pt x="189" y="424"/>
                    </a:lnTo>
                    <a:lnTo>
                      <a:pt x="138" y="472"/>
                    </a:lnTo>
                    <a:lnTo>
                      <a:pt x="218" y="624"/>
                    </a:lnTo>
                    <a:lnTo>
                      <a:pt x="138" y="696"/>
                    </a:lnTo>
                    <a:lnTo>
                      <a:pt x="94" y="808"/>
                    </a:lnTo>
                    <a:lnTo>
                      <a:pt x="44" y="912"/>
                    </a:lnTo>
                    <a:lnTo>
                      <a:pt x="80" y="976"/>
                    </a:lnTo>
                    <a:lnTo>
                      <a:pt x="14" y="1008"/>
                    </a:lnTo>
                    <a:lnTo>
                      <a:pt x="0" y="1103"/>
                    </a:lnTo>
                    <a:lnTo>
                      <a:pt x="690" y="1487"/>
                    </a:lnTo>
                    <a:lnTo>
                      <a:pt x="1074" y="1495"/>
                    </a:lnTo>
                    <a:lnTo>
                      <a:pt x="1227" y="120"/>
                    </a:lnTo>
                    <a:lnTo>
                      <a:pt x="312"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grpSp>
          <p:nvGrpSpPr>
            <p:cNvPr id="14" name="Group 77"/>
            <p:cNvGrpSpPr>
              <a:grpSpLocks/>
            </p:cNvGrpSpPr>
            <p:nvPr/>
          </p:nvGrpSpPr>
          <p:grpSpPr bwMode="auto">
            <a:xfrm>
              <a:off x="3177" y="2916"/>
              <a:ext cx="595" cy="393"/>
              <a:chOff x="8458" y="10132"/>
              <a:chExt cx="1742" cy="1295"/>
            </a:xfrm>
          </p:grpSpPr>
          <p:sp>
            <p:nvSpPr>
              <p:cNvPr id="36962" name="Freeform 78"/>
              <p:cNvSpPr>
                <a:spLocks/>
              </p:cNvSpPr>
              <p:nvPr/>
            </p:nvSpPr>
            <p:spPr bwMode="auto">
              <a:xfrm>
                <a:off x="8458" y="10132"/>
                <a:ext cx="1742" cy="1295"/>
              </a:xfrm>
              <a:custGeom>
                <a:avLst/>
                <a:gdLst>
                  <a:gd name="T0" fmla="*/ 0 w 1742"/>
                  <a:gd name="T1" fmla="*/ 120 h 1295"/>
                  <a:gd name="T2" fmla="*/ 486 w 1742"/>
                  <a:gd name="T3" fmla="*/ 72 h 1295"/>
                  <a:gd name="T4" fmla="*/ 537 w 1742"/>
                  <a:gd name="T5" fmla="*/ 160 h 1295"/>
                  <a:gd name="T6" fmla="*/ 1045 w 1742"/>
                  <a:gd name="T7" fmla="*/ 72 h 1295"/>
                  <a:gd name="T8" fmla="*/ 1132 w 1742"/>
                  <a:gd name="T9" fmla="*/ 144 h 1295"/>
                  <a:gd name="T10" fmla="*/ 1132 w 1742"/>
                  <a:gd name="T11" fmla="*/ 8 h 1295"/>
                  <a:gd name="T12" fmla="*/ 1125 w 1742"/>
                  <a:gd name="T13" fmla="*/ 0 h 1295"/>
                  <a:gd name="T14" fmla="*/ 1227 w 1742"/>
                  <a:gd name="T15" fmla="*/ 0 h 1295"/>
                  <a:gd name="T16" fmla="*/ 1336 w 1742"/>
                  <a:gd name="T17" fmla="*/ 208 h 1295"/>
                  <a:gd name="T18" fmla="*/ 1510 w 1742"/>
                  <a:gd name="T19" fmla="*/ 480 h 1295"/>
                  <a:gd name="T20" fmla="*/ 1597 w 1742"/>
                  <a:gd name="T21" fmla="*/ 720 h 1295"/>
                  <a:gd name="T22" fmla="*/ 1728 w 1742"/>
                  <a:gd name="T23" fmla="*/ 880 h 1295"/>
                  <a:gd name="T24" fmla="*/ 1742 w 1742"/>
                  <a:gd name="T25" fmla="*/ 1119 h 1295"/>
                  <a:gd name="T26" fmla="*/ 1706 w 1742"/>
                  <a:gd name="T27" fmla="*/ 1263 h 1295"/>
                  <a:gd name="T28" fmla="*/ 1524 w 1742"/>
                  <a:gd name="T29" fmla="*/ 1295 h 1295"/>
                  <a:gd name="T30" fmla="*/ 1495 w 1742"/>
                  <a:gd name="T31" fmla="*/ 1239 h 1295"/>
                  <a:gd name="T32" fmla="*/ 1365 w 1742"/>
                  <a:gd name="T33" fmla="*/ 1151 h 1295"/>
                  <a:gd name="T34" fmla="*/ 1321 w 1742"/>
                  <a:gd name="T35" fmla="*/ 1063 h 1295"/>
                  <a:gd name="T36" fmla="*/ 1292 w 1742"/>
                  <a:gd name="T37" fmla="*/ 1031 h 1295"/>
                  <a:gd name="T38" fmla="*/ 1270 w 1742"/>
                  <a:gd name="T39" fmla="*/ 943 h 1295"/>
                  <a:gd name="T40" fmla="*/ 1234 w 1742"/>
                  <a:gd name="T41" fmla="*/ 967 h 1295"/>
                  <a:gd name="T42" fmla="*/ 1132 w 1742"/>
                  <a:gd name="T43" fmla="*/ 864 h 1295"/>
                  <a:gd name="T44" fmla="*/ 1161 w 1742"/>
                  <a:gd name="T45" fmla="*/ 760 h 1295"/>
                  <a:gd name="T46" fmla="*/ 1132 w 1742"/>
                  <a:gd name="T47" fmla="*/ 704 h 1295"/>
                  <a:gd name="T48" fmla="*/ 1103 w 1742"/>
                  <a:gd name="T49" fmla="*/ 720 h 1295"/>
                  <a:gd name="T50" fmla="*/ 1111 w 1742"/>
                  <a:gd name="T51" fmla="*/ 784 h 1295"/>
                  <a:gd name="T52" fmla="*/ 1074 w 1742"/>
                  <a:gd name="T53" fmla="*/ 704 h 1295"/>
                  <a:gd name="T54" fmla="*/ 1074 w 1742"/>
                  <a:gd name="T55" fmla="*/ 520 h 1295"/>
                  <a:gd name="T56" fmla="*/ 1009 w 1742"/>
                  <a:gd name="T57" fmla="*/ 416 h 1295"/>
                  <a:gd name="T58" fmla="*/ 849 w 1742"/>
                  <a:gd name="T59" fmla="*/ 328 h 1295"/>
                  <a:gd name="T60" fmla="*/ 769 w 1742"/>
                  <a:gd name="T61" fmla="*/ 224 h 1295"/>
                  <a:gd name="T62" fmla="*/ 675 w 1742"/>
                  <a:gd name="T63" fmla="*/ 208 h 1295"/>
                  <a:gd name="T64" fmla="*/ 639 w 1742"/>
                  <a:gd name="T65" fmla="*/ 272 h 1295"/>
                  <a:gd name="T66" fmla="*/ 501 w 1742"/>
                  <a:gd name="T67" fmla="*/ 320 h 1295"/>
                  <a:gd name="T68" fmla="*/ 428 w 1742"/>
                  <a:gd name="T69" fmla="*/ 272 h 1295"/>
                  <a:gd name="T70" fmla="*/ 385 w 1742"/>
                  <a:gd name="T71" fmla="*/ 208 h 1295"/>
                  <a:gd name="T72" fmla="*/ 131 w 1742"/>
                  <a:gd name="T73" fmla="*/ 264 h 1295"/>
                  <a:gd name="T74" fmla="*/ 73 w 1742"/>
                  <a:gd name="T75" fmla="*/ 216 h 1295"/>
                  <a:gd name="T76" fmla="*/ 15 w 1742"/>
                  <a:gd name="T77" fmla="*/ 272 h 1295"/>
                  <a:gd name="T78" fmla="*/ 0 w 1742"/>
                  <a:gd name="T79" fmla="*/ 120 h 12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42"/>
                  <a:gd name="T121" fmla="*/ 0 h 1295"/>
                  <a:gd name="T122" fmla="*/ 1742 w 1742"/>
                  <a:gd name="T123" fmla="*/ 1295 h 12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42" h="1295">
                    <a:moveTo>
                      <a:pt x="0" y="120"/>
                    </a:moveTo>
                    <a:lnTo>
                      <a:pt x="486" y="72"/>
                    </a:lnTo>
                    <a:lnTo>
                      <a:pt x="537" y="160"/>
                    </a:lnTo>
                    <a:lnTo>
                      <a:pt x="1045" y="72"/>
                    </a:lnTo>
                    <a:lnTo>
                      <a:pt x="1132" y="144"/>
                    </a:lnTo>
                    <a:lnTo>
                      <a:pt x="1132" y="8"/>
                    </a:lnTo>
                    <a:lnTo>
                      <a:pt x="1125" y="0"/>
                    </a:lnTo>
                    <a:lnTo>
                      <a:pt x="1227" y="0"/>
                    </a:lnTo>
                    <a:lnTo>
                      <a:pt x="1336" y="208"/>
                    </a:lnTo>
                    <a:lnTo>
                      <a:pt x="1510" y="480"/>
                    </a:lnTo>
                    <a:lnTo>
                      <a:pt x="1597" y="720"/>
                    </a:lnTo>
                    <a:lnTo>
                      <a:pt x="1728" y="880"/>
                    </a:lnTo>
                    <a:lnTo>
                      <a:pt x="1742" y="1119"/>
                    </a:lnTo>
                    <a:lnTo>
                      <a:pt x="1706" y="1263"/>
                    </a:lnTo>
                    <a:lnTo>
                      <a:pt x="1524" y="1295"/>
                    </a:lnTo>
                    <a:lnTo>
                      <a:pt x="1495" y="1239"/>
                    </a:lnTo>
                    <a:lnTo>
                      <a:pt x="1365" y="1151"/>
                    </a:lnTo>
                    <a:lnTo>
                      <a:pt x="1321" y="1063"/>
                    </a:lnTo>
                    <a:lnTo>
                      <a:pt x="1292" y="1031"/>
                    </a:lnTo>
                    <a:lnTo>
                      <a:pt x="1270" y="943"/>
                    </a:lnTo>
                    <a:lnTo>
                      <a:pt x="1234" y="967"/>
                    </a:lnTo>
                    <a:lnTo>
                      <a:pt x="1132" y="864"/>
                    </a:lnTo>
                    <a:lnTo>
                      <a:pt x="1161" y="760"/>
                    </a:lnTo>
                    <a:lnTo>
                      <a:pt x="1132" y="704"/>
                    </a:lnTo>
                    <a:lnTo>
                      <a:pt x="1103" y="720"/>
                    </a:lnTo>
                    <a:lnTo>
                      <a:pt x="1111" y="784"/>
                    </a:lnTo>
                    <a:lnTo>
                      <a:pt x="1074" y="704"/>
                    </a:lnTo>
                    <a:lnTo>
                      <a:pt x="1074" y="520"/>
                    </a:lnTo>
                    <a:lnTo>
                      <a:pt x="1009" y="416"/>
                    </a:lnTo>
                    <a:lnTo>
                      <a:pt x="849" y="328"/>
                    </a:lnTo>
                    <a:lnTo>
                      <a:pt x="769" y="224"/>
                    </a:lnTo>
                    <a:lnTo>
                      <a:pt x="675" y="208"/>
                    </a:lnTo>
                    <a:lnTo>
                      <a:pt x="639" y="272"/>
                    </a:lnTo>
                    <a:lnTo>
                      <a:pt x="501" y="320"/>
                    </a:lnTo>
                    <a:lnTo>
                      <a:pt x="428" y="272"/>
                    </a:lnTo>
                    <a:lnTo>
                      <a:pt x="385" y="208"/>
                    </a:lnTo>
                    <a:lnTo>
                      <a:pt x="131" y="264"/>
                    </a:lnTo>
                    <a:lnTo>
                      <a:pt x="73" y="216"/>
                    </a:lnTo>
                    <a:lnTo>
                      <a:pt x="15" y="272"/>
                    </a:lnTo>
                    <a:lnTo>
                      <a:pt x="0" y="12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63" name="Freeform 79"/>
              <p:cNvSpPr>
                <a:spLocks/>
              </p:cNvSpPr>
              <p:nvPr/>
            </p:nvSpPr>
            <p:spPr bwMode="auto">
              <a:xfrm>
                <a:off x="8458" y="10132"/>
                <a:ext cx="1742" cy="1295"/>
              </a:xfrm>
              <a:custGeom>
                <a:avLst/>
                <a:gdLst>
                  <a:gd name="T0" fmla="*/ 0 w 1742"/>
                  <a:gd name="T1" fmla="*/ 120 h 1295"/>
                  <a:gd name="T2" fmla="*/ 486 w 1742"/>
                  <a:gd name="T3" fmla="*/ 72 h 1295"/>
                  <a:gd name="T4" fmla="*/ 537 w 1742"/>
                  <a:gd name="T5" fmla="*/ 160 h 1295"/>
                  <a:gd name="T6" fmla="*/ 1045 w 1742"/>
                  <a:gd name="T7" fmla="*/ 72 h 1295"/>
                  <a:gd name="T8" fmla="*/ 1132 w 1742"/>
                  <a:gd name="T9" fmla="*/ 144 h 1295"/>
                  <a:gd name="T10" fmla="*/ 1132 w 1742"/>
                  <a:gd name="T11" fmla="*/ 8 h 1295"/>
                  <a:gd name="T12" fmla="*/ 1125 w 1742"/>
                  <a:gd name="T13" fmla="*/ 0 h 1295"/>
                  <a:gd name="T14" fmla="*/ 1227 w 1742"/>
                  <a:gd name="T15" fmla="*/ 0 h 1295"/>
                  <a:gd name="T16" fmla="*/ 1336 w 1742"/>
                  <a:gd name="T17" fmla="*/ 208 h 1295"/>
                  <a:gd name="T18" fmla="*/ 1510 w 1742"/>
                  <a:gd name="T19" fmla="*/ 480 h 1295"/>
                  <a:gd name="T20" fmla="*/ 1597 w 1742"/>
                  <a:gd name="T21" fmla="*/ 720 h 1295"/>
                  <a:gd name="T22" fmla="*/ 1728 w 1742"/>
                  <a:gd name="T23" fmla="*/ 880 h 1295"/>
                  <a:gd name="T24" fmla="*/ 1742 w 1742"/>
                  <a:gd name="T25" fmla="*/ 1119 h 1295"/>
                  <a:gd name="T26" fmla="*/ 1706 w 1742"/>
                  <a:gd name="T27" fmla="*/ 1263 h 1295"/>
                  <a:gd name="T28" fmla="*/ 1524 w 1742"/>
                  <a:gd name="T29" fmla="*/ 1295 h 1295"/>
                  <a:gd name="T30" fmla="*/ 1495 w 1742"/>
                  <a:gd name="T31" fmla="*/ 1239 h 1295"/>
                  <a:gd name="T32" fmla="*/ 1365 w 1742"/>
                  <a:gd name="T33" fmla="*/ 1151 h 1295"/>
                  <a:gd name="T34" fmla="*/ 1321 w 1742"/>
                  <a:gd name="T35" fmla="*/ 1063 h 1295"/>
                  <a:gd name="T36" fmla="*/ 1292 w 1742"/>
                  <a:gd name="T37" fmla="*/ 1031 h 1295"/>
                  <a:gd name="T38" fmla="*/ 1270 w 1742"/>
                  <a:gd name="T39" fmla="*/ 943 h 1295"/>
                  <a:gd name="T40" fmla="*/ 1234 w 1742"/>
                  <a:gd name="T41" fmla="*/ 967 h 1295"/>
                  <a:gd name="T42" fmla="*/ 1132 w 1742"/>
                  <a:gd name="T43" fmla="*/ 864 h 1295"/>
                  <a:gd name="T44" fmla="*/ 1161 w 1742"/>
                  <a:gd name="T45" fmla="*/ 760 h 1295"/>
                  <a:gd name="T46" fmla="*/ 1132 w 1742"/>
                  <a:gd name="T47" fmla="*/ 704 h 1295"/>
                  <a:gd name="T48" fmla="*/ 1103 w 1742"/>
                  <a:gd name="T49" fmla="*/ 720 h 1295"/>
                  <a:gd name="T50" fmla="*/ 1111 w 1742"/>
                  <a:gd name="T51" fmla="*/ 784 h 1295"/>
                  <a:gd name="T52" fmla="*/ 1074 w 1742"/>
                  <a:gd name="T53" fmla="*/ 704 h 1295"/>
                  <a:gd name="T54" fmla="*/ 1074 w 1742"/>
                  <a:gd name="T55" fmla="*/ 520 h 1295"/>
                  <a:gd name="T56" fmla="*/ 1009 w 1742"/>
                  <a:gd name="T57" fmla="*/ 416 h 1295"/>
                  <a:gd name="T58" fmla="*/ 849 w 1742"/>
                  <a:gd name="T59" fmla="*/ 328 h 1295"/>
                  <a:gd name="T60" fmla="*/ 769 w 1742"/>
                  <a:gd name="T61" fmla="*/ 224 h 1295"/>
                  <a:gd name="T62" fmla="*/ 675 w 1742"/>
                  <a:gd name="T63" fmla="*/ 208 h 1295"/>
                  <a:gd name="T64" fmla="*/ 639 w 1742"/>
                  <a:gd name="T65" fmla="*/ 272 h 1295"/>
                  <a:gd name="T66" fmla="*/ 501 w 1742"/>
                  <a:gd name="T67" fmla="*/ 320 h 1295"/>
                  <a:gd name="T68" fmla="*/ 428 w 1742"/>
                  <a:gd name="T69" fmla="*/ 272 h 1295"/>
                  <a:gd name="T70" fmla="*/ 385 w 1742"/>
                  <a:gd name="T71" fmla="*/ 208 h 1295"/>
                  <a:gd name="T72" fmla="*/ 131 w 1742"/>
                  <a:gd name="T73" fmla="*/ 264 h 1295"/>
                  <a:gd name="T74" fmla="*/ 73 w 1742"/>
                  <a:gd name="T75" fmla="*/ 216 h 1295"/>
                  <a:gd name="T76" fmla="*/ 15 w 1742"/>
                  <a:gd name="T77" fmla="*/ 272 h 1295"/>
                  <a:gd name="T78" fmla="*/ 0 w 1742"/>
                  <a:gd name="T79" fmla="*/ 120 h 12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42"/>
                  <a:gd name="T121" fmla="*/ 0 h 1295"/>
                  <a:gd name="T122" fmla="*/ 1742 w 1742"/>
                  <a:gd name="T123" fmla="*/ 1295 h 12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42" h="1295">
                    <a:moveTo>
                      <a:pt x="0" y="120"/>
                    </a:moveTo>
                    <a:lnTo>
                      <a:pt x="486" y="72"/>
                    </a:lnTo>
                    <a:lnTo>
                      <a:pt x="537" y="160"/>
                    </a:lnTo>
                    <a:lnTo>
                      <a:pt x="1045" y="72"/>
                    </a:lnTo>
                    <a:lnTo>
                      <a:pt x="1132" y="144"/>
                    </a:lnTo>
                    <a:lnTo>
                      <a:pt x="1132" y="8"/>
                    </a:lnTo>
                    <a:lnTo>
                      <a:pt x="1125" y="0"/>
                    </a:lnTo>
                    <a:lnTo>
                      <a:pt x="1227" y="0"/>
                    </a:lnTo>
                    <a:lnTo>
                      <a:pt x="1336" y="208"/>
                    </a:lnTo>
                    <a:lnTo>
                      <a:pt x="1510" y="480"/>
                    </a:lnTo>
                    <a:lnTo>
                      <a:pt x="1597" y="720"/>
                    </a:lnTo>
                    <a:lnTo>
                      <a:pt x="1728" y="880"/>
                    </a:lnTo>
                    <a:lnTo>
                      <a:pt x="1742" y="1119"/>
                    </a:lnTo>
                    <a:lnTo>
                      <a:pt x="1706" y="1263"/>
                    </a:lnTo>
                    <a:lnTo>
                      <a:pt x="1524" y="1295"/>
                    </a:lnTo>
                    <a:lnTo>
                      <a:pt x="1495" y="1239"/>
                    </a:lnTo>
                    <a:lnTo>
                      <a:pt x="1365" y="1151"/>
                    </a:lnTo>
                    <a:lnTo>
                      <a:pt x="1321" y="1063"/>
                    </a:lnTo>
                    <a:lnTo>
                      <a:pt x="1292" y="1031"/>
                    </a:lnTo>
                    <a:lnTo>
                      <a:pt x="1270" y="943"/>
                    </a:lnTo>
                    <a:lnTo>
                      <a:pt x="1234" y="967"/>
                    </a:lnTo>
                    <a:lnTo>
                      <a:pt x="1132" y="864"/>
                    </a:lnTo>
                    <a:lnTo>
                      <a:pt x="1161" y="760"/>
                    </a:lnTo>
                    <a:lnTo>
                      <a:pt x="1132" y="704"/>
                    </a:lnTo>
                    <a:lnTo>
                      <a:pt x="1103" y="720"/>
                    </a:lnTo>
                    <a:lnTo>
                      <a:pt x="1111" y="784"/>
                    </a:lnTo>
                    <a:lnTo>
                      <a:pt x="1074" y="704"/>
                    </a:lnTo>
                    <a:lnTo>
                      <a:pt x="1074" y="520"/>
                    </a:lnTo>
                    <a:lnTo>
                      <a:pt x="1009" y="416"/>
                    </a:lnTo>
                    <a:lnTo>
                      <a:pt x="849" y="328"/>
                    </a:lnTo>
                    <a:lnTo>
                      <a:pt x="769" y="224"/>
                    </a:lnTo>
                    <a:lnTo>
                      <a:pt x="675" y="208"/>
                    </a:lnTo>
                    <a:lnTo>
                      <a:pt x="639" y="272"/>
                    </a:lnTo>
                    <a:lnTo>
                      <a:pt x="501" y="320"/>
                    </a:lnTo>
                    <a:lnTo>
                      <a:pt x="428" y="272"/>
                    </a:lnTo>
                    <a:lnTo>
                      <a:pt x="385" y="208"/>
                    </a:lnTo>
                    <a:lnTo>
                      <a:pt x="131" y="264"/>
                    </a:lnTo>
                    <a:lnTo>
                      <a:pt x="73" y="216"/>
                    </a:lnTo>
                    <a:lnTo>
                      <a:pt x="15" y="272"/>
                    </a:lnTo>
                    <a:lnTo>
                      <a:pt x="0" y="12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grpSp>
          <p:nvGrpSpPr>
            <p:cNvPr id="15" name="Group 80"/>
            <p:cNvGrpSpPr>
              <a:grpSpLocks/>
            </p:cNvGrpSpPr>
            <p:nvPr/>
          </p:nvGrpSpPr>
          <p:grpSpPr bwMode="auto">
            <a:xfrm>
              <a:off x="3345" y="2400"/>
              <a:ext cx="546" cy="235"/>
              <a:chOff x="8944" y="8414"/>
              <a:chExt cx="1597" cy="775"/>
            </a:xfrm>
          </p:grpSpPr>
          <p:sp>
            <p:nvSpPr>
              <p:cNvPr id="36960" name="Freeform 81" descr="Sphere"/>
              <p:cNvSpPr>
                <a:spLocks/>
              </p:cNvSpPr>
              <p:nvPr/>
            </p:nvSpPr>
            <p:spPr bwMode="auto">
              <a:xfrm>
                <a:off x="8944" y="8414"/>
                <a:ext cx="1597" cy="775"/>
              </a:xfrm>
              <a:custGeom>
                <a:avLst/>
                <a:gdLst>
                  <a:gd name="T0" fmla="*/ 51 w 1597"/>
                  <a:gd name="T1" fmla="*/ 567 h 775"/>
                  <a:gd name="T2" fmla="*/ 0 w 1597"/>
                  <a:gd name="T3" fmla="*/ 735 h 775"/>
                  <a:gd name="T4" fmla="*/ 204 w 1597"/>
                  <a:gd name="T5" fmla="*/ 711 h 775"/>
                  <a:gd name="T6" fmla="*/ 291 w 1597"/>
                  <a:gd name="T7" fmla="*/ 639 h 775"/>
                  <a:gd name="T8" fmla="*/ 567 w 1597"/>
                  <a:gd name="T9" fmla="*/ 551 h 775"/>
                  <a:gd name="T10" fmla="*/ 646 w 1597"/>
                  <a:gd name="T11" fmla="*/ 599 h 775"/>
                  <a:gd name="T12" fmla="*/ 835 w 1597"/>
                  <a:gd name="T13" fmla="*/ 567 h 775"/>
                  <a:gd name="T14" fmla="*/ 835 w 1597"/>
                  <a:gd name="T15" fmla="*/ 583 h 775"/>
                  <a:gd name="T16" fmla="*/ 1111 w 1597"/>
                  <a:gd name="T17" fmla="*/ 775 h 775"/>
                  <a:gd name="T18" fmla="*/ 1271 w 1597"/>
                  <a:gd name="T19" fmla="*/ 719 h 775"/>
                  <a:gd name="T20" fmla="*/ 1365 w 1597"/>
                  <a:gd name="T21" fmla="*/ 503 h 775"/>
                  <a:gd name="T22" fmla="*/ 1525 w 1597"/>
                  <a:gd name="T23" fmla="*/ 447 h 775"/>
                  <a:gd name="T24" fmla="*/ 1597 w 1597"/>
                  <a:gd name="T25" fmla="*/ 287 h 775"/>
                  <a:gd name="T26" fmla="*/ 1597 w 1597"/>
                  <a:gd name="T27" fmla="*/ 95 h 775"/>
                  <a:gd name="T28" fmla="*/ 1575 w 1597"/>
                  <a:gd name="T29" fmla="*/ 255 h 775"/>
                  <a:gd name="T30" fmla="*/ 1488 w 1597"/>
                  <a:gd name="T31" fmla="*/ 383 h 775"/>
                  <a:gd name="T32" fmla="*/ 1459 w 1597"/>
                  <a:gd name="T33" fmla="*/ 375 h 775"/>
                  <a:gd name="T34" fmla="*/ 1336 w 1597"/>
                  <a:gd name="T35" fmla="*/ 415 h 775"/>
                  <a:gd name="T36" fmla="*/ 1336 w 1597"/>
                  <a:gd name="T37" fmla="*/ 367 h 775"/>
                  <a:gd name="T38" fmla="*/ 1459 w 1597"/>
                  <a:gd name="T39" fmla="*/ 327 h 775"/>
                  <a:gd name="T40" fmla="*/ 1350 w 1597"/>
                  <a:gd name="T41" fmla="*/ 311 h 775"/>
                  <a:gd name="T42" fmla="*/ 1467 w 1597"/>
                  <a:gd name="T43" fmla="*/ 263 h 775"/>
                  <a:gd name="T44" fmla="*/ 1517 w 1597"/>
                  <a:gd name="T45" fmla="*/ 287 h 775"/>
                  <a:gd name="T46" fmla="*/ 1539 w 1597"/>
                  <a:gd name="T47" fmla="*/ 143 h 775"/>
                  <a:gd name="T48" fmla="*/ 1510 w 1597"/>
                  <a:gd name="T49" fmla="*/ 103 h 775"/>
                  <a:gd name="T50" fmla="*/ 1365 w 1597"/>
                  <a:gd name="T51" fmla="*/ 167 h 775"/>
                  <a:gd name="T52" fmla="*/ 1365 w 1597"/>
                  <a:gd name="T53" fmla="*/ 79 h 775"/>
                  <a:gd name="T54" fmla="*/ 1430 w 1597"/>
                  <a:gd name="T55" fmla="*/ 95 h 775"/>
                  <a:gd name="T56" fmla="*/ 1510 w 1597"/>
                  <a:gd name="T57" fmla="*/ 31 h 775"/>
                  <a:gd name="T58" fmla="*/ 1467 w 1597"/>
                  <a:gd name="T59" fmla="*/ 0 h 775"/>
                  <a:gd name="T60" fmla="*/ 988 w 1597"/>
                  <a:gd name="T61" fmla="*/ 119 h 775"/>
                  <a:gd name="T62" fmla="*/ 400 w 1597"/>
                  <a:gd name="T63" fmla="*/ 247 h 775"/>
                  <a:gd name="T64" fmla="*/ 131 w 1597"/>
                  <a:gd name="T65" fmla="*/ 567 h 775"/>
                  <a:gd name="T66" fmla="*/ 51 w 1597"/>
                  <a:gd name="T67" fmla="*/ 567 h 7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97"/>
                  <a:gd name="T103" fmla="*/ 0 h 775"/>
                  <a:gd name="T104" fmla="*/ 1597 w 1597"/>
                  <a:gd name="T105" fmla="*/ 775 h 77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97" h="775">
                    <a:moveTo>
                      <a:pt x="51" y="567"/>
                    </a:moveTo>
                    <a:lnTo>
                      <a:pt x="0" y="735"/>
                    </a:lnTo>
                    <a:lnTo>
                      <a:pt x="204" y="711"/>
                    </a:lnTo>
                    <a:lnTo>
                      <a:pt x="291" y="639"/>
                    </a:lnTo>
                    <a:lnTo>
                      <a:pt x="567" y="551"/>
                    </a:lnTo>
                    <a:lnTo>
                      <a:pt x="646" y="599"/>
                    </a:lnTo>
                    <a:lnTo>
                      <a:pt x="835" y="567"/>
                    </a:lnTo>
                    <a:lnTo>
                      <a:pt x="835" y="583"/>
                    </a:lnTo>
                    <a:lnTo>
                      <a:pt x="1111" y="775"/>
                    </a:lnTo>
                    <a:lnTo>
                      <a:pt x="1271" y="719"/>
                    </a:lnTo>
                    <a:lnTo>
                      <a:pt x="1365" y="503"/>
                    </a:lnTo>
                    <a:lnTo>
                      <a:pt x="1525" y="447"/>
                    </a:lnTo>
                    <a:lnTo>
                      <a:pt x="1597" y="287"/>
                    </a:lnTo>
                    <a:lnTo>
                      <a:pt x="1597" y="95"/>
                    </a:lnTo>
                    <a:lnTo>
                      <a:pt x="1575" y="255"/>
                    </a:lnTo>
                    <a:lnTo>
                      <a:pt x="1488" y="383"/>
                    </a:lnTo>
                    <a:lnTo>
                      <a:pt x="1459" y="375"/>
                    </a:lnTo>
                    <a:lnTo>
                      <a:pt x="1336" y="415"/>
                    </a:lnTo>
                    <a:lnTo>
                      <a:pt x="1336" y="367"/>
                    </a:lnTo>
                    <a:lnTo>
                      <a:pt x="1459" y="327"/>
                    </a:lnTo>
                    <a:lnTo>
                      <a:pt x="1350" y="311"/>
                    </a:lnTo>
                    <a:lnTo>
                      <a:pt x="1467" y="263"/>
                    </a:lnTo>
                    <a:lnTo>
                      <a:pt x="1517" y="287"/>
                    </a:lnTo>
                    <a:lnTo>
                      <a:pt x="1539" y="143"/>
                    </a:lnTo>
                    <a:lnTo>
                      <a:pt x="1510" y="103"/>
                    </a:lnTo>
                    <a:lnTo>
                      <a:pt x="1365" y="167"/>
                    </a:lnTo>
                    <a:lnTo>
                      <a:pt x="1365" y="79"/>
                    </a:lnTo>
                    <a:lnTo>
                      <a:pt x="1430" y="95"/>
                    </a:lnTo>
                    <a:lnTo>
                      <a:pt x="1510" y="31"/>
                    </a:lnTo>
                    <a:lnTo>
                      <a:pt x="1467" y="0"/>
                    </a:lnTo>
                    <a:lnTo>
                      <a:pt x="988" y="119"/>
                    </a:lnTo>
                    <a:lnTo>
                      <a:pt x="400" y="247"/>
                    </a:lnTo>
                    <a:lnTo>
                      <a:pt x="131" y="567"/>
                    </a:lnTo>
                    <a:lnTo>
                      <a:pt x="51" y="567"/>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61" name="Freeform 82" descr="Sphere"/>
              <p:cNvSpPr>
                <a:spLocks/>
              </p:cNvSpPr>
              <p:nvPr/>
            </p:nvSpPr>
            <p:spPr bwMode="auto">
              <a:xfrm>
                <a:off x="8944" y="8414"/>
                <a:ext cx="1597" cy="775"/>
              </a:xfrm>
              <a:custGeom>
                <a:avLst/>
                <a:gdLst>
                  <a:gd name="T0" fmla="*/ 51 w 1597"/>
                  <a:gd name="T1" fmla="*/ 567 h 775"/>
                  <a:gd name="T2" fmla="*/ 0 w 1597"/>
                  <a:gd name="T3" fmla="*/ 735 h 775"/>
                  <a:gd name="T4" fmla="*/ 204 w 1597"/>
                  <a:gd name="T5" fmla="*/ 711 h 775"/>
                  <a:gd name="T6" fmla="*/ 291 w 1597"/>
                  <a:gd name="T7" fmla="*/ 639 h 775"/>
                  <a:gd name="T8" fmla="*/ 567 w 1597"/>
                  <a:gd name="T9" fmla="*/ 551 h 775"/>
                  <a:gd name="T10" fmla="*/ 646 w 1597"/>
                  <a:gd name="T11" fmla="*/ 599 h 775"/>
                  <a:gd name="T12" fmla="*/ 835 w 1597"/>
                  <a:gd name="T13" fmla="*/ 567 h 775"/>
                  <a:gd name="T14" fmla="*/ 835 w 1597"/>
                  <a:gd name="T15" fmla="*/ 583 h 775"/>
                  <a:gd name="T16" fmla="*/ 1111 w 1597"/>
                  <a:gd name="T17" fmla="*/ 775 h 775"/>
                  <a:gd name="T18" fmla="*/ 1271 w 1597"/>
                  <a:gd name="T19" fmla="*/ 719 h 775"/>
                  <a:gd name="T20" fmla="*/ 1365 w 1597"/>
                  <a:gd name="T21" fmla="*/ 503 h 775"/>
                  <a:gd name="T22" fmla="*/ 1525 w 1597"/>
                  <a:gd name="T23" fmla="*/ 447 h 775"/>
                  <a:gd name="T24" fmla="*/ 1597 w 1597"/>
                  <a:gd name="T25" fmla="*/ 287 h 775"/>
                  <a:gd name="T26" fmla="*/ 1597 w 1597"/>
                  <a:gd name="T27" fmla="*/ 95 h 775"/>
                  <a:gd name="T28" fmla="*/ 1575 w 1597"/>
                  <a:gd name="T29" fmla="*/ 255 h 775"/>
                  <a:gd name="T30" fmla="*/ 1488 w 1597"/>
                  <a:gd name="T31" fmla="*/ 383 h 775"/>
                  <a:gd name="T32" fmla="*/ 1459 w 1597"/>
                  <a:gd name="T33" fmla="*/ 375 h 775"/>
                  <a:gd name="T34" fmla="*/ 1336 w 1597"/>
                  <a:gd name="T35" fmla="*/ 415 h 775"/>
                  <a:gd name="T36" fmla="*/ 1336 w 1597"/>
                  <a:gd name="T37" fmla="*/ 367 h 775"/>
                  <a:gd name="T38" fmla="*/ 1459 w 1597"/>
                  <a:gd name="T39" fmla="*/ 327 h 775"/>
                  <a:gd name="T40" fmla="*/ 1350 w 1597"/>
                  <a:gd name="T41" fmla="*/ 311 h 775"/>
                  <a:gd name="T42" fmla="*/ 1467 w 1597"/>
                  <a:gd name="T43" fmla="*/ 263 h 775"/>
                  <a:gd name="T44" fmla="*/ 1517 w 1597"/>
                  <a:gd name="T45" fmla="*/ 287 h 775"/>
                  <a:gd name="T46" fmla="*/ 1539 w 1597"/>
                  <a:gd name="T47" fmla="*/ 143 h 775"/>
                  <a:gd name="T48" fmla="*/ 1510 w 1597"/>
                  <a:gd name="T49" fmla="*/ 103 h 775"/>
                  <a:gd name="T50" fmla="*/ 1365 w 1597"/>
                  <a:gd name="T51" fmla="*/ 167 h 775"/>
                  <a:gd name="T52" fmla="*/ 1365 w 1597"/>
                  <a:gd name="T53" fmla="*/ 79 h 775"/>
                  <a:gd name="T54" fmla="*/ 1430 w 1597"/>
                  <a:gd name="T55" fmla="*/ 95 h 775"/>
                  <a:gd name="T56" fmla="*/ 1510 w 1597"/>
                  <a:gd name="T57" fmla="*/ 31 h 775"/>
                  <a:gd name="T58" fmla="*/ 1467 w 1597"/>
                  <a:gd name="T59" fmla="*/ 0 h 775"/>
                  <a:gd name="T60" fmla="*/ 988 w 1597"/>
                  <a:gd name="T61" fmla="*/ 119 h 775"/>
                  <a:gd name="T62" fmla="*/ 400 w 1597"/>
                  <a:gd name="T63" fmla="*/ 247 h 775"/>
                  <a:gd name="T64" fmla="*/ 131 w 1597"/>
                  <a:gd name="T65" fmla="*/ 567 h 775"/>
                  <a:gd name="T66" fmla="*/ 51 w 1597"/>
                  <a:gd name="T67" fmla="*/ 567 h 7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97"/>
                  <a:gd name="T103" fmla="*/ 0 h 775"/>
                  <a:gd name="T104" fmla="*/ 1597 w 1597"/>
                  <a:gd name="T105" fmla="*/ 775 h 77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97" h="775">
                    <a:moveTo>
                      <a:pt x="51" y="567"/>
                    </a:moveTo>
                    <a:lnTo>
                      <a:pt x="0" y="735"/>
                    </a:lnTo>
                    <a:lnTo>
                      <a:pt x="204" y="711"/>
                    </a:lnTo>
                    <a:lnTo>
                      <a:pt x="291" y="639"/>
                    </a:lnTo>
                    <a:lnTo>
                      <a:pt x="567" y="551"/>
                    </a:lnTo>
                    <a:lnTo>
                      <a:pt x="646" y="599"/>
                    </a:lnTo>
                    <a:lnTo>
                      <a:pt x="835" y="567"/>
                    </a:lnTo>
                    <a:lnTo>
                      <a:pt x="835" y="583"/>
                    </a:lnTo>
                    <a:lnTo>
                      <a:pt x="1111" y="775"/>
                    </a:lnTo>
                    <a:lnTo>
                      <a:pt x="1271" y="719"/>
                    </a:lnTo>
                    <a:lnTo>
                      <a:pt x="1365" y="503"/>
                    </a:lnTo>
                    <a:lnTo>
                      <a:pt x="1525" y="447"/>
                    </a:lnTo>
                    <a:lnTo>
                      <a:pt x="1597" y="287"/>
                    </a:lnTo>
                    <a:lnTo>
                      <a:pt x="1597" y="95"/>
                    </a:lnTo>
                    <a:lnTo>
                      <a:pt x="1575" y="255"/>
                    </a:lnTo>
                    <a:lnTo>
                      <a:pt x="1488" y="383"/>
                    </a:lnTo>
                    <a:lnTo>
                      <a:pt x="1459" y="375"/>
                    </a:lnTo>
                    <a:lnTo>
                      <a:pt x="1336" y="415"/>
                    </a:lnTo>
                    <a:lnTo>
                      <a:pt x="1336" y="367"/>
                    </a:lnTo>
                    <a:lnTo>
                      <a:pt x="1459" y="327"/>
                    </a:lnTo>
                    <a:lnTo>
                      <a:pt x="1350" y="311"/>
                    </a:lnTo>
                    <a:lnTo>
                      <a:pt x="1467" y="263"/>
                    </a:lnTo>
                    <a:lnTo>
                      <a:pt x="1517" y="287"/>
                    </a:lnTo>
                    <a:lnTo>
                      <a:pt x="1539" y="143"/>
                    </a:lnTo>
                    <a:lnTo>
                      <a:pt x="1510" y="103"/>
                    </a:lnTo>
                    <a:lnTo>
                      <a:pt x="1365" y="167"/>
                    </a:lnTo>
                    <a:lnTo>
                      <a:pt x="1365" y="79"/>
                    </a:lnTo>
                    <a:lnTo>
                      <a:pt x="1430" y="95"/>
                    </a:lnTo>
                    <a:lnTo>
                      <a:pt x="1510" y="31"/>
                    </a:lnTo>
                    <a:lnTo>
                      <a:pt x="1467" y="0"/>
                    </a:lnTo>
                    <a:lnTo>
                      <a:pt x="988" y="119"/>
                    </a:lnTo>
                    <a:lnTo>
                      <a:pt x="400" y="247"/>
                    </a:lnTo>
                    <a:lnTo>
                      <a:pt x="131" y="567"/>
                    </a:lnTo>
                    <a:lnTo>
                      <a:pt x="51" y="567"/>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sp>
          <p:nvSpPr>
            <p:cNvPr id="36952" name="Freeform 83" descr="Sphere"/>
            <p:cNvSpPr>
              <a:spLocks/>
            </p:cNvSpPr>
            <p:nvPr/>
          </p:nvSpPr>
          <p:spPr bwMode="auto">
            <a:xfrm>
              <a:off x="3363" y="2209"/>
              <a:ext cx="481" cy="291"/>
            </a:xfrm>
            <a:custGeom>
              <a:avLst/>
              <a:gdLst>
                <a:gd name="T0" fmla="*/ 3 w 1409"/>
                <a:gd name="T1" fmla="*/ 6 h 959"/>
                <a:gd name="T2" fmla="*/ 3 w 1409"/>
                <a:gd name="T3" fmla="*/ 7 h 959"/>
                <a:gd name="T4" fmla="*/ 2 w 1409"/>
                <a:gd name="T5" fmla="*/ 7 h 959"/>
                <a:gd name="T6" fmla="*/ 2 w 1409"/>
                <a:gd name="T7" fmla="*/ 7 h 959"/>
                <a:gd name="T8" fmla="*/ 0 w 1409"/>
                <a:gd name="T9" fmla="*/ 8 h 959"/>
                <a:gd name="T10" fmla="*/ 0 w 1409"/>
                <a:gd name="T11" fmla="*/ 8 h 959"/>
                <a:gd name="T12" fmla="*/ 5 w 1409"/>
                <a:gd name="T13" fmla="*/ 8 h 959"/>
                <a:gd name="T14" fmla="*/ 13 w 1409"/>
                <a:gd name="T15" fmla="*/ 6 h 959"/>
                <a:gd name="T16" fmla="*/ 19 w 1409"/>
                <a:gd name="T17" fmla="*/ 5 h 959"/>
                <a:gd name="T18" fmla="*/ 19 w 1409"/>
                <a:gd name="T19" fmla="*/ 5 h 959"/>
                <a:gd name="T20" fmla="*/ 18 w 1409"/>
                <a:gd name="T21" fmla="*/ 4 h 959"/>
                <a:gd name="T22" fmla="*/ 18 w 1409"/>
                <a:gd name="T23" fmla="*/ 5 h 959"/>
                <a:gd name="T24" fmla="*/ 18 w 1409"/>
                <a:gd name="T25" fmla="*/ 4 h 959"/>
                <a:gd name="T26" fmla="*/ 18 w 1409"/>
                <a:gd name="T27" fmla="*/ 2 h 959"/>
                <a:gd name="T28" fmla="*/ 15 w 1409"/>
                <a:gd name="T29" fmla="*/ 2 h 959"/>
                <a:gd name="T30" fmla="*/ 14 w 1409"/>
                <a:gd name="T31" fmla="*/ 2 h 959"/>
                <a:gd name="T32" fmla="*/ 14 w 1409"/>
                <a:gd name="T33" fmla="*/ 1 h 959"/>
                <a:gd name="T34" fmla="*/ 12 w 1409"/>
                <a:gd name="T35" fmla="*/ 0 h 959"/>
                <a:gd name="T36" fmla="*/ 11 w 1409"/>
                <a:gd name="T37" fmla="*/ 0 h 959"/>
                <a:gd name="T38" fmla="*/ 10 w 1409"/>
                <a:gd name="T39" fmla="*/ 2 h 959"/>
                <a:gd name="T40" fmla="*/ 9 w 1409"/>
                <a:gd name="T41" fmla="*/ 2 h 959"/>
                <a:gd name="T42" fmla="*/ 8 w 1409"/>
                <a:gd name="T43" fmla="*/ 5 h 959"/>
                <a:gd name="T44" fmla="*/ 5 w 1409"/>
                <a:gd name="T45" fmla="*/ 6 h 959"/>
                <a:gd name="T46" fmla="*/ 4 w 1409"/>
                <a:gd name="T47" fmla="*/ 6 h 959"/>
                <a:gd name="T48" fmla="*/ 3 w 1409"/>
                <a:gd name="T49" fmla="*/ 6 h 9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09"/>
                <a:gd name="T76" fmla="*/ 0 h 959"/>
                <a:gd name="T77" fmla="*/ 1409 w 1409"/>
                <a:gd name="T78" fmla="*/ 959 h 9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09" h="959">
                  <a:moveTo>
                    <a:pt x="233" y="671"/>
                  </a:moveTo>
                  <a:lnTo>
                    <a:pt x="196" y="767"/>
                  </a:lnTo>
                  <a:lnTo>
                    <a:pt x="138" y="799"/>
                  </a:lnTo>
                  <a:lnTo>
                    <a:pt x="131" y="855"/>
                  </a:lnTo>
                  <a:lnTo>
                    <a:pt x="15" y="903"/>
                  </a:lnTo>
                  <a:lnTo>
                    <a:pt x="0" y="959"/>
                  </a:lnTo>
                  <a:lnTo>
                    <a:pt x="342" y="895"/>
                  </a:lnTo>
                  <a:lnTo>
                    <a:pt x="944" y="759"/>
                  </a:lnTo>
                  <a:lnTo>
                    <a:pt x="1409" y="632"/>
                  </a:lnTo>
                  <a:lnTo>
                    <a:pt x="1409" y="536"/>
                  </a:lnTo>
                  <a:lnTo>
                    <a:pt x="1358" y="504"/>
                  </a:lnTo>
                  <a:lnTo>
                    <a:pt x="1314" y="560"/>
                  </a:lnTo>
                  <a:lnTo>
                    <a:pt x="1292" y="424"/>
                  </a:lnTo>
                  <a:lnTo>
                    <a:pt x="1314" y="304"/>
                  </a:lnTo>
                  <a:lnTo>
                    <a:pt x="1140" y="224"/>
                  </a:lnTo>
                  <a:lnTo>
                    <a:pt x="1024" y="248"/>
                  </a:lnTo>
                  <a:lnTo>
                    <a:pt x="1017" y="64"/>
                  </a:lnTo>
                  <a:lnTo>
                    <a:pt x="900" y="0"/>
                  </a:lnTo>
                  <a:lnTo>
                    <a:pt x="806" y="40"/>
                  </a:lnTo>
                  <a:lnTo>
                    <a:pt x="748" y="208"/>
                  </a:lnTo>
                  <a:lnTo>
                    <a:pt x="639" y="280"/>
                  </a:lnTo>
                  <a:lnTo>
                    <a:pt x="588" y="544"/>
                  </a:lnTo>
                  <a:lnTo>
                    <a:pt x="414" y="671"/>
                  </a:lnTo>
                  <a:lnTo>
                    <a:pt x="276" y="727"/>
                  </a:lnTo>
                  <a:lnTo>
                    <a:pt x="233" y="671"/>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nvGrpSpPr>
            <p:cNvPr id="16" name="Group 84"/>
            <p:cNvGrpSpPr>
              <a:grpSpLocks/>
            </p:cNvGrpSpPr>
            <p:nvPr/>
          </p:nvGrpSpPr>
          <p:grpSpPr bwMode="auto">
            <a:xfrm>
              <a:off x="3857" y="1844"/>
              <a:ext cx="231" cy="101"/>
              <a:chOff x="10454" y="6559"/>
              <a:chExt cx="675" cy="336"/>
            </a:xfrm>
          </p:grpSpPr>
          <p:sp>
            <p:nvSpPr>
              <p:cNvPr id="36958" name="Freeform 85"/>
              <p:cNvSpPr>
                <a:spLocks/>
              </p:cNvSpPr>
              <p:nvPr/>
            </p:nvSpPr>
            <p:spPr bwMode="auto">
              <a:xfrm>
                <a:off x="10454" y="6559"/>
                <a:ext cx="675" cy="336"/>
              </a:xfrm>
              <a:custGeom>
                <a:avLst/>
                <a:gdLst>
                  <a:gd name="T0" fmla="*/ 0 w 675"/>
                  <a:gd name="T1" fmla="*/ 136 h 336"/>
                  <a:gd name="T2" fmla="*/ 341 w 675"/>
                  <a:gd name="T3" fmla="*/ 40 h 336"/>
                  <a:gd name="T4" fmla="*/ 385 w 675"/>
                  <a:gd name="T5" fmla="*/ 40 h 336"/>
                  <a:gd name="T6" fmla="*/ 421 w 675"/>
                  <a:gd name="T7" fmla="*/ 0 h 336"/>
                  <a:gd name="T8" fmla="*/ 457 w 675"/>
                  <a:gd name="T9" fmla="*/ 16 h 336"/>
                  <a:gd name="T10" fmla="*/ 414 w 675"/>
                  <a:gd name="T11" fmla="*/ 120 h 336"/>
                  <a:gd name="T12" fmla="*/ 486 w 675"/>
                  <a:gd name="T13" fmla="*/ 104 h 336"/>
                  <a:gd name="T14" fmla="*/ 530 w 675"/>
                  <a:gd name="T15" fmla="*/ 184 h 336"/>
                  <a:gd name="T16" fmla="*/ 574 w 675"/>
                  <a:gd name="T17" fmla="*/ 192 h 336"/>
                  <a:gd name="T18" fmla="*/ 610 w 675"/>
                  <a:gd name="T19" fmla="*/ 184 h 336"/>
                  <a:gd name="T20" fmla="*/ 610 w 675"/>
                  <a:gd name="T21" fmla="*/ 136 h 336"/>
                  <a:gd name="T22" fmla="*/ 552 w 675"/>
                  <a:gd name="T23" fmla="*/ 88 h 336"/>
                  <a:gd name="T24" fmla="*/ 595 w 675"/>
                  <a:gd name="T25" fmla="*/ 80 h 336"/>
                  <a:gd name="T26" fmla="*/ 675 w 675"/>
                  <a:gd name="T27" fmla="*/ 192 h 336"/>
                  <a:gd name="T28" fmla="*/ 603 w 675"/>
                  <a:gd name="T29" fmla="*/ 264 h 336"/>
                  <a:gd name="T30" fmla="*/ 523 w 675"/>
                  <a:gd name="T31" fmla="*/ 224 h 336"/>
                  <a:gd name="T32" fmla="*/ 465 w 675"/>
                  <a:gd name="T33" fmla="*/ 312 h 336"/>
                  <a:gd name="T34" fmla="*/ 363 w 675"/>
                  <a:gd name="T35" fmla="*/ 224 h 336"/>
                  <a:gd name="T36" fmla="*/ 29 w 675"/>
                  <a:gd name="T37" fmla="*/ 336 h 336"/>
                  <a:gd name="T38" fmla="*/ 0 w 675"/>
                  <a:gd name="T39" fmla="*/ 136 h 3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5"/>
                  <a:gd name="T61" fmla="*/ 0 h 336"/>
                  <a:gd name="T62" fmla="*/ 675 w 675"/>
                  <a:gd name="T63" fmla="*/ 336 h 3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5" h="336">
                    <a:moveTo>
                      <a:pt x="0" y="136"/>
                    </a:moveTo>
                    <a:lnTo>
                      <a:pt x="341" y="40"/>
                    </a:lnTo>
                    <a:lnTo>
                      <a:pt x="385" y="40"/>
                    </a:lnTo>
                    <a:lnTo>
                      <a:pt x="421" y="0"/>
                    </a:lnTo>
                    <a:lnTo>
                      <a:pt x="457" y="16"/>
                    </a:lnTo>
                    <a:lnTo>
                      <a:pt x="414" y="120"/>
                    </a:lnTo>
                    <a:lnTo>
                      <a:pt x="486" y="104"/>
                    </a:lnTo>
                    <a:lnTo>
                      <a:pt x="530" y="184"/>
                    </a:lnTo>
                    <a:lnTo>
                      <a:pt x="574" y="192"/>
                    </a:lnTo>
                    <a:lnTo>
                      <a:pt x="610" y="184"/>
                    </a:lnTo>
                    <a:lnTo>
                      <a:pt x="610" y="136"/>
                    </a:lnTo>
                    <a:lnTo>
                      <a:pt x="552" y="88"/>
                    </a:lnTo>
                    <a:lnTo>
                      <a:pt x="595" y="80"/>
                    </a:lnTo>
                    <a:lnTo>
                      <a:pt x="675" y="192"/>
                    </a:lnTo>
                    <a:lnTo>
                      <a:pt x="603" y="264"/>
                    </a:lnTo>
                    <a:lnTo>
                      <a:pt x="523" y="224"/>
                    </a:lnTo>
                    <a:lnTo>
                      <a:pt x="465" y="312"/>
                    </a:lnTo>
                    <a:lnTo>
                      <a:pt x="363" y="224"/>
                    </a:lnTo>
                    <a:lnTo>
                      <a:pt x="29" y="336"/>
                    </a:lnTo>
                    <a:lnTo>
                      <a:pt x="0" y="136"/>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59" name="Freeform 86"/>
              <p:cNvSpPr>
                <a:spLocks/>
              </p:cNvSpPr>
              <p:nvPr/>
            </p:nvSpPr>
            <p:spPr bwMode="auto">
              <a:xfrm>
                <a:off x="10454" y="6559"/>
                <a:ext cx="675" cy="336"/>
              </a:xfrm>
              <a:custGeom>
                <a:avLst/>
                <a:gdLst>
                  <a:gd name="T0" fmla="*/ 0 w 675"/>
                  <a:gd name="T1" fmla="*/ 136 h 336"/>
                  <a:gd name="T2" fmla="*/ 341 w 675"/>
                  <a:gd name="T3" fmla="*/ 40 h 336"/>
                  <a:gd name="T4" fmla="*/ 385 w 675"/>
                  <a:gd name="T5" fmla="*/ 40 h 336"/>
                  <a:gd name="T6" fmla="*/ 421 w 675"/>
                  <a:gd name="T7" fmla="*/ 0 h 336"/>
                  <a:gd name="T8" fmla="*/ 457 w 675"/>
                  <a:gd name="T9" fmla="*/ 16 h 336"/>
                  <a:gd name="T10" fmla="*/ 414 w 675"/>
                  <a:gd name="T11" fmla="*/ 120 h 336"/>
                  <a:gd name="T12" fmla="*/ 486 w 675"/>
                  <a:gd name="T13" fmla="*/ 104 h 336"/>
                  <a:gd name="T14" fmla="*/ 530 w 675"/>
                  <a:gd name="T15" fmla="*/ 184 h 336"/>
                  <a:gd name="T16" fmla="*/ 574 w 675"/>
                  <a:gd name="T17" fmla="*/ 192 h 336"/>
                  <a:gd name="T18" fmla="*/ 610 w 675"/>
                  <a:gd name="T19" fmla="*/ 184 h 336"/>
                  <a:gd name="T20" fmla="*/ 610 w 675"/>
                  <a:gd name="T21" fmla="*/ 136 h 336"/>
                  <a:gd name="T22" fmla="*/ 552 w 675"/>
                  <a:gd name="T23" fmla="*/ 88 h 336"/>
                  <a:gd name="T24" fmla="*/ 595 w 675"/>
                  <a:gd name="T25" fmla="*/ 80 h 336"/>
                  <a:gd name="T26" fmla="*/ 675 w 675"/>
                  <a:gd name="T27" fmla="*/ 192 h 336"/>
                  <a:gd name="T28" fmla="*/ 603 w 675"/>
                  <a:gd name="T29" fmla="*/ 264 h 336"/>
                  <a:gd name="T30" fmla="*/ 523 w 675"/>
                  <a:gd name="T31" fmla="*/ 224 h 336"/>
                  <a:gd name="T32" fmla="*/ 465 w 675"/>
                  <a:gd name="T33" fmla="*/ 312 h 336"/>
                  <a:gd name="T34" fmla="*/ 363 w 675"/>
                  <a:gd name="T35" fmla="*/ 224 h 336"/>
                  <a:gd name="T36" fmla="*/ 29 w 675"/>
                  <a:gd name="T37" fmla="*/ 336 h 336"/>
                  <a:gd name="T38" fmla="*/ 0 w 675"/>
                  <a:gd name="T39" fmla="*/ 136 h 3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5"/>
                  <a:gd name="T61" fmla="*/ 0 h 336"/>
                  <a:gd name="T62" fmla="*/ 675 w 675"/>
                  <a:gd name="T63" fmla="*/ 336 h 3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5" h="336">
                    <a:moveTo>
                      <a:pt x="0" y="136"/>
                    </a:moveTo>
                    <a:lnTo>
                      <a:pt x="341" y="40"/>
                    </a:lnTo>
                    <a:lnTo>
                      <a:pt x="385" y="40"/>
                    </a:lnTo>
                    <a:lnTo>
                      <a:pt x="421" y="0"/>
                    </a:lnTo>
                    <a:lnTo>
                      <a:pt x="457" y="16"/>
                    </a:lnTo>
                    <a:lnTo>
                      <a:pt x="414" y="120"/>
                    </a:lnTo>
                    <a:lnTo>
                      <a:pt x="486" y="104"/>
                    </a:lnTo>
                    <a:lnTo>
                      <a:pt x="530" y="184"/>
                    </a:lnTo>
                    <a:lnTo>
                      <a:pt x="574" y="192"/>
                    </a:lnTo>
                    <a:lnTo>
                      <a:pt x="610" y="184"/>
                    </a:lnTo>
                    <a:lnTo>
                      <a:pt x="610" y="136"/>
                    </a:lnTo>
                    <a:lnTo>
                      <a:pt x="552" y="88"/>
                    </a:lnTo>
                    <a:lnTo>
                      <a:pt x="595" y="80"/>
                    </a:lnTo>
                    <a:lnTo>
                      <a:pt x="675" y="192"/>
                    </a:lnTo>
                    <a:lnTo>
                      <a:pt x="603" y="264"/>
                    </a:lnTo>
                    <a:lnTo>
                      <a:pt x="523" y="224"/>
                    </a:lnTo>
                    <a:lnTo>
                      <a:pt x="465" y="312"/>
                    </a:lnTo>
                    <a:lnTo>
                      <a:pt x="363" y="224"/>
                    </a:lnTo>
                    <a:lnTo>
                      <a:pt x="29" y="336"/>
                    </a:lnTo>
                    <a:lnTo>
                      <a:pt x="0" y="136"/>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grpSp>
          <p:nvGrpSpPr>
            <p:cNvPr id="17" name="Group 87"/>
            <p:cNvGrpSpPr>
              <a:grpSpLocks/>
            </p:cNvGrpSpPr>
            <p:nvPr/>
          </p:nvGrpSpPr>
          <p:grpSpPr bwMode="auto">
            <a:xfrm>
              <a:off x="3884" y="1648"/>
              <a:ext cx="129" cy="221"/>
              <a:chOff x="10527" y="5927"/>
              <a:chExt cx="377" cy="728"/>
            </a:xfrm>
          </p:grpSpPr>
          <p:sp>
            <p:nvSpPr>
              <p:cNvPr id="36956" name="Freeform 88" descr="Sphere"/>
              <p:cNvSpPr>
                <a:spLocks/>
              </p:cNvSpPr>
              <p:nvPr/>
            </p:nvSpPr>
            <p:spPr bwMode="auto">
              <a:xfrm>
                <a:off x="10527" y="5927"/>
                <a:ext cx="377" cy="728"/>
              </a:xfrm>
              <a:custGeom>
                <a:avLst/>
                <a:gdLst>
                  <a:gd name="T0" fmla="*/ 80 w 377"/>
                  <a:gd name="T1" fmla="*/ 0 h 728"/>
                  <a:gd name="T2" fmla="*/ 0 w 377"/>
                  <a:gd name="T3" fmla="*/ 136 h 728"/>
                  <a:gd name="T4" fmla="*/ 94 w 377"/>
                  <a:gd name="T5" fmla="*/ 296 h 728"/>
                  <a:gd name="T6" fmla="*/ 36 w 377"/>
                  <a:gd name="T7" fmla="*/ 344 h 728"/>
                  <a:gd name="T8" fmla="*/ 58 w 377"/>
                  <a:gd name="T9" fmla="*/ 728 h 728"/>
                  <a:gd name="T10" fmla="*/ 268 w 377"/>
                  <a:gd name="T11" fmla="*/ 672 h 728"/>
                  <a:gd name="T12" fmla="*/ 319 w 377"/>
                  <a:gd name="T13" fmla="*/ 672 h 728"/>
                  <a:gd name="T14" fmla="*/ 348 w 377"/>
                  <a:gd name="T15" fmla="*/ 632 h 728"/>
                  <a:gd name="T16" fmla="*/ 348 w 377"/>
                  <a:gd name="T17" fmla="*/ 560 h 728"/>
                  <a:gd name="T18" fmla="*/ 377 w 377"/>
                  <a:gd name="T19" fmla="*/ 512 h 728"/>
                  <a:gd name="T20" fmla="*/ 261 w 377"/>
                  <a:gd name="T21" fmla="*/ 464 h 728"/>
                  <a:gd name="T22" fmla="*/ 109 w 377"/>
                  <a:gd name="T23" fmla="*/ 32 h 728"/>
                  <a:gd name="T24" fmla="*/ 80 w 377"/>
                  <a:gd name="T25" fmla="*/ 0 h 7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7"/>
                  <a:gd name="T40" fmla="*/ 0 h 728"/>
                  <a:gd name="T41" fmla="*/ 377 w 377"/>
                  <a:gd name="T42" fmla="*/ 728 h 7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7" h="728">
                    <a:moveTo>
                      <a:pt x="80" y="0"/>
                    </a:moveTo>
                    <a:lnTo>
                      <a:pt x="0" y="136"/>
                    </a:lnTo>
                    <a:lnTo>
                      <a:pt x="94" y="296"/>
                    </a:lnTo>
                    <a:lnTo>
                      <a:pt x="36" y="344"/>
                    </a:lnTo>
                    <a:lnTo>
                      <a:pt x="58" y="728"/>
                    </a:lnTo>
                    <a:lnTo>
                      <a:pt x="268" y="672"/>
                    </a:lnTo>
                    <a:lnTo>
                      <a:pt x="319" y="672"/>
                    </a:lnTo>
                    <a:lnTo>
                      <a:pt x="348" y="632"/>
                    </a:lnTo>
                    <a:lnTo>
                      <a:pt x="348" y="560"/>
                    </a:lnTo>
                    <a:lnTo>
                      <a:pt x="377" y="512"/>
                    </a:lnTo>
                    <a:lnTo>
                      <a:pt x="261" y="464"/>
                    </a:lnTo>
                    <a:lnTo>
                      <a:pt x="109" y="32"/>
                    </a:lnTo>
                    <a:lnTo>
                      <a:pt x="80"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sp>
            <p:nvSpPr>
              <p:cNvPr id="36957" name="Freeform 89" descr="Sphere"/>
              <p:cNvSpPr>
                <a:spLocks/>
              </p:cNvSpPr>
              <p:nvPr/>
            </p:nvSpPr>
            <p:spPr bwMode="auto">
              <a:xfrm>
                <a:off x="10527" y="5927"/>
                <a:ext cx="377" cy="728"/>
              </a:xfrm>
              <a:custGeom>
                <a:avLst/>
                <a:gdLst>
                  <a:gd name="T0" fmla="*/ 80 w 377"/>
                  <a:gd name="T1" fmla="*/ 0 h 728"/>
                  <a:gd name="T2" fmla="*/ 0 w 377"/>
                  <a:gd name="T3" fmla="*/ 136 h 728"/>
                  <a:gd name="T4" fmla="*/ 94 w 377"/>
                  <a:gd name="T5" fmla="*/ 296 h 728"/>
                  <a:gd name="T6" fmla="*/ 36 w 377"/>
                  <a:gd name="T7" fmla="*/ 344 h 728"/>
                  <a:gd name="T8" fmla="*/ 58 w 377"/>
                  <a:gd name="T9" fmla="*/ 728 h 728"/>
                  <a:gd name="T10" fmla="*/ 268 w 377"/>
                  <a:gd name="T11" fmla="*/ 672 h 728"/>
                  <a:gd name="T12" fmla="*/ 319 w 377"/>
                  <a:gd name="T13" fmla="*/ 672 h 728"/>
                  <a:gd name="T14" fmla="*/ 348 w 377"/>
                  <a:gd name="T15" fmla="*/ 632 h 728"/>
                  <a:gd name="T16" fmla="*/ 348 w 377"/>
                  <a:gd name="T17" fmla="*/ 560 h 728"/>
                  <a:gd name="T18" fmla="*/ 377 w 377"/>
                  <a:gd name="T19" fmla="*/ 512 h 728"/>
                  <a:gd name="T20" fmla="*/ 261 w 377"/>
                  <a:gd name="T21" fmla="*/ 464 h 728"/>
                  <a:gd name="T22" fmla="*/ 109 w 377"/>
                  <a:gd name="T23" fmla="*/ 32 h 728"/>
                  <a:gd name="T24" fmla="*/ 80 w 377"/>
                  <a:gd name="T25" fmla="*/ 0 h 7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7"/>
                  <a:gd name="T40" fmla="*/ 0 h 728"/>
                  <a:gd name="T41" fmla="*/ 377 w 377"/>
                  <a:gd name="T42" fmla="*/ 728 h 7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7" h="728">
                    <a:moveTo>
                      <a:pt x="80" y="0"/>
                    </a:moveTo>
                    <a:lnTo>
                      <a:pt x="0" y="136"/>
                    </a:lnTo>
                    <a:lnTo>
                      <a:pt x="94" y="296"/>
                    </a:lnTo>
                    <a:lnTo>
                      <a:pt x="36" y="344"/>
                    </a:lnTo>
                    <a:lnTo>
                      <a:pt x="58" y="728"/>
                    </a:lnTo>
                    <a:lnTo>
                      <a:pt x="268" y="672"/>
                    </a:lnTo>
                    <a:lnTo>
                      <a:pt x="319" y="672"/>
                    </a:lnTo>
                    <a:lnTo>
                      <a:pt x="348" y="632"/>
                    </a:lnTo>
                    <a:lnTo>
                      <a:pt x="348" y="560"/>
                    </a:lnTo>
                    <a:lnTo>
                      <a:pt x="377" y="512"/>
                    </a:lnTo>
                    <a:lnTo>
                      <a:pt x="261" y="464"/>
                    </a:lnTo>
                    <a:lnTo>
                      <a:pt x="109" y="32"/>
                    </a:lnTo>
                    <a:lnTo>
                      <a:pt x="80" y="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sp>
          <p:nvSpPr>
            <p:cNvPr id="36955" name="Freeform 90"/>
            <p:cNvSpPr>
              <a:spLocks/>
            </p:cNvSpPr>
            <p:nvPr/>
          </p:nvSpPr>
          <p:spPr bwMode="auto">
            <a:xfrm>
              <a:off x="3457" y="1971"/>
              <a:ext cx="370" cy="238"/>
            </a:xfrm>
            <a:custGeom>
              <a:avLst/>
              <a:gdLst>
                <a:gd name="T0" fmla="*/ 1 w 1082"/>
                <a:gd name="T1" fmla="*/ 1 h 783"/>
                <a:gd name="T2" fmla="*/ 0 w 1082"/>
                <a:gd name="T3" fmla="*/ 2 h 783"/>
                <a:gd name="T4" fmla="*/ 1 w 1082"/>
                <a:gd name="T5" fmla="*/ 5 h 783"/>
                <a:gd name="T6" fmla="*/ 1 w 1082"/>
                <a:gd name="T7" fmla="*/ 7 h 783"/>
                <a:gd name="T8" fmla="*/ 4 w 1082"/>
                <a:gd name="T9" fmla="*/ 7 h 783"/>
                <a:gd name="T10" fmla="*/ 13 w 1082"/>
                <a:gd name="T11" fmla="*/ 5 h 783"/>
                <a:gd name="T12" fmla="*/ 14 w 1082"/>
                <a:gd name="T13" fmla="*/ 5 h 783"/>
                <a:gd name="T14" fmla="*/ 15 w 1082"/>
                <a:gd name="T15" fmla="*/ 4 h 783"/>
                <a:gd name="T16" fmla="*/ 13 w 1082"/>
                <a:gd name="T17" fmla="*/ 3 h 783"/>
                <a:gd name="T18" fmla="*/ 14 w 1082"/>
                <a:gd name="T19" fmla="*/ 1 h 783"/>
                <a:gd name="T20" fmla="*/ 13 w 1082"/>
                <a:gd name="T21" fmla="*/ 1 h 783"/>
                <a:gd name="T22" fmla="*/ 13 w 1082"/>
                <a:gd name="T23" fmla="*/ 0 h 783"/>
                <a:gd name="T24" fmla="*/ 13 w 1082"/>
                <a:gd name="T25" fmla="*/ 0 h 783"/>
                <a:gd name="T26" fmla="*/ 2 w 1082"/>
                <a:gd name="T27" fmla="*/ 2 h 783"/>
                <a:gd name="T28" fmla="*/ 1 w 1082"/>
                <a:gd name="T29" fmla="*/ 1 h 7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2"/>
                <a:gd name="T46" fmla="*/ 0 h 783"/>
                <a:gd name="T47" fmla="*/ 1082 w 1082"/>
                <a:gd name="T48" fmla="*/ 783 h 7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2" h="783">
                  <a:moveTo>
                    <a:pt x="102" y="120"/>
                  </a:moveTo>
                  <a:lnTo>
                    <a:pt x="0" y="223"/>
                  </a:lnTo>
                  <a:lnTo>
                    <a:pt x="58" y="599"/>
                  </a:lnTo>
                  <a:lnTo>
                    <a:pt x="102" y="783"/>
                  </a:lnTo>
                  <a:lnTo>
                    <a:pt x="283" y="767"/>
                  </a:lnTo>
                  <a:lnTo>
                    <a:pt x="966" y="623"/>
                  </a:lnTo>
                  <a:lnTo>
                    <a:pt x="1016" y="599"/>
                  </a:lnTo>
                  <a:lnTo>
                    <a:pt x="1082" y="423"/>
                  </a:lnTo>
                  <a:lnTo>
                    <a:pt x="980" y="327"/>
                  </a:lnTo>
                  <a:lnTo>
                    <a:pt x="1031" y="104"/>
                  </a:lnTo>
                  <a:lnTo>
                    <a:pt x="951" y="80"/>
                  </a:lnTo>
                  <a:lnTo>
                    <a:pt x="951" y="24"/>
                  </a:lnTo>
                  <a:lnTo>
                    <a:pt x="922" y="0"/>
                  </a:lnTo>
                  <a:lnTo>
                    <a:pt x="131" y="159"/>
                  </a:lnTo>
                  <a:lnTo>
                    <a:pt x="102" y="120"/>
                  </a:lnTo>
                  <a:close/>
                </a:path>
              </a:pathLst>
            </a:custGeom>
            <a:noFill/>
            <a:ln w="28575">
              <a:solidFill>
                <a:schemeClr val="bg2"/>
              </a:solidFill>
              <a:round/>
              <a:headEnd/>
              <a:tailEnd/>
            </a:ln>
          </p:spPr>
          <p:txBody>
            <a:bodyPr>
              <a:prstTxWarp prst="textNoShape">
                <a:avLst/>
              </a:prstTxWarp>
            </a:bodyPr>
            <a:lstStyle/>
            <a:p>
              <a:pPr defTabSz="914400"/>
              <a:endParaRPr lang="en-US">
                <a:solidFill>
                  <a:prstClr val="black"/>
                </a:solidFill>
                <a:latin typeface="Candara"/>
              </a:endParaRPr>
            </a:p>
          </p:txBody>
        </p:sp>
      </p:grpSp>
      <p:sp>
        <p:nvSpPr>
          <p:cNvPr id="36872" name="AutoShape 93"/>
          <p:cNvSpPr>
            <a:spLocks noChangeArrowheads="1"/>
          </p:cNvSpPr>
          <p:nvPr/>
        </p:nvSpPr>
        <p:spPr bwMode="auto">
          <a:xfrm>
            <a:off x="3811588" y="5941219"/>
            <a:ext cx="1314450" cy="817245"/>
          </a:xfrm>
          <a:prstGeom prst="roundRect">
            <a:avLst>
              <a:gd name="adj" fmla="val 16667"/>
            </a:avLst>
          </a:prstGeom>
          <a:noFill/>
          <a:ln w="12700">
            <a:noFill/>
            <a:round/>
            <a:headEnd/>
            <a:tailEnd/>
          </a:ln>
        </p:spPr>
        <p:txBody>
          <a:bodyPr>
            <a:prstTxWarp prst="textNoShape">
              <a:avLst/>
            </a:prstTxWarp>
            <a:spAutoFit/>
          </a:bodyPr>
          <a:lstStyle/>
          <a:p>
            <a:pPr defTabSz="914400"/>
            <a:r>
              <a:rPr lang="en-US" sz="1400" dirty="0">
                <a:latin typeface="Candara"/>
                <a:ea typeface="ＭＳ Ｐゴシック" charset="-128"/>
                <a:cs typeface="ＭＳ Ｐゴシック" charset="-128"/>
              </a:rPr>
              <a:t>Source: CERTS and </a:t>
            </a:r>
            <a:r>
              <a:rPr lang="en-US" sz="1400" dirty="0" smtClean="0">
                <a:latin typeface="Candara"/>
                <a:ea typeface="ＭＳ Ｐゴシック" charset="-128"/>
                <a:cs typeface="ＭＳ Ｐゴシック" charset="-128"/>
              </a:rPr>
              <a:t>LBNL</a:t>
            </a:r>
            <a:endParaRPr lang="en-US" sz="1400" dirty="0">
              <a:latin typeface="Candara"/>
              <a:ea typeface="ＭＳ Ｐゴシック" charset="-128"/>
              <a:cs typeface="ＭＳ Ｐゴシック" charset="-128"/>
            </a:endParaRPr>
          </a:p>
        </p:txBody>
      </p:sp>
      <p:sp>
        <p:nvSpPr>
          <p:cNvPr id="389212" name="AutoShape 92"/>
          <p:cNvSpPr>
            <a:spLocks noChangeArrowheads="1"/>
          </p:cNvSpPr>
          <p:nvPr/>
        </p:nvSpPr>
        <p:spPr bwMode="auto">
          <a:xfrm>
            <a:off x="6165850" y="4487863"/>
            <a:ext cx="2298700" cy="1022350"/>
          </a:xfrm>
          <a:prstGeom prst="roundRect">
            <a:avLst>
              <a:gd name="adj" fmla="val 16667"/>
            </a:avLst>
          </a:prstGeom>
          <a:solidFill>
            <a:schemeClr val="accent1"/>
          </a:solidFill>
          <a:ln w="12700">
            <a:noFill/>
            <a:round/>
            <a:headEnd/>
            <a:tailEnd/>
          </a:ln>
        </p:spPr>
        <p:txBody>
          <a:bodyPr>
            <a:prstTxWarp prst="textNoShape">
              <a:avLst/>
            </a:prstTxWarp>
            <a:spAutoFit/>
          </a:bodyPr>
          <a:lstStyle/>
          <a:p>
            <a:pPr defTabSz="914400"/>
            <a:r>
              <a:rPr lang="en-US" dirty="0">
                <a:solidFill>
                  <a:srgbClr val="000000"/>
                </a:solidFill>
                <a:latin typeface="Arial Black" charset="0"/>
                <a:ea typeface="ＭＳ Ｐゴシック" charset="-128"/>
                <a:cs typeface="ＭＳ Ｐゴシック" charset="-128"/>
              </a:rPr>
              <a:t>Congestion in the Eastern Interconnection</a:t>
            </a:r>
          </a:p>
        </p:txBody>
      </p:sp>
      <p:sp>
        <p:nvSpPr>
          <p:cNvPr id="389214" name="Line 94"/>
          <p:cNvSpPr>
            <a:spLocks noChangeShapeType="1"/>
          </p:cNvSpPr>
          <p:nvPr/>
        </p:nvSpPr>
        <p:spPr bwMode="auto">
          <a:xfrm flipV="1">
            <a:off x="6723063" y="3868738"/>
            <a:ext cx="690562" cy="234950"/>
          </a:xfrm>
          <a:prstGeom prst="line">
            <a:avLst/>
          </a:prstGeom>
          <a:noFill/>
          <a:ln w="82550" cmpd="tri">
            <a:solidFill>
              <a:schemeClr val="accent2"/>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15" name="Line 95"/>
          <p:cNvSpPr>
            <a:spLocks noChangeShapeType="1"/>
          </p:cNvSpPr>
          <p:nvPr/>
        </p:nvSpPr>
        <p:spPr bwMode="auto">
          <a:xfrm flipV="1">
            <a:off x="6754813" y="3579813"/>
            <a:ext cx="776287" cy="123825"/>
          </a:xfrm>
          <a:prstGeom prst="line">
            <a:avLst/>
          </a:prstGeom>
          <a:noFill/>
          <a:ln w="82550" cmpd="tri">
            <a:solidFill>
              <a:schemeClr val="accent2"/>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16" name="Line 96"/>
          <p:cNvSpPr>
            <a:spLocks noChangeShapeType="1"/>
          </p:cNvSpPr>
          <p:nvPr/>
        </p:nvSpPr>
        <p:spPr bwMode="auto">
          <a:xfrm>
            <a:off x="7402513" y="2979738"/>
            <a:ext cx="257175" cy="457200"/>
          </a:xfrm>
          <a:prstGeom prst="line">
            <a:avLst/>
          </a:prstGeom>
          <a:noFill/>
          <a:ln w="82550" cmpd="tri">
            <a:solidFill>
              <a:schemeClr val="accent2"/>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20" name="Line 100"/>
          <p:cNvSpPr>
            <a:spLocks noChangeShapeType="1"/>
          </p:cNvSpPr>
          <p:nvPr/>
        </p:nvSpPr>
        <p:spPr bwMode="auto">
          <a:xfrm>
            <a:off x="7545388" y="2578100"/>
            <a:ext cx="441325" cy="581025"/>
          </a:xfrm>
          <a:prstGeom prst="line">
            <a:avLst/>
          </a:prstGeom>
          <a:noFill/>
          <a:ln w="82550" cmpd="tri">
            <a:solidFill>
              <a:schemeClr val="accent1"/>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21" name="AutoShape 101"/>
          <p:cNvSpPr>
            <a:spLocks noChangeArrowheads="1"/>
          </p:cNvSpPr>
          <p:nvPr/>
        </p:nvSpPr>
        <p:spPr bwMode="auto">
          <a:xfrm>
            <a:off x="1457325" y="5446713"/>
            <a:ext cx="2298700" cy="1022350"/>
          </a:xfrm>
          <a:prstGeom prst="roundRect">
            <a:avLst>
              <a:gd name="adj" fmla="val 16667"/>
            </a:avLst>
          </a:prstGeom>
          <a:gradFill rotWithShape="1">
            <a:gsLst>
              <a:gs pos="0">
                <a:srgbClr val="FFE3A9"/>
              </a:gs>
              <a:gs pos="35001">
                <a:srgbClr val="FFEAC2"/>
              </a:gs>
              <a:gs pos="100000">
                <a:srgbClr val="FFF6E4"/>
              </a:gs>
            </a:gsLst>
            <a:lin ang="16200000" scaled="1"/>
          </a:gradFill>
          <a:ln w="9525">
            <a:solidFill>
              <a:srgbClr val="FCC793"/>
            </a:solidFill>
            <a:round/>
            <a:headEnd/>
            <a:tailEnd/>
          </a:ln>
          <a:effectLst>
            <a:outerShdw blurRad="63500" dist="20000" dir="5400000" rotWithShape="0">
              <a:srgbClr val="000000">
                <a:alpha val="37999"/>
              </a:srgbClr>
            </a:outerShdw>
          </a:effectLst>
        </p:spPr>
        <p:txBody>
          <a:bodyPr>
            <a:prstTxWarp prst="textNoShape">
              <a:avLst/>
            </a:prstTxWarp>
            <a:spAutoFit/>
          </a:bodyPr>
          <a:lstStyle/>
          <a:p>
            <a:pPr defTabSz="914400">
              <a:defRPr/>
            </a:pPr>
            <a:r>
              <a:rPr lang="en-US" dirty="0">
                <a:solidFill>
                  <a:srgbClr val="000000"/>
                </a:solidFill>
                <a:latin typeface="Arial Black" charset="0"/>
              </a:rPr>
              <a:t>Congestion in the Western Interconnection</a:t>
            </a:r>
          </a:p>
        </p:txBody>
      </p:sp>
      <p:sp>
        <p:nvSpPr>
          <p:cNvPr id="389222" name="Line 102"/>
          <p:cNvSpPr>
            <a:spLocks noChangeShapeType="1"/>
          </p:cNvSpPr>
          <p:nvPr/>
        </p:nvSpPr>
        <p:spPr bwMode="auto">
          <a:xfrm>
            <a:off x="2054225" y="4859338"/>
            <a:ext cx="255588" cy="295275"/>
          </a:xfrm>
          <a:prstGeom prst="line">
            <a:avLst/>
          </a:prstGeom>
          <a:noFill/>
          <a:ln w="82550" cmpd="tri">
            <a:solidFill>
              <a:srgbClr val="D5BD81"/>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23" name="Line 103"/>
          <p:cNvSpPr>
            <a:spLocks noChangeShapeType="1"/>
          </p:cNvSpPr>
          <p:nvPr/>
        </p:nvSpPr>
        <p:spPr bwMode="auto">
          <a:xfrm flipH="1">
            <a:off x="2498725" y="4791075"/>
            <a:ext cx="53975" cy="369888"/>
          </a:xfrm>
          <a:prstGeom prst="line">
            <a:avLst/>
          </a:prstGeom>
          <a:noFill/>
          <a:ln w="82550" cmpd="tri">
            <a:solidFill>
              <a:srgbClr val="D5BD81"/>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24" name="Line 104"/>
          <p:cNvSpPr>
            <a:spLocks noChangeShapeType="1"/>
          </p:cNvSpPr>
          <p:nvPr/>
        </p:nvSpPr>
        <p:spPr bwMode="auto">
          <a:xfrm flipH="1" flipV="1">
            <a:off x="1443038" y="5056188"/>
            <a:ext cx="776287" cy="123825"/>
          </a:xfrm>
          <a:prstGeom prst="line">
            <a:avLst/>
          </a:prstGeom>
          <a:noFill/>
          <a:ln w="82550" cmpd="tri">
            <a:solidFill>
              <a:srgbClr val="B9963D"/>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25" name="Line 105"/>
          <p:cNvSpPr>
            <a:spLocks noChangeShapeType="1"/>
          </p:cNvSpPr>
          <p:nvPr/>
        </p:nvSpPr>
        <p:spPr bwMode="auto">
          <a:xfrm flipH="1" flipV="1">
            <a:off x="1049338" y="4249738"/>
            <a:ext cx="314325" cy="269875"/>
          </a:xfrm>
          <a:prstGeom prst="line">
            <a:avLst/>
          </a:prstGeom>
          <a:noFill/>
          <a:ln w="82550" cmpd="tri">
            <a:solidFill>
              <a:srgbClr val="D5BD81"/>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26" name="Line 106"/>
          <p:cNvSpPr>
            <a:spLocks noChangeShapeType="1"/>
          </p:cNvSpPr>
          <p:nvPr/>
        </p:nvSpPr>
        <p:spPr bwMode="auto">
          <a:xfrm flipH="1">
            <a:off x="1003300" y="3875088"/>
            <a:ext cx="265113" cy="295275"/>
          </a:xfrm>
          <a:prstGeom prst="line">
            <a:avLst/>
          </a:prstGeom>
          <a:noFill/>
          <a:ln w="82550" cmpd="tri">
            <a:solidFill>
              <a:srgbClr val="D5BD81"/>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27" name="Line 107"/>
          <p:cNvSpPr>
            <a:spLocks noChangeShapeType="1"/>
          </p:cNvSpPr>
          <p:nvPr/>
        </p:nvSpPr>
        <p:spPr bwMode="auto">
          <a:xfrm flipH="1">
            <a:off x="1255713" y="2547938"/>
            <a:ext cx="80962" cy="517525"/>
          </a:xfrm>
          <a:prstGeom prst="line">
            <a:avLst/>
          </a:prstGeom>
          <a:noFill/>
          <a:ln w="82550" cmpd="tri">
            <a:solidFill>
              <a:srgbClr val="D5BD81"/>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28" name="Line 108"/>
          <p:cNvSpPr>
            <a:spLocks noChangeShapeType="1"/>
          </p:cNvSpPr>
          <p:nvPr/>
        </p:nvSpPr>
        <p:spPr bwMode="auto">
          <a:xfrm flipH="1">
            <a:off x="1965325" y="2233613"/>
            <a:ext cx="538163" cy="282575"/>
          </a:xfrm>
          <a:prstGeom prst="line">
            <a:avLst/>
          </a:prstGeom>
          <a:noFill/>
          <a:ln w="82550" cmpd="tri">
            <a:solidFill>
              <a:srgbClr val="5F5F5F"/>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29" name="AutoShape 109"/>
          <p:cNvSpPr>
            <a:spLocks noChangeArrowheads="1"/>
          </p:cNvSpPr>
          <p:nvPr/>
        </p:nvSpPr>
        <p:spPr bwMode="auto">
          <a:xfrm>
            <a:off x="3811588" y="5030788"/>
            <a:ext cx="2298700" cy="714375"/>
          </a:xfrm>
          <a:prstGeom prst="roundRect">
            <a:avLst>
              <a:gd name="adj" fmla="val 16667"/>
            </a:avLst>
          </a:prstGeom>
          <a:solidFill>
            <a:schemeClr val="bg2"/>
          </a:solidFill>
          <a:ln w="12700">
            <a:noFill/>
            <a:round/>
            <a:headEnd/>
            <a:tailEnd/>
          </a:ln>
        </p:spPr>
        <p:txBody>
          <a:bodyPr>
            <a:prstTxWarp prst="textNoShape">
              <a:avLst/>
            </a:prstTxWarp>
            <a:spAutoFit/>
          </a:bodyPr>
          <a:lstStyle/>
          <a:p>
            <a:pPr defTabSz="914400"/>
            <a:r>
              <a:rPr lang="en-US">
                <a:solidFill>
                  <a:srgbClr val="000000"/>
                </a:solidFill>
                <a:latin typeface="Arial Black" charset="0"/>
                <a:ea typeface="ＭＳ Ｐゴシック" charset="-128"/>
                <a:cs typeface="ＭＳ Ｐゴシック" charset="-128"/>
              </a:rPr>
              <a:t>Potential Future Congestion</a:t>
            </a:r>
          </a:p>
        </p:txBody>
      </p:sp>
      <p:sp>
        <p:nvSpPr>
          <p:cNvPr id="389230" name="AutoShape 110"/>
          <p:cNvSpPr>
            <a:spLocks noChangeArrowheads="1"/>
          </p:cNvSpPr>
          <p:nvPr/>
        </p:nvSpPr>
        <p:spPr bwMode="auto">
          <a:xfrm>
            <a:off x="2292350" y="1876424"/>
            <a:ext cx="1730375" cy="1021556"/>
          </a:xfrm>
          <a:prstGeom prst="roundRect">
            <a:avLst>
              <a:gd name="adj" fmla="val 16667"/>
            </a:avLst>
          </a:prstGeom>
          <a:noFill/>
          <a:ln w="12700">
            <a:noFill/>
            <a:round/>
            <a:headEnd/>
            <a:tailEnd/>
          </a:ln>
        </p:spPr>
        <p:txBody>
          <a:bodyPr wrap="square">
            <a:prstTxWarp prst="textNoShape">
              <a:avLst/>
            </a:prstTxWarp>
            <a:spAutoFit/>
          </a:bodyPr>
          <a:lstStyle/>
          <a:p>
            <a:pPr defTabSz="914400"/>
            <a:r>
              <a:rPr lang="en-US" dirty="0">
                <a:solidFill>
                  <a:srgbClr val="5F5F5F"/>
                </a:solidFill>
                <a:latin typeface="Arial Black" charset="0"/>
                <a:ea typeface="ＭＳ Ｐゴシック" charset="-128"/>
                <a:cs typeface="ＭＳ Ｐゴシック" charset="-128"/>
              </a:rPr>
              <a:t>Oil Sands, Wind, Natural Gas</a:t>
            </a:r>
          </a:p>
        </p:txBody>
      </p:sp>
      <p:sp>
        <p:nvSpPr>
          <p:cNvPr id="389231" name="Line 111"/>
          <p:cNvSpPr>
            <a:spLocks noChangeShapeType="1"/>
          </p:cNvSpPr>
          <p:nvPr/>
        </p:nvSpPr>
        <p:spPr bwMode="auto">
          <a:xfrm flipH="1">
            <a:off x="1871663" y="3319463"/>
            <a:ext cx="523875" cy="220662"/>
          </a:xfrm>
          <a:prstGeom prst="line">
            <a:avLst/>
          </a:prstGeom>
          <a:noFill/>
          <a:ln w="82550" cmpd="tri">
            <a:solidFill>
              <a:srgbClr val="5F5F5F"/>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grpSp>
        <p:nvGrpSpPr>
          <p:cNvPr id="18" name="Group 128"/>
          <p:cNvGrpSpPr>
            <a:grpSpLocks/>
          </p:cNvGrpSpPr>
          <p:nvPr/>
        </p:nvGrpSpPr>
        <p:grpSpPr bwMode="auto">
          <a:xfrm>
            <a:off x="2492374" y="2940051"/>
            <a:ext cx="2003425" cy="1920875"/>
            <a:chOff x="1570" y="1836"/>
            <a:chExt cx="1096" cy="1210"/>
          </a:xfrm>
        </p:grpSpPr>
        <p:sp>
          <p:nvSpPr>
            <p:cNvPr id="36903" name="AutoShape 112"/>
            <p:cNvSpPr>
              <a:spLocks noChangeArrowheads="1"/>
            </p:cNvSpPr>
            <p:nvPr/>
          </p:nvSpPr>
          <p:spPr bwMode="auto">
            <a:xfrm>
              <a:off x="1589" y="1836"/>
              <a:ext cx="1077" cy="257"/>
            </a:xfrm>
            <a:prstGeom prst="roundRect">
              <a:avLst>
                <a:gd name="adj" fmla="val 16667"/>
              </a:avLst>
            </a:prstGeom>
            <a:noFill/>
            <a:ln w="12700">
              <a:noFill/>
              <a:round/>
              <a:headEnd/>
              <a:tailEnd/>
            </a:ln>
          </p:spPr>
          <p:txBody>
            <a:bodyPr wrap="square">
              <a:prstTxWarp prst="textNoShape">
                <a:avLst/>
              </a:prstTxWarp>
              <a:spAutoFit/>
            </a:bodyPr>
            <a:lstStyle/>
            <a:p>
              <a:pPr defTabSz="914400"/>
              <a:r>
                <a:rPr lang="en-US" dirty="0">
                  <a:solidFill>
                    <a:srgbClr val="5F5F5F"/>
                  </a:solidFill>
                  <a:latin typeface="Arial Black" charset="0"/>
                  <a:ea typeface="ＭＳ Ｐゴシック" charset="-128"/>
                  <a:cs typeface="ＭＳ Ｐゴシック" charset="-128"/>
                </a:rPr>
                <a:t>Coal, Wind</a:t>
              </a:r>
            </a:p>
          </p:txBody>
        </p:sp>
        <p:sp>
          <p:nvSpPr>
            <p:cNvPr id="36904" name="AutoShape 113"/>
            <p:cNvSpPr>
              <a:spLocks noChangeArrowheads="1"/>
            </p:cNvSpPr>
            <p:nvPr/>
          </p:nvSpPr>
          <p:spPr bwMode="auto">
            <a:xfrm>
              <a:off x="1570" y="2789"/>
              <a:ext cx="680" cy="257"/>
            </a:xfrm>
            <a:prstGeom prst="roundRect">
              <a:avLst>
                <a:gd name="adj" fmla="val 16667"/>
              </a:avLst>
            </a:prstGeom>
            <a:noFill/>
            <a:ln w="12700">
              <a:noFill/>
              <a:round/>
              <a:headEnd/>
              <a:tailEnd/>
            </a:ln>
          </p:spPr>
          <p:txBody>
            <a:bodyPr wrap="square">
              <a:prstTxWarp prst="textNoShape">
                <a:avLst/>
              </a:prstTxWarp>
              <a:spAutoFit/>
            </a:bodyPr>
            <a:lstStyle/>
            <a:p>
              <a:pPr defTabSz="914400"/>
              <a:r>
                <a:rPr lang="en-US">
                  <a:solidFill>
                    <a:srgbClr val="5F5F5F"/>
                  </a:solidFill>
                  <a:latin typeface="Arial Black" charset="0"/>
                  <a:ea typeface="ＭＳ Ｐゴシック" charset="-128"/>
                  <a:cs typeface="ＭＳ Ｐゴシック" charset="-128"/>
                </a:rPr>
                <a:t>Coal</a:t>
              </a:r>
            </a:p>
          </p:txBody>
        </p:sp>
      </p:grpSp>
      <p:sp>
        <p:nvSpPr>
          <p:cNvPr id="389237" name="Line 117"/>
          <p:cNvSpPr>
            <a:spLocks noChangeShapeType="1"/>
          </p:cNvSpPr>
          <p:nvPr/>
        </p:nvSpPr>
        <p:spPr bwMode="auto">
          <a:xfrm flipH="1">
            <a:off x="1150938" y="3113088"/>
            <a:ext cx="17462" cy="628650"/>
          </a:xfrm>
          <a:prstGeom prst="line">
            <a:avLst/>
          </a:prstGeom>
          <a:noFill/>
          <a:ln w="82550" cmpd="tri">
            <a:solidFill>
              <a:srgbClr val="5F5F5F"/>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38" name="Line 118"/>
          <p:cNvSpPr>
            <a:spLocks noChangeShapeType="1"/>
          </p:cNvSpPr>
          <p:nvPr/>
        </p:nvSpPr>
        <p:spPr bwMode="auto">
          <a:xfrm flipH="1">
            <a:off x="1873250" y="3636963"/>
            <a:ext cx="141288" cy="974725"/>
          </a:xfrm>
          <a:prstGeom prst="line">
            <a:avLst/>
          </a:prstGeom>
          <a:noFill/>
          <a:ln w="82550" cmpd="tri">
            <a:solidFill>
              <a:srgbClr val="5F5F5F"/>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39" name="Line 119"/>
          <p:cNvSpPr>
            <a:spLocks noChangeShapeType="1"/>
          </p:cNvSpPr>
          <p:nvPr/>
        </p:nvSpPr>
        <p:spPr bwMode="auto">
          <a:xfrm flipH="1">
            <a:off x="3317875" y="4435475"/>
            <a:ext cx="363538" cy="11113"/>
          </a:xfrm>
          <a:prstGeom prst="line">
            <a:avLst/>
          </a:prstGeom>
          <a:noFill/>
          <a:ln w="82550" cmpd="tri">
            <a:solidFill>
              <a:srgbClr val="5F5F5F"/>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40" name="Line 120"/>
          <p:cNvSpPr>
            <a:spLocks noChangeShapeType="1"/>
          </p:cNvSpPr>
          <p:nvPr/>
        </p:nvSpPr>
        <p:spPr bwMode="auto">
          <a:xfrm>
            <a:off x="3992563" y="3130550"/>
            <a:ext cx="946150" cy="147638"/>
          </a:xfrm>
          <a:prstGeom prst="line">
            <a:avLst/>
          </a:prstGeom>
          <a:noFill/>
          <a:ln w="82550" cmpd="tri">
            <a:solidFill>
              <a:srgbClr val="5F5F5F"/>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42" name="Line 122"/>
          <p:cNvSpPr>
            <a:spLocks noChangeShapeType="1"/>
          </p:cNvSpPr>
          <p:nvPr/>
        </p:nvSpPr>
        <p:spPr bwMode="auto">
          <a:xfrm flipH="1" flipV="1">
            <a:off x="968375" y="4418013"/>
            <a:ext cx="288925" cy="381000"/>
          </a:xfrm>
          <a:prstGeom prst="line">
            <a:avLst/>
          </a:prstGeom>
          <a:noFill/>
          <a:ln w="82550" cmpd="tri">
            <a:solidFill>
              <a:srgbClr val="5F5F5F"/>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43" name="Line 123"/>
          <p:cNvSpPr>
            <a:spLocks noChangeShapeType="1"/>
          </p:cNvSpPr>
          <p:nvPr/>
        </p:nvSpPr>
        <p:spPr bwMode="auto">
          <a:xfrm flipH="1">
            <a:off x="2341563" y="3738563"/>
            <a:ext cx="523875" cy="220662"/>
          </a:xfrm>
          <a:prstGeom prst="line">
            <a:avLst/>
          </a:prstGeom>
          <a:noFill/>
          <a:ln w="82550" cmpd="tri">
            <a:solidFill>
              <a:srgbClr val="5F5F5F"/>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44" name="Line 124"/>
          <p:cNvSpPr>
            <a:spLocks noChangeShapeType="1"/>
          </p:cNvSpPr>
          <p:nvPr/>
        </p:nvSpPr>
        <p:spPr bwMode="auto">
          <a:xfrm flipH="1">
            <a:off x="2384425" y="4025900"/>
            <a:ext cx="203200" cy="727075"/>
          </a:xfrm>
          <a:prstGeom prst="line">
            <a:avLst/>
          </a:prstGeom>
          <a:noFill/>
          <a:ln w="82550" cmpd="tri">
            <a:solidFill>
              <a:srgbClr val="5F5F5F"/>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45" name="Line 125"/>
          <p:cNvSpPr>
            <a:spLocks noChangeShapeType="1"/>
          </p:cNvSpPr>
          <p:nvPr/>
        </p:nvSpPr>
        <p:spPr bwMode="auto">
          <a:xfrm>
            <a:off x="4425950" y="4448175"/>
            <a:ext cx="363538" cy="11113"/>
          </a:xfrm>
          <a:prstGeom prst="line">
            <a:avLst/>
          </a:prstGeom>
          <a:noFill/>
          <a:ln w="82550" cmpd="tri">
            <a:solidFill>
              <a:srgbClr val="5F5F5F"/>
            </a:solidFill>
            <a:round/>
            <a:headEnd/>
            <a:tailEnd type="arrow" w="sm" len="med"/>
          </a:ln>
        </p:spPr>
        <p:txBody>
          <a:bodyPr anchor="ctr">
            <a:prstTxWarp prst="textNoShape">
              <a:avLst/>
            </a:prstTxWarp>
          </a:bodyPr>
          <a:lstStyle/>
          <a:p>
            <a:pPr defTabSz="914400"/>
            <a:endParaRPr lang="en-US">
              <a:solidFill>
                <a:prstClr val="black"/>
              </a:solidFill>
              <a:latin typeface="Candara"/>
            </a:endParaRPr>
          </a:p>
        </p:txBody>
      </p:sp>
      <p:sp>
        <p:nvSpPr>
          <p:cNvPr id="389246" name="AutoShape 126"/>
          <p:cNvSpPr>
            <a:spLocks noChangeArrowheads="1"/>
          </p:cNvSpPr>
          <p:nvPr/>
        </p:nvSpPr>
        <p:spPr bwMode="auto">
          <a:xfrm>
            <a:off x="231775" y="4668838"/>
            <a:ext cx="1874838" cy="407987"/>
          </a:xfrm>
          <a:prstGeom prst="roundRect">
            <a:avLst>
              <a:gd name="adj" fmla="val 16667"/>
            </a:avLst>
          </a:prstGeom>
          <a:noFill/>
          <a:ln w="12700">
            <a:noFill/>
            <a:round/>
            <a:headEnd/>
            <a:tailEnd/>
          </a:ln>
        </p:spPr>
        <p:txBody>
          <a:bodyPr>
            <a:prstTxWarp prst="textNoShape">
              <a:avLst/>
            </a:prstTxWarp>
            <a:spAutoFit/>
          </a:bodyPr>
          <a:lstStyle/>
          <a:p>
            <a:pPr defTabSz="914400"/>
            <a:r>
              <a:rPr lang="en-US">
                <a:solidFill>
                  <a:srgbClr val="5F5F5F"/>
                </a:solidFill>
                <a:latin typeface="Arial Black" charset="0"/>
                <a:ea typeface="ＭＳ Ｐゴシック" charset="-128"/>
                <a:cs typeface="ＭＳ Ｐゴシック" charset="-128"/>
              </a:rPr>
              <a:t>Renewables</a:t>
            </a:r>
          </a:p>
        </p:txBody>
      </p:sp>
      <p:pic>
        <p:nvPicPr>
          <p:cNvPr id="36899" name="Picture 129"/>
          <p:cNvPicPr>
            <a:picLocks noChangeAspect="1" noChangeArrowheads="1"/>
          </p:cNvPicPr>
          <p:nvPr/>
        </p:nvPicPr>
        <p:blipFill>
          <a:blip r:embed="rId3"/>
          <a:srcRect/>
          <a:stretch>
            <a:fillRect/>
          </a:stretch>
        </p:blipFill>
        <p:spPr bwMode="auto">
          <a:xfrm>
            <a:off x="0" y="738188"/>
            <a:ext cx="0" cy="0"/>
          </a:xfrm>
          <a:prstGeom prst="rect">
            <a:avLst/>
          </a:prstGeom>
          <a:noFill/>
          <a:ln w="12700">
            <a:noFill/>
            <a:miter lim="800000"/>
            <a:headEnd type="none" w="sm" len="sm"/>
            <a:tailEnd type="none" w="sm" len="sm"/>
          </a:ln>
        </p:spPr>
      </p:pic>
      <p:sp>
        <p:nvSpPr>
          <p:cNvPr id="36902" name="Rectangle 2"/>
          <p:cNvSpPr txBox="1">
            <a:spLocks noChangeArrowheads="1"/>
          </p:cNvSpPr>
          <p:nvPr/>
        </p:nvSpPr>
        <p:spPr bwMode="auto">
          <a:xfrm>
            <a:off x="673682" y="313436"/>
            <a:ext cx="7168376" cy="609600"/>
          </a:xfrm>
          <a:prstGeom prst="rect">
            <a:avLst/>
          </a:prstGeom>
          <a:noFill/>
          <a:ln w="9525">
            <a:noFill/>
            <a:miter lim="800000"/>
            <a:headEnd/>
            <a:tailEnd/>
          </a:ln>
        </p:spPr>
        <p:txBody>
          <a:bodyPr anchor="ctr">
            <a:prstTxWarp prst="textNoShape">
              <a:avLst/>
            </a:prstTxWarp>
          </a:bodyPr>
          <a:lstStyle/>
          <a:p>
            <a:pPr algn="ctr"/>
            <a:r>
              <a:rPr lang="en-US" sz="2400" b="1" dirty="0">
                <a:solidFill>
                  <a:schemeClr val="bg1"/>
                </a:solidFill>
                <a:effectLst>
                  <a:outerShdw blurRad="38100" dist="38100" dir="2700000" algn="tl">
                    <a:srgbClr val="000000">
                      <a:alpha val="43137"/>
                    </a:srgbClr>
                  </a:outerShdw>
                </a:effectLst>
              </a:rPr>
              <a:t>Why </a:t>
            </a:r>
            <a:r>
              <a:rPr lang="en-US" sz="2400" b="1" dirty="0" smtClean="0">
                <a:solidFill>
                  <a:schemeClr val="bg1"/>
                </a:solidFill>
                <a:effectLst>
                  <a:outerShdw blurRad="38100" dist="38100" dir="2700000" algn="tl">
                    <a:srgbClr val="000000">
                      <a:alpha val="43137"/>
                    </a:srgbClr>
                  </a:outerShdw>
                </a:effectLst>
              </a:rPr>
              <a:t>Now?</a:t>
            </a:r>
            <a:endParaRPr lang="en-US" sz="2400" b="1" dirty="0">
              <a:solidFill>
                <a:schemeClr val="bg1"/>
              </a:solidFill>
              <a:effectLst>
                <a:outerShdw blurRad="38100" dist="38100" dir="2700000" algn="tl">
                  <a:srgbClr val="000000">
                    <a:alpha val="43137"/>
                  </a:srgbClr>
                </a:outerShdw>
              </a:effectLst>
            </a:endParaRPr>
          </a:p>
        </p:txBody>
      </p:sp>
      <p:sp>
        <p:nvSpPr>
          <p:cNvPr id="19" name="TextBox 18"/>
          <p:cNvSpPr txBox="1"/>
          <p:nvPr/>
        </p:nvSpPr>
        <p:spPr>
          <a:xfrm>
            <a:off x="6453814" y="6468167"/>
            <a:ext cx="2493037" cy="276999"/>
          </a:xfrm>
          <a:prstGeom prst="rect">
            <a:avLst/>
          </a:prstGeom>
          <a:noFill/>
        </p:spPr>
        <p:txBody>
          <a:bodyPr wrap="square" rtlCol="0">
            <a:spAutoFit/>
          </a:bodyPr>
          <a:lstStyle/>
          <a:p>
            <a:r>
              <a:rPr lang="en-US" sz="1200" i="1" dirty="0" smtClean="0"/>
              <a:t>Slide concept courtesy of Jesse </a:t>
            </a:r>
            <a:r>
              <a:rPr lang="en-US" sz="1200" i="1" dirty="0" err="1" smtClean="0"/>
              <a:t>Berst</a:t>
            </a:r>
            <a:endParaRPr lang="en-US" sz="1200" i="1" dirty="0"/>
          </a:p>
        </p:txBody>
      </p:sp>
    </p:spTree>
    <p:extLst>
      <p:ext uri="{BB962C8B-B14F-4D97-AF65-F5344CB8AC3E}">
        <p14:creationId xmlns:p14="http://schemas.microsoft.com/office/powerpoint/2010/main" val="3765451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89212"/>
                                        </p:tgtEl>
                                        <p:attrNameLst>
                                          <p:attrName>style.visibility</p:attrName>
                                        </p:attrNameLst>
                                      </p:cBhvr>
                                      <p:to>
                                        <p:strVal val="visible"/>
                                      </p:to>
                                    </p:set>
                                    <p:anim calcmode="lin" valueType="num">
                                      <p:cBhvr>
                                        <p:cTn id="7" dur="1000" fill="hold"/>
                                        <p:tgtEl>
                                          <p:spTgt spid="389212"/>
                                        </p:tgtEl>
                                        <p:attrNameLst>
                                          <p:attrName>ppt_w</p:attrName>
                                        </p:attrNameLst>
                                      </p:cBhvr>
                                      <p:tavLst>
                                        <p:tav tm="0">
                                          <p:val>
                                            <p:fltVal val="0"/>
                                          </p:val>
                                        </p:tav>
                                        <p:tav tm="100000">
                                          <p:val>
                                            <p:strVal val="#ppt_w"/>
                                          </p:val>
                                        </p:tav>
                                      </p:tavLst>
                                    </p:anim>
                                    <p:anim calcmode="lin" valueType="num">
                                      <p:cBhvr>
                                        <p:cTn id="8" dur="1000" fill="hold"/>
                                        <p:tgtEl>
                                          <p:spTgt spid="389212"/>
                                        </p:tgtEl>
                                        <p:attrNameLst>
                                          <p:attrName>ppt_h</p:attrName>
                                        </p:attrNameLst>
                                      </p:cBhvr>
                                      <p:tavLst>
                                        <p:tav tm="0">
                                          <p:val>
                                            <p:fltVal val="0"/>
                                          </p:val>
                                        </p:tav>
                                        <p:tav tm="100000">
                                          <p:val>
                                            <p:strVal val="#ppt_h"/>
                                          </p:val>
                                        </p:tav>
                                      </p:tavLst>
                                    </p:anim>
                                    <p:animEffect transition="in" filter="fade">
                                      <p:cBhvr>
                                        <p:cTn id="9" dur="1000"/>
                                        <p:tgtEl>
                                          <p:spTgt spid="38921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89214"/>
                                        </p:tgtEl>
                                        <p:attrNameLst>
                                          <p:attrName>style.visibility</p:attrName>
                                        </p:attrNameLst>
                                      </p:cBhvr>
                                      <p:to>
                                        <p:strVal val="visible"/>
                                      </p:to>
                                    </p:set>
                                    <p:animEffect transition="in" filter="wipe(left)">
                                      <p:cBhvr>
                                        <p:cTn id="13" dur="500"/>
                                        <p:tgtEl>
                                          <p:spTgt spid="38921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89215"/>
                                        </p:tgtEl>
                                        <p:attrNameLst>
                                          <p:attrName>style.visibility</p:attrName>
                                        </p:attrNameLst>
                                      </p:cBhvr>
                                      <p:to>
                                        <p:strVal val="visible"/>
                                      </p:to>
                                    </p:set>
                                    <p:animEffect transition="in" filter="wipe(left)">
                                      <p:cBhvr>
                                        <p:cTn id="17" dur="500"/>
                                        <p:tgtEl>
                                          <p:spTgt spid="389215"/>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389216"/>
                                        </p:tgtEl>
                                        <p:attrNameLst>
                                          <p:attrName>style.visibility</p:attrName>
                                        </p:attrNameLst>
                                      </p:cBhvr>
                                      <p:to>
                                        <p:strVal val="visible"/>
                                      </p:to>
                                    </p:set>
                                    <p:animEffect transition="in" filter="wipe(up)">
                                      <p:cBhvr>
                                        <p:cTn id="21" dur="500"/>
                                        <p:tgtEl>
                                          <p:spTgt spid="389216"/>
                                        </p:tgtEl>
                                      </p:cBhvr>
                                    </p:animEffect>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389220"/>
                                        </p:tgtEl>
                                        <p:attrNameLst>
                                          <p:attrName>style.visibility</p:attrName>
                                        </p:attrNameLst>
                                      </p:cBhvr>
                                      <p:to>
                                        <p:strVal val="visible"/>
                                      </p:to>
                                    </p:set>
                                    <p:animEffect transition="in" filter="wipe(up)">
                                      <p:cBhvr>
                                        <p:cTn id="25" dur="500"/>
                                        <p:tgtEl>
                                          <p:spTgt spid="389220"/>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389221"/>
                                        </p:tgtEl>
                                        <p:attrNameLst>
                                          <p:attrName>style.visibility</p:attrName>
                                        </p:attrNameLst>
                                      </p:cBhvr>
                                      <p:to>
                                        <p:strVal val="visible"/>
                                      </p:to>
                                    </p:set>
                                    <p:anim calcmode="lin" valueType="num">
                                      <p:cBhvr>
                                        <p:cTn id="30" dur="500" fill="hold"/>
                                        <p:tgtEl>
                                          <p:spTgt spid="389221"/>
                                        </p:tgtEl>
                                        <p:attrNameLst>
                                          <p:attrName>ppt_w</p:attrName>
                                        </p:attrNameLst>
                                      </p:cBhvr>
                                      <p:tavLst>
                                        <p:tav tm="0">
                                          <p:val>
                                            <p:fltVal val="0"/>
                                          </p:val>
                                        </p:tav>
                                        <p:tav tm="100000">
                                          <p:val>
                                            <p:strVal val="#ppt_w"/>
                                          </p:val>
                                        </p:tav>
                                      </p:tavLst>
                                    </p:anim>
                                    <p:anim calcmode="lin" valueType="num">
                                      <p:cBhvr>
                                        <p:cTn id="31" dur="500" fill="hold"/>
                                        <p:tgtEl>
                                          <p:spTgt spid="389221"/>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389224"/>
                                        </p:tgtEl>
                                        <p:attrNameLst>
                                          <p:attrName>style.visibility</p:attrName>
                                        </p:attrNameLst>
                                      </p:cBhvr>
                                      <p:to>
                                        <p:strVal val="visible"/>
                                      </p:to>
                                    </p:set>
                                    <p:animEffect transition="in" filter="wipe(right)">
                                      <p:cBhvr>
                                        <p:cTn id="35" dur="500"/>
                                        <p:tgtEl>
                                          <p:spTgt spid="389224"/>
                                        </p:tgtEl>
                                      </p:cBhvr>
                                    </p:animEffect>
                                  </p:childTnLst>
                                </p:cTn>
                              </p:par>
                            </p:childTnLst>
                          </p:cTn>
                        </p:par>
                        <p:par>
                          <p:cTn id="36" fill="hold">
                            <p:stCondLst>
                              <p:cond delay="1000"/>
                            </p:stCondLst>
                            <p:childTnLst>
                              <p:par>
                                <p:cTn id="37" presetID="22" presetClass="entr" presetSubtype="2" fill="hold" grpId="0" nodeType="afterEffect">
                                  <p:stCondLst>
                                    <p:cond delay="0"/>
                                  </p:stCondLst>
                                  <p:childTnLst>
                                    <p:set>
                                      <p:cBhvr>
                                        <p:cTn id="38" dur="1" fill="hold">
                                          <p:stCondLst>
                                            <p:cond delay="0"/>
                                          </p:stCondLst>
                                        </p:cTn>
                                        <p:tgtEl>
                                          <p:spTgt spid="389225"/>
                                        </p:tgtEl>
                                        <p:attrNameLst>
                                          <p:attrName>style.visibility</p:attrName>
                                        </p:attrNameLst>
                                      </p:cBhvr>
                                      <p:to>
                                        <p:strVal val="visible"/>
                                      </p:to>
                                    </p:set>
                                    <p:animEffect transition="in" filter="wipe(right)">
                                      <p:cBhvr>
                                        <p:cTn id="39" dur="500"/>
                                        <p:tgtEl>
                                          <p:spTgt spid="389225"/>
                                        </p:tgtEl>
                                      </p:cBhvr>
                                    </p:animEffect>
                                  </p:childTnLst>
                                </p:cTn>
                              </p:par>
                            </p:childTnLst>
                          </p:cTn>
                        </p:par>
                        <p:par>
                          <p:cTn id="40" fill="hold">
                            <p:stCondLst>
                              <p:cond delay="1500"/>
                            </p:stCondLst>
                            <p:childTnLst>
                              <p:par>
                                <p:cTn id="41" presetID="22" presetClass="entr" presetSubtype="1" fill="hold" grpId="0" nodeType="afterEffect">
                                  <p:stCondLst>
                                    <p:cond delay="0"/>
                                  </p:stCondLst>
                                  <p:childTnLst>
                                    <p:set>
                                      <p:cBhvr>
                                        <p:cTn id="42" dur="1" fill="hold">
                                          <p:stCondLst>
                                            <p:cond delay="0"/>
                                          </p:stCondLst>
                                        </p:cTn>
                                        <p:tgtEl>
                                          <p:spTgt spid="389227"/>
                                        </p:tgtEl>
                                        <p:attrNameLst>
                                          <p:attrName>style.visibility</p:attrName>
                                        </p:attrNameLst>
                                      </p:cBhvr>
                                      <p:to>
                                        <p:strVal val="visible"/>
                                      </p:to>
                                    </p:set>
                                    <p:animEffect transition="in" filter="wipe(up)">
                                      <p:cBhvr>
                                        <p:cTn id="43" dur="500"/>
                                        <p:tgtEl>
                                          <p:spTgt spid="389227"/>
                                        </p:tgtEl>
                                      </p:cBhvr>
                                    </p:animEffect>
                                  </p:childTnLst>
                                </p:cTn>
                              </p:par>
                            </p:childTnLst>
                          </p:cTn>
                        </p:par>
                        <p:par>
                          <p:cTn id="44" fill="hold">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389226"/>
                                        </p:tgtEl>
                                        <p:attrNameLst>
                                          <p:attrName>style.visibility</p:attrName>
                                        </p:attrNameLst>
                                      </p:cBhvr>
                                      <p:to>
                                        <p:strVal val="visible"/>
                                      </p:to>
                                    </p:set>
                                    <p:animEffect transition="in" filter="wipe(up)">
                                      <p:cBhvr>
                                        <p:cTn id="47" dur="500"/>
                                        <p:tgtEl>
                                          <p:spTgt spid="389226"/>
                                        </p:tgtEl>
                                      </p:cBhvr>
                                    </p:animEffect>
                                  </p:childTnLst>
                                </p:cTn>
                              </p:par>
                            </p:childTnLst>
                          </p:cTn>
                        </p:par>
                        <p:par>
                          <p:cTn id="48" fill="hold">
                            <p:stCondLst>
                              <p:cond delay="2500"/>
                            </p:stCondLst>
                            <p:childTnLst>
                              <p:par>
                                <p:cTn id="49" presetID="22" presetClass="entr" presetSubtype="1" fill="hold" grpId="0" nodeType="afterEffect">
                                  <p:stCondLst>
                                    <p:cond delay="0"/>
                                  </p:stCondLst>
                                  <p:childTnLst>
                                    <p:set>
                                      <p:cBhvr>
                                        <p:cTn id="50" dur="1" fill="hold">
                                          <p:stCondLst>
                                            <p:cond delay="0"/>
                                          </p:stCondLst>
                                        </p:cTn>
                                        <p:tgtEl>
                                          <p:spTgt spid="389222"/>
                                        </p:tgtEl>
                                        <p:attrNameLst>
                                          <p:attrName>style.visibility</p:attrName>
                                        </p:attrNameLst>
                                      </p:cBhvr>
                                      <p:to>
                                        <p:strVal val="visible"/>
                                      </p:to>
                                    </p:set>
                                    <p:animEffect transition="in" filter="wipe(up)">
                                      <p:cBhvr>
                                        <p:cTn id="51" dur="500"/>
                                        <p:tgtEl>
                                          <p:spTgt spid="389222"/>
                                        </p:tgtEl>
                                      </p:cBhvr>
                                    </p:animEffect>
                                  </p:childTnLst>
                                </p:cTn>
                              </p:par>
                            </p:childTnLst>
                          </p:cTn>
                        </p:par>
                        <p:par>
                          <p:cTn id="52" fill="hold">
                            <p:stCondLst>
                              <p:cond delay="3000"/>
                            </p:stCondLst>
                            <p:childTnLst>
                              <p:par>
                                <p:cTn id="53" presetID="22" presetClass="entr" presetSubtype="1" fill="hold" grpId="0" nodeType="afterEffect">
                                  <p:stCondLst>
                                    <p:cond delay="0"/>
                                  </p:stCondLst>
                                  <p:childTnLst>
                                    <p:set>
                                      <p:cBhvr>
                                        <p:cTn id="54" dur="1" fill="hold">
                                          <p:stCondLst>
                                            <p:cond delay="0"/>
                                          </p:stCondLst>
                                        </p:cTn>
                                        <p:tgtEl>
                                          <p:spTgt spid="389223"/>
                                        </p:tgtEl>
                                        <p:attrNameLst>
                                          <p:attrName>style.visibility</p:attrName>
                                        </p:attrNameLst>
                                      </p:cBhvr>
                                      <p:to>
                                        <p:strVal val="visible"/>
                                      </p:to>
                                    </p:set>
                                    <p:animEffect transition="in" filter="wipe(up)">
                                      <p:cBhvr>
                                        <p:cTn id="55" dur="500"/>
                                        <p:tgtEl>
                                          <p:spTgt spid="38922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0" fill="hold" grpId="0" nodeType="clickEffect">
                                  <p:stCondLst>
                                    <p:cond delay="0"/>
                                  </p:stCondLst>
                                  <p:childTnLst>
                                    <p:set>
                                      <p:cBhvr>
                                        <p:cTn id="59" dur="1" fill="hold">
                                          <p:stCondLst>
                                            <p:cond delay="0"/>
                                          </p:stCondLst>
                                        </p:cTn>
                                        <p:tgtEl>
                                          <p:spTgt spid="389229"/>
                                        </p:tgtEl>
                                        <p:attrNameLst>
                                          <p:attrName>style.visibility</p:attrName>
                                        </p:attrNameLst>
                                      </p:cBhvr>
                                      <p:to>
                                        <p:strVal val="visible"/>
                                      </p:to>
                                    </p:set>
                                    <p:anim calcmode="lin" valueType="num">
                                      <p:cBhvr>
                                        <p:cTn id="60" dur="500" fill="hold"/>
                                        <p:tgtEl>
                                          <p:spTgt spid="389229"/>
                                        </p:tgtEl>
                                        <p:attrNameLst>
                                          <p:attrName>ppt_w</p:attrName>
                                        </p:attrNameLst>
                                      </p:cBhvr>
                                      <p:tavLst>
                                        <p:tav tm="0">
                                          <p:val>
                                            <p:fltVal val="0"/>
                                          </p:val>
                                        </p:tav>
                                        <p:tav tm="100000">
                                          <p:val>
                                            <p:strVal val="#ppt_w"/>
                                          </p:val>
                                        </p:tav>
                                      </p:tavLst>
                                    </p:anim>
                                    <p:anim calcmode="lin" valueType="num">
                                      <p:cBhvr>
                                        <p:cTn id="61" dur="500" fill="hold"/>
                                        <p:tgtEl>
                                          <p:spTgt spid="389229"/>
                                        </p:tgtEl>
                                        <p:attrNameLst>
                                          <p:attrName>ppt_h</p:attrName>
                                        </p:attrNameLst>
                                      </p:cBhvr>
                                      <p:tavLst>
                                        <p:tav tm="0">
                                          <p:val>
                                            <p:fltVal val="0"/>
                                          </p:val>
                                        </p:tav>
                                        <p:tav tm="100000">
                                          <p:val>
                                            <p:strVal val="#ppt_h"/>
                                          </p:val>
                                        </p:tav>
                                      </p:tavLst>
                                    </p:anim>
                                    <p:animEffect transition="in" filter="fade">
                                      <p:cBhvr>
                                        <p:cTn id="62" dur="500"/>
                                        <p:tgtEl>
                                          <p:spTgt spid="389229"/>
                                        </p:tgtEl>
                                      </p:cBhvr>
                                    </p:animEffect>
                                  </p:childTnLst>
                                </p:cTn>
                              </p:par>
                            </p:childTnLst>
                          </p:cTn>
                        </p:par>
                        <p:par>
                          <p:cTn id="63" fill="hold">
                            <p:stCondLst>
                              <p:cond delay="500"/>
                            </p:stCondLst>
                            <p:childTnLst>
                              <p:par>
                                <p:cTn id="64" presetID="53" presetClass="entr" presetSubtype="0" fill="hold" grpId="0" nodeType="afterEffect">
                                  <p:stCondLst>
                                    <p:cond delay="0"/>
                                  </p:stCondLst>
                                  <p:childTnLst>
                                    <p:set>
                                      <p:cBhvr>
                                        <p:cTn id="65" dur="1" fill="hold">
                                          <p:stCondLst>
                                            <p:cond delay="0"/>
                                          </p:stCondLst>
                                        </p:cTn>
                                        <p:tgtEl>
                                          <p:spTgt spid="389230"/>
                                        </p:tgtEl>
                                        <p:attrNameLst>
                                          <p:attrName>style.visibility</p:attrName>
                                        </p:attrNameLst>
                                      </p:cBhvr>
                                      <p:to>
                                        <p:strVal val="visible"/>
                                      </p:to>
                                    </p:set>
                                    <p:anim calcmode="lin" valueType="num">
                                      <p:cBhvr>
                                        <p:cTn id="66" dur="500" fill="hold"/>
                                        <p:tgtEl>
                                          <p:spTgt spid="389230"/>
                                        </p:tgtEl>
                                        <p:attrNameLst>
                                          <p:attrName>ppt_w</p:attrName>
                                        </p:attrNameLst>
                                      </p:cBhvr>
                                      <p:tavLst>
                                        <p:tav tm="0">
                                          <p:val>
                                            <p:fltVal val="0"/>
                                          </p:val>
                                        </p:tav>
                                        <p:tav tm="100000">
                                          <p:val>
                                            <p:strVal val="#ppt_w"/>
                                          </p:val>
                                        </p:tav>
                                      </p:tavLst>
                                    </p:anim>
                                    <p:anim calcmode="lin" valueType="num">
                                      <p:cBhvr>
                                        <p:cTn id="67" dur="500" fill="hold"/>
                                        <p:tgtEl>
                                          <p:spTgt spid="389230"/>
                                        </p:tgtEl>
                                        <p:attrNameLst>
                                          <p:attrName>ppt_h</p:attrName>
                                        </p:attrNameLst>
                                      </p:cBhvr>
                                      <p:tavLst>
                                        <p:tav tm="0">
                                          <p:val>
                                            <p:fltVal val="0"/>
                                          </p:val>
                                        </p:tav>
                                        <p:tav tm="100000">
                                          <p:val>
                                            <p:strVal val="#ppt_h"/>
                                          </p:val>
                                        </p:tav>
                                      </p:tavLst>
                                    </p:anim>
                                    <p:animEffect transition="in" filter="fade">
                                      <p:cBhvr>
                                        <p:cTn id="68" dur="500"/>
                                        <p:tgtEl>
                                          <p:spTgt spid="389230"/>
                                        </p:tgtEl>
                                      </p:cBhvr>
                                    </p:animEffect>
                                  </p:childTnLst>
                                </p:cTn>
                              </p:par>
                            </p:childTnLst>
                          </p:cTn>
                        </p:par>
                        <p:par>
                          <p:cTn id="69" fill="hold">
                            <p:stCondLst>
                              <p:cond delay="1000"/>
                            </p:stCondLst>
                            <p:childTnLst>
                              <p:par>
                                <p:cTn id="70" presetID="22" presetClass="entr" presetSubtype="2" fill="hold" grpId="0" nodeType="afterEffect">
                                  <p:stCondLst>
                                    <p:cond delay="0"/>
                                  </p:stCondLst>
                                  <p:childTnLst>
                                    <p:set>
                                      <p:cBhvr>
                                        <p:cTn id="71" dur="1" fill="hold">
                                          <p:stCondLst>
                                            <p:cond delay="0"/>
                                          </p:stCondLst>
                                        </p:cTn>
                                        <p:tgtEl>
                                          <p:spTgt spid="389228"/>
                                        </p:tgtEl>
                                        <p:attrNameLst>
                                          <p:attrName>style.visibility</p:attrName>
                                        </p:attrNameLst>
                                      </p:cBhvr>
                                      <p:to>
                                        <p:strVal val="visible"/>
                                      </p:to>
                                    </p:set>
                                    <p:animEffect transition="in" filter="wipe(right)">
                                      <p:cBhvr>
                                        <p:cTn id="72" dur="500"/>
                                        <p:tgtEl>
                                          <p:spTgt spid="389228"/>
                                        </p:tgtEl>
                                      </p:cBhvr>
                                    </p:animEffect>
                                  </p:childTnLst>
                                </p:cTn>
                              </p:par>
                            </p:childTnLst>
                          </p:cTn>
                        </p:par>
                        <p:par>
                          <p:cTn id="73" fill="hold">
                            <p:stCondLst>
                              <p:cond delay="1500"/>
                            </p:stCondLst>
                            <p:childTnLst>
                              <p:par>
                                <p:cTn id="74" presetID="22" presetClass="entr" presetSubtype="1" fill="hold" grpId="0" nodeType="afterEffect">
                                  <p:stCondLst>
                                    <p:cond delay="0"/>
                                  </p:stCondLst>
                                  <p:childTnLst>
                                    <p:set>
                                      <p:cBhvr>
                                        <p:cTn id="75" dur="1" fill="hold">
                                          <p:stCondLst>
                                            <p:cond delay="0"/>
                                          </p:stCondLst>
                                        </p:cTn>
                                        <p:tgtEl>
                                          <p:spTgt spid="389237"/>
                                        </p:tgtEl>
                                        <p:attrNameLst>
                                          <p:attrName>style.visibility</p:attrName>
                                        </p:attrNameLst>
                                      </p:cBhvr>
                                      <p:to>
                                        <p:strVal val="visible"/>
                                      </p:to>
                                    </p:set>
                                    <p:animEffect transition="in" filter="wipe(up)">
                                      <p:cBhvr>
                                        <p:cTn id="76" dur="500"/>
                                        <p:tgtEl>
                                          <p:spTgt spid="389237"/>
                                        </p:tgtEl>
                                      </p:cBhvr>
                                    </p:animEffect>
                                  </p:childTnLst>
                                </p:cTn>
                              </p:par>
                            </p:childTnLst>
                          </p:cTn>
                        </p:par>
                        <p:par>
                          <p:cTn id="77" fill="hold">
                            <p:stCondLst>
                              <p:cond delay="2000"/>
                            </p:stCondLst>
                            <p:childTnLst>
                              <p:par>
                                <p:cTn id="78" presetID="22" presetClass="entr" presetSubtype="1" fill="hold" grpId="0" nodeType="afterEffect">
                                  <p:stCondLst>
                                    <p:cond delay="0"/>
                                  </p:stCondLst>
                                  <p:childTnLst>
                                    <p:set>
                                      <p:cBhvr>
                                        <p:cTn id="79" dur="1" fill="hold">
                                          <p:stCondLst>
                                            <p:cond delay="0"/>
                                          </p:stCondLst>
                                        </p:cTn>
                                        <p:tgtEl>
                                          <p:spTgt spid="389231"/>
                                        </p:tgtEl>
                                        <p:attrNameLst>
                                          <p:attrName>style.visibility</p:attrName>
                                        </p:attrNameLst>
                                      </p:cBhvr>
                                      <p:to>
                                        <p:strVal val="visible"/>
                                      </p:to>
                                    </p:set>
                                    <p:animEffect transition="in" filter="wipe(up)">
                                      <p:cBhvr>
                                        <p:cTn id="80" dur="500"/>
                                        <p:tgtEl>
                                          <p:spTgt spid="389231"/>
                                        </p:tgtEl>
                                      </p:cBhvr>
                                    </p:animEffect>
                                  </p:childTnLst>
                                </p:cTn>
                              </p:par>
                            </p:childTnLst>
                          </p:cTn>
                        </p:par>
                        <p:par>
                          <p:cTn id="81" fill="hold">
                            <p:stCondLst>
                              <p:cond delay="2500"/>
                            </p:stCondLst>
                            <p:childTnLst>
                              <p:par>
                                <p:cTn id="82" presetID="53" presetClass="entr" presetSubtype="0" fill="hold" nodeType="after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500" fill="hold"/>
                                        <p:tgtEl>
                                          <p:spTgt spid="18"/>
                                        </p:tgtEl>
                                        <p:attrNameLst>
                                          <p:attrName>ppt_w</p:attrName>
                                        </p:attrNameLst>
                                      </p:cBhvr>
                                      <p:tavLst>
                                        <p:tav tm="0">
                                          <p:val>
                                            <p:fltVal val="0"/>
                                          </p:val>
                                        </p:tav>
                                        <p:tav tm="100000">
                                          <p:val>
                                            <p:strVal val="#ppt_w"/>
                                          </p:val>
                                        </p:tav>
                                      </p:tavLst>
                                    </p:anim>
                                    <p:anim calcmode="lin" valueType="num">
                                      <p:cBhvr>
                                        <p:cTn id="85" dur="500" fill="hold"/>
                                        <p:tgtEl>
                                          <p:spTgt spid="18"/>
                                        </p:tgtEl>
                                        <p:attrNameLst>
                                          <p:attrName>ppt_h</p:attrName>
                                        </p:attrNameLst>
                                      </p:cBhvr>
                                      <p:tavLst>
                                        <p:tav tm="0">
                                          <p:val>
                                            <p:fltVal val="0"/>
                                          </p:val>
                                        </p:tav>
                                        <p:tav tm="100000">
                                          <p:val>
                                            <p:strVal val="#ppt_h"/>
                                          </p:val>
                                        </p:tav>
                                      </p:tavLst>
                                    </p:anim>
                                    <p:animEffect transition="in" filter="fade">
                                      <p:cBhvr>
                                        <p:cTn id="86" dur="500"/>
                                        <p:tgtEl>
                                          <p:spTgt spid="18"/>
                                        </p:tgtEl>
                                      </p:cBhvr>
                                    </p:animEffect>
                                  </p:childTnLst>
                                </p:cTn>
                              </p:par>
                            </p:childTnLst>
                          </p:cTn>
                        </p:par>
                        <p:par>
                          <p:cTn id="87" fill="hold">
                            <p:stCondLst>
                              <p:cond delay="3000"/>
                            </p:stCondLst>
                            <p:childTnLst>
                              <p:par>
                                <p:cTn id="88" presetID="22" presetClass="entr" presetSubtype="8" fill="hold" grpId="0" nodeType="afterEffect">
                                  <p:stCondLst>
                                    <p:cond delay="0"/>
                                  </p:stCondLst>
                                  <p:childTnLst>
                                    <p:set>
                                      <p:cBhvr>
                                        <p:cTn id="89" dur="1" fill="hold">
                                          <p:stCondLst>
                                            <p:cond delay="0"/>
                                          </p:stCondLst>
                                        </p:cTn>
                                        <p:tgtEl>
                                          <p:spTgt spid="389240"/>
                                        </p:tgtEl>
                                        <p:attrNameLst>
                                          <p:attrName>style.visibility</p:attrName>
                                        </p:attrNameLst>
                                      </p:cBhvr>
                                      <p:to>
                                        <p:strVal val="visible"/>
                                      </p:to>
                                    </p:set>
                                    <p:animEffect transition="in" filter="wipe(left)">
                                      <p:cBhvr>
                                        <p:cTn id="90" dur="500"/>
                                        <p:tgtEl>
                                          <p:spTgt spid="389240"/>
                                        </p:tgtEl>
                                      </p:cBhvr>
                                    </p:animEffect>
                                  </p:childTnLst>
                                </p:cTn>
                              </p:par>
                            </p:childTnLst>
                          </p:cTn>
                        </p:par>
                        <p:par>
                          <p:cTn id="91" fill="hold">
                            <p:stCondLst>
                              <p:cond delay="3500"/>
                            </p:stCondLst>
                            <p:childTnLst>
                              <p:par>
                                <p:cTn id="92" presetID="22" presetClass="entr" presetSubtype="1" fill="hold" grpId="0" nodeType="afterEffect">
                                  <p:stCondLst>
                                    <p:cond delay="0"/>
                                  </p:stCondLst>
                                  <p:childTnLst>
                                    <p:set>
                                      <p:cBhvr>
                                        <p:cTn id="93" dur="1" fill="hold">
                                          <p:stCondLst>
                                            <p:cond delay="0"/>
                                          </p:stCondLst>
                                        </p:cTn>
                                        <p:tgtEl>
                                          <p:spTgt spid="389238"/>
                                        </p:tgtEl>
                                        <p:attrNameLst>
                                          <p:attrName>style.visibility</p:attrName>
                                        </p:attrNameLst>
                                      </p:cBhvr>
                                      <p:to>
                                        <p:strVal val="visible"/>
                                      </p:to>
                                    </p:set>
                                    <p:animEffect transition="in" filter="wipe(up)">
                                      <p:cBhvr>
                                        <p:cTn id="94" dur="500"/>
                                        <p:tgtEl>
                                          <p:spTgt spid="389238"/>
                                        </p:tgtEl>
                                      </p:cBhvr>
                                    </p:animEffect>
                                  </p:childTnLst>
                                </p:cTn>
                              </p:par>
                            </p:childTnLst>
                          </p:cTn>
                        </p:par>
                        <p:par>
                          <p:cTn id="95" fill="hold">
                            <p:stCondLst>
                              <p:cond delay="4000"/>
                            </p:stCondLst>
                            <p:childTnLst>
                              <p:par>
                                <p:cTn id="96" presetID="22" presetClass="entr" presetSubtype="1" fill="hold" grpId="0" nodeType="afterEffect">
                                  <p:stCondLst>
                                    <p:cond delay="0"/>
                                  </p:stCondLst>
                                  <p:childTnLst>
                                    <p:set>
                                      <p:cBhvr>
                                        <p:cTn id="97" dur="1" fill="hold">
                                          <p:stCondLst>
                                            <p:cond delay="0"/>
                                          </p:stCondLst>
                                        </p:cTn>
                                        <p:tgtEl>
                                          <p:spTgt spid="389243"/>
                                        </p:tgtEl>
                                        <p:attrNameLst>
                                          <p:attrName>style.visibility</p:attrName>
                                        </p:attrNameLst>
                                      </p:cBhvr>
                                      <p:to>
                                        <p:strVal val="visible"/>
                                      </p:to>
                                    </p:set>
                                    <p:animEffect transition="in" filter="wipe(up)">
                                      <p:cBhvr>
                                        <p:cTn id="98" dur="500"/>
                                        <p:tgtEl>
                                          <p:spTgt spid="389243"/>
                                        </p:tgtEl>
                                      </p:cBhvr>
                                    </p:animEffect>
                                  </p:childTnLst>
                                </p:cTn>
                              </p:par>
                            </p:childTnLst>
                          </p:cTn>
                        </p:par>
                        <p:par>
                          <p:cTn id="99" fill="hold">
                            <p:stCondLst>
                              <p:cond delay="4500"/>
                            </p:stCondLst>
                            <p:childTnLst>
                              <p:par>
                                <p:cTn id="100" presetID="22" presetClass="entr" presetSubtype="1" fill="hold" grpId="0" nodeType="afterEffect">
                                  <p:stCondLst>
                                    <p:cond delay="0"/>
                                  </p:stCondLst>
                                  <p:childTnLst>
                                    <p:set>
                                      <p:cBhvr>
                                        <p:cTn id="101" dur="1" fill="hold">
                                          <p:stCondLst>
                                            <p:cond delay="0"/>
                                          </p:stCondLst>
                                        </p:cTn>
                                        <p:tgtEl>
                                          <p:spTgt spid="389244"/>
                                        </p:tgtEl>
                                        <p:attrNameLst>
                                          <p:attrName>style.visibility</p:attrName>
                                        </p:attrNameLst>
                                      </p:cBhvr>
                                      <p:to>
                                        <p:strVal val="visible"/>
                                      </p:to>
                                    </p:set>
                                    <p:animEffect transition="in" filter="wipe(up)">
                                      <p:cBhvr>
                                        <p:cTn id="102" dur="500"/>
                                        <p:tgtEl>
                                          <p:spTgt spid="389244"/>
                                        </p:tgtEl>
                                      </p:cBhvr>
                                    </p:animEffect>
                                  </p:childTnLst>
                                </p:cTn>
                              </p:par>
                            </p:childTnLst>
                          </p:cTn>
                        </p:par>
                        <p:par>
                          <p:cTn id="103" fill="hold">
                            <p:stCondLst>
                              <p:cond delay="5000"/>
                            </p:stCondLst>
                            <p:childTnLst>
                              <p:par>
                                <p:cTn id="104" presetID="53" presetClass="entr" presetSubtype="0" fill="hold" grpId="0" nodeType="afterEffect">
                                  <p:stCondLst>
                                    <p:cond delay="0"/>
                                  </p:stCondLst>
                                  <p:childTnLst>
                                    <p:set>
                                      <p:cBhvr>
                                        <p:cTn id="105" dur="1" fill="hold">
                                          <p:stCondLst>
                                            <p:cond delay="0"/>
                                          </p:stCondLst>
                                        </p:cTn>
                                        <p:tgtEl>
                                          <p:spTgt spid="389234"/>
                                        </p:tgtEl>
                                        <p:attrNameLst>
                                          <p:attrName>style.visibility</p:attrName>
                                        </p:attrNameLst>
                                      </p:cBhvr>
                                      <p:to>
                                        <p:strVal val="visible"/>
                                      </p:to>
                                    </p:set>
                                    <p:anim calcmode="lin" valueType="num">
                                      <p:cBhvr>
                                        <p:cTn id="106" dur="500" fill="hold"/>
                                        <p:tgtEl>
                                          <p:spTgt spid="389234"/>
                                        </p:tgtEl>
                                        <p:attrNameLst>
                                          <p:attrName>ppt_w</p:attrName>
                                        </p:attrNameLst>
                                      </p:cBhvr>
                                      <p:tavLst>
                                        <p:tav tm="0">
                                          <p:val>
                                            <p:fltVal val="0"/>
                                          </p:val>
                                        </p:tav>
                                        <p:tav tm="100000">
                                          <p:val>
                                            <p:strVal val="#ppt_w"/>
                                          </p:val>
                                        </p:tav>
                                      </p:tavLst>
                                    </p:anim>
                                    <p:anim calcmode="lin" valueType="num">
                                      <p:cBhvr>
                                        <p:cTn id="107" dur="500" fill="hold"/>
                                        <p:tgtEl>
                                          <p:spTgt spid="389234"/>
                                        </p:tgtEl>
                                        <p:attrNameLst>
                                          <p:attrName>ppt_h</p:attrName>
                                        </p:attrNameLst>
                                      </p:cBhvr>
                                      <p:tavLst>
                                        <p:tav tm="0">
                                          <p:val>
                                            <p:fltVal val="0"/>
                                          </p:val>
                                        </p:tav>
                                        <p:tav tm="100000">
                                          <p:val>
                                            <p:strVal val="#ppt_h"/>
                                          </p:val>
                                        </p:tav>
                                      </p:tavLst>
                                    </p:anim>
                                    <p:animEffect transition="in" filter="fade">
                                      <p:cBhvr>
                                        <p:cTn id="108" dur="500"/>
                                        <p:tgtEl>
                                          <p:spTgt spid="389234"/>
                                        </p:tgtEl>
                                      </p:cBhvr>
                                    </p:animEffect>
                                  </p:childTnLst>
                                </p:cTn>
                              </p:par>
                            </p:childTnLst>
                          </p:cTn>
                        </p:par>
                        <p:par>
                          <p:cTn id="109" fill="hold">
                            <p:stCondLst>
                              <p:cond delay="5500"/>
                            </p:stCondLst>
                            <p:childTnLst>
                              <p:par>
                                <p:cTn id="110" presetID="22" presetClass="entr" presetSubtype="2" fill="hold" grpId="0" nodeType="afterEffect">
                                  <p:stCondLst>
                                    <p:cond delay="0"/>
                                  </p:stCondLst>
                                  <p:childTnLst>
                                    <p:set>
                                      <p:cBhvr>
                                        <p:cTn id="111" dur="1" fill="hold">
                                          <p:stCondLst>
                                            <p:cond delay="0"/>
                                          </p:stCondLst>
                                        </p:cTn>
                                        <p:tgtEl>
                                          <p:spTgt spid="389239"/>
                                        </p:tgtEl>
                                        <p:attrNameLst>
                                          <p:attrName>style.visibility</p:attrName>
                                        </p:attrNameLst>
                                      </p:cBhvr>
                                      <p:to>
                                        <p:strVal val="visible"/>
                                      </p:to>
                                    </p:set>
                                    <p:animEffect transition="in" filter="wipe(right)">
                                      <p:cBhvr>
                                        <p:cTn id="112" dur="500"/>
                                        <p:tgtEl>
                                          <p:spTgt spid="389239"/>
                                        </p:tgtEl>
                                      </p:cBhvr>
                                    </p:animEffect>
                                  </p:childTnLst>
                                </p:cTn>
                              </p:par>
                            </p:childTnLst>
                          </p:cTn>
                        </p:par>
                        <p:par>
                          <p:cTn id="113" fill="hold">
                            <p:stCondLst>
                              <p:cond delay="6000"/>
                            </p:stCondLst>
                            <p:childTnLst>
                              <p:par>
                                <p:cTn id="114" presetID="22" presetClass="entr" presetSubtype="8" fill="hold" grpId="0" nodeType="afterEffect">
                                  <p:stCondLst>
                                    <p:cond delay="0"/>
                                  </p:stCondLst>
                                  <p:childTnLst>
                                    <p:set>
                                      <p:cBhvr>
                                        <p:cTn id="115" dur="1" fill="hold">
                                          <p:stCondLst>
                                            <p:cond delay="0"/>
                                          </p:stCondLst>
                                        </p:cTn>
                                        <p:tgtEl>
                                          <p:spTgt spid="389245"/>
                                        </p:tgtEl>
                                        <p:attrNameLst>
                                          <p:attrName>style.visibility</p:attrName>
                                        </p:attrNameLst>
                                      </p:cBhvr>
                                      <p:to>
                                        <p:strVal val="visible"/>
                                      </p:to>
                                    </p:set>
                                    <p:animEffect transition="in" filter="wipe(left)">
                                      <p:cBhvr>
                                        <p:cTn id="116" dur="500"/>
                                        <p:tgtEl>
                                          <p:spTgt spid="389245"/>
                                        </p:tgtEl>
                                      </p:cBhvr>
                                    </p:animEffect>
                                  </p:childTnLst>
                                </p:cTn>
                              </p:par>
                            </p:childTnLst>
                          </p:cTn>
                        </p:par>
                        <p:par>
                          <p:cTn id="117" fill="hold">
                            <p:stCondLst>
                              <p:cond delay="6500"/>
                            </p:stCondLst>
                            <p:childTnLst>
                              <p:par>
                                <p:cTn id="118" presetID="53" presetClass="entr" presetSubtype="0" fill="hold" grpId="0" nodeType="afterEffect">
                                  <p:stCondLst>
                                    <p:cond delay="0"/>
                                  </p:stCondLst>
                                  <p:childTnLst>
                                    <p:set>
                                      <p:cBhvr>
                                        <p:cTn id="119" dur="1" fill="hold">
                                          <p:stCondLst>
                                            <p:cond delay="0"/>
                                          </p:stCondLst>
                                        </p:cTn>
                                        <p:tgtEl>
                                          <p:spTgt spid="389246"/>
                                        </p:tgtEl>
                                        <p:attrNameLst>
                                          <p:attrName>style.visibility</p:attrName>
                                        </p:attrNameLst>
                                      </p:cBhvr>
                                      <p:to>
                                        <p:strVal val="visible"/>
                                      </p:to>
                                    </p:set>
                                    <p:anim calcmode="lin" valueType="num">
                                      <p:cBhvr>
                                        <p:cTn id="120" dur="500" fill="hold"/>
                                        <p:tgtEl>
                                          <p:spTgt spid="389246"/>
                                        </p:tgtEl>
                                        <p:attrNameLst>
                                          <p:attrName>ppt_w</p:attrName>
                                        </p:attrNameLst>
                                      </p:cBhvr>
                                      <p:tavLst>
                                        <p:tav tm="0">
                                          <p:val>
                                            <p:fltVal val="0"/>
                                          </p:val>
                                        </p:tav>
                                        <p:tav tm="100000">
                                          <p:val>
                                            <p:strVal val="#ppt_w"/>
                                          </p:val>
                                        </p:tav>
                                      </p:tavLst>
                                    </p:anim>
                                    <p:anim calcmode="lin" valueType="num">
                                      <p:cBhvr>
                                        <p:cTn id="121" dur="500" fill="hold"/>
                                        <p:tgtEl>
                                          <p:spTgt spid="389246"/>
                                        </p:tgtEl>
                                        <p:attrNameLst>
                                          <p:attrName>ppt_h</p:attrName>
                                        </p:attrNameLst>
                                      </p:cBhvr>
                                      <p:tavLst>
                                        <p:tav tm="0">
                                          <p:val>
                                            <p:fltVal val="0"/>
                                          </p:val>
                                        </p:tav>
                                        <p:tav tm="100000">
                                          <p:val>
                                            <p:strVal val="#ppt_h"/>
                                          </p:val>
                                        </p:tav>
                                      </p:tavLst>
                                    </p:anim>
                                    <p:animEffect transition="in" filter="fade">
                                      <p:cBhvr>
                                        <p:cTn id="122" dur="500"/>
                                        <p:tgtEl>
                                          <p:spTgt spid="389246"/>
                                        </p:tgtEl>
                                      </p:cBhvr>
                                    </p:animEffect>
                                  </p:childTnLst>
                                </p:cTn>
                              </p:par>
                            </p:childTnLst>
                          </p:cTn>
                        </p:par>
                        <p:par>
                          <p:cTn id="123" fill="hold">
                            <p:stCondLst>
                              <p:cond delay="7000"/>
                            </p:stCondLst>
                            <p:childTnLst>
                              <p:par>
                                <p:cTn id="124" presetID="22" presetClass="entr" presetSubtype="4" fill="hold" grpId="0" nodeType="afterEffect">
                                  <p:stCondLst>
                                    <p:cond delay="0"/>
                                  </p:stCondLst>
                                  <p:childTnLst>
                                    <p:set>
                                      <p:cBhvr>
                                        <p:cTn id="125" dur="1" fill="hold">
                                          <p:stCondLst>
                                            <p:cond delay="0"/>
                                          </p:stCondLst>
                                        </p:cTn>
                                        <p:tgtEl>
                                          <p:spTgt spid="389242"/>
                                        </p:tgtEl>
                                        <p:attrNameLst>
                                          <p:attrName>style.visibility</p:attrName>
                                        </p:attrNameLst>
                                      </p:cBhvr>
                                      <p:to>
                                        <p:strVal val="visible"/>
                                      </p:to>
                                    </p:set>
                                    <p:animEffect transition="in" filter="wipe(down)">
                                      <p:cBhvr>
                                        <p:cTn id="126" dur="500"/>
                                        <p:tgtEl>
                                          <p:spTgt spid="389242"/>
                                        </p:tgtEl>
                                      </p:cBhvr>
                                    </p:animEffect>
                                  </p:childTnLst>
                                </p:cTn>
                              </p:par>
                            </p:childTnLst>
                          </p:cTn>
                        </p:par>
                        <p:par>
                          <p:cTn id="127" fill="hold">
                            <p:stCondLst>
                              <p:cond delay="7500"/>
                            </p:stCondLst>
                            <p:childTnLst>
                              <p:par>
                                <p:cTn id="128" presetID="22" presetClass="entr" presetSubtype="1" fill="hold" grpId="0" nodeType="afterEffect">
                                  <p:stCondLst>
                                    <p:cond delay="0"/>
                                  </p:stCondLst>
                                  <p:childTnLst>
                                    <p:set>
                                      <p:cBhvr>
                                        <p:cTn id="129" dur="1" fill="hold">
                                          <p:stCondLst>
                                            <p:cond delay="0"/>
                                          </p:stCondLst>
                                        </p:cTn>
                                        <p:tgtEl>
                                          <p:spTgt spid="389241"/>
                                        </p:tgtEl>
                                        <p:attrNameLst>
                                          <p:attrName>style.visibility</p:attrName>
                                        </p:attrNameLst>
                                      </p:cBhvr>
                                      <p:to>
                                        <p:strVal val="visible"/>
                                      </p:to>
                                    </p:set>
                                    <p:animEffect transition="in" filter="wipe(up)">
                                      <p:cBhvr>
                                        <p:cTn id="130" dur="500"/>
                                        <p:tgtEl>
                                          <p:spTgt spid="389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34" grpId="0"/>
      <p:bldP spid="389241" grpId="0" animBg="1"/>
      <p:bldP spid="389212" grpId="0" animBg="1"/>
      <p:bldP spid="389214" grpId="0" animBg="1"/>
      <p:bldP spid="389215" grpId="0" animBg="1"/>
      <p:bldP spid="389216" grpId="0" animBg="1"/>
      <p:bldP spid="389220" grpId="0" animBg="1"/>
      <p:bldP spid="389221" grpId="0" animBg="1"/>
      <p:bldP spid="389222" grpId="0" animBg="1"/>
      <p:bldP spid="389223" grpId="0" animBg="1"/>
      <p:bldP spid="389224" grpId="0" animBg="1"/>
      <p:bldP spid="389225" grpId="0" animBg="1"/>
      <p:bldP spid="389226" grpId="0" animBg="1"/>
      <p:bldP spid="389227" grpId="0" animBg="1"/>
      <p:bldP spid="389228" grpId="0" animBg="1"/>
      <p:bldP spid="389229" grpId="0" animBg="1"/>
      <p:bldP spid="389230" grpId="0"/>
      <p:bldP spid="389231" grpId="0" animBg="1"/>
      <p:bldP spid="389237" grpId="0" animBg="1"/>
      <p:bldP spid="389238" grpId="0" animBg="1"/>
      <p:bldP spid="389239" grpId="0" animBg="1"/>
      <p:bldP spid="389240" grpId="0" animBg="1"/>
      <p:bldP spid="389242" grpId="0" animBg="1"/>
      <p:bldP spid="389243" grpId="0" animBg="1"/>
      <p:bldP spid="389244" grpId="0" animBg="1"/>
      <p:bldP spid="389245" grpId="0" animBg="1"/>
      <p:bldP spid="3892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energyweb.gif"/>
          <p:cNvPicPr>
            <a:picLocks noGrp="1" noChangeAspect="1"/>
          </p:cNvPicPr>
          <p:nvPr>
            <p:ph idx="1"/>
          </p:nvPr>
        </p:nvPicPr>
        <p:blipFill>
          <a:blip r:embed="rId3">
            <a:extLst>
              <a:ext uri="{28A0092B-C50C-407E-A947-70E740481C1C}">
                <a14:useLocalDpi xmlns:a14="http://schemas.microsoft.com/office/drawing/2010/main" val="0"/>
              </a:ext>
            </a:extLst>
          </a:blip>
          <a:srcRect t="1099" b="1099"/>
          <a:stretch>
            <a:fillRect/>
          </a:stretch>
        </p:blipFill>
        <p:spPr>
          <a:xfrm>
            <a:off x="1612318" y="1591056"/>
            <a:ext cx="6676097" cy="4659107"/>
          </a:xfrm>
        </p:spPr>
      </p:pic>
      <p:sp>
        <p:nvSpPr>
          <p:cNvPr id="4" name="Title 3"/>
          <p:cNvSpPr>
            <a:spLocks noGrp="1"/>
          </p:cNvSpPr>
          <p:nvPr>
            <p:ph type="title"/>
          </p:nvPr>
        </p:nvSpPr>
        <p:spPr/>
        <p:txBody>
          <a:bodyPr>
            <a:noAutofit/>
            <a:scene3d>
              <a:camera prst="orthographicFront"/>
              <a:lightRig rig="soft" dir="t">
                <a:rot lat="0" lon="0" rev="10800000"/>
              </a:lightRig>
            </a:scene3d>
            <a:sp3d>
              <a:bevelT w="27940" h="12700"/>
              <a:contourClr>
                <a:srgbClr val="DDDDDD"/>
              </a:contourClr>
            </a:sp3d>
          </a:bodyPr>
          <a:lstStyle/>
          <a:p>
            <a:r>
              <a:rPr lang="en-US" sz="3600" b="1" dirty="0" smtClean="0">
                <a:ln w="11430"/>
                <a:solidFill>
                  <a:srgbClr val="F8F8F8"/>
                </a:solidFill>
                <a:effectLst>
                  <a:outerShdw blurRad="25400" algn="tl" rotWithShape="0">
                    <a:srgbClr val="000000">
                      <a:alpha val="43000"/>
                    </a:srgbClr>
                  </a:outerShdw>
                </a:effectLst>
              </a:rPr>
              <a:t>An Early Depiction of the Smart Grid</a:t>
            </a:r>
            <a:r>
              <a:rPr lang="en-US" sz="3600" spc="150" dirty="0" smtClean="0">
                <a:ln w="11430"/>
                <a:solidFill>
                  <a:srgbClr val="F8F8F8"/>
                </a:solidFill>
                <a:effectLst>
                  <a:outerShdw blurRad="25400" algn="tl" rotWithShape="0">
                    <a:srgbClr val="000000">
                      <a:alpha val="43000"/>
                    </a:srgbClr>
                  </a:outerShdw>
                </a:effectLst>
              </a:rPr>
              <a:t/>
            </a:r>
            <a:br>
              <a:rPr lang="en-US" sz="3600" spc="150" dirty="0" smtClean="0">
                <a:ln w="11430"/>
                <a:solidFill>
                  <a:srgbClr val="F8F8F8"/>
                </a:solidFill>
                <a:effectLst>
                  <a:outerShdw blurRad="25400" algn="tl" rotWithShape="0">
                    <a:srgbClr val="000000">
                      <a:alpha val="43000"/>
                    </a:srgbClr>
                  </a:outerShdw>
                </a:effectLst>
              </a:rPr>
            </a:br>
            <a:r>
              <a:rPr lang="en-US" sz="2200" b="1" dirty="0" smtClean="0">
                <a:ln w="11430"/>
                <a:solidFill>
                  <a:srgbClr val="F8F8F8"/>
                </a:solidFill>
                <a:effectLst>
                  <a:outerShdw blurRad="25400" algn="tl" rotWithShape="0">
                    <a:srgbClr val="000000">
                      <a:alpha val="43000"/>
                    </a:srgbClr>
                  </a:outerShdw>
                </a:effectLst>
              </a:rPr>
              <a:t>(which BPA called the “Energy Web”)</a:t>
            </a:r>
            <a:endParaRPr lang="en-US" sz="2200" b="1" dirty="0">
              <a:ln w="11430"/>
              <a:solidFill>
                <a:srgbClr val="F8F8F8"/>
              </a:solidFill>
              <a:effectLst>
                <a:outerShdw blurRad="25400" algn="tl" rotWithShape="0">
                  <a:srgbClr val="000000">
                    <a:alpha val="43000"/>
                  </a:srgbClr>
                </a:outerShdw>
              </a:effectLst>
            </a:endParaRPr>
          </a:p>
        </p:txBody>
      </p:sp>
      <p:sp>
        <p:nvSpPr>
          <p:cNvPr id="10" name="TextBox 9"/>
          <p:cNvSpPr txBox="1"/>
          <p:nvPr/>
        </p:nvSpPr>
        <p:spPr>
          <a:xfrm>
            <a:off x="7773548" y="6314171"/>
            <a:ext cx="1029733" cy="276999"/>
          </a:xfrm>
          <a:prstGeom prst="rect">
            <a:avLst/>
          </a:prstGeom>
          <a:noFill/>
        </p:spPr>
        <p:txBody>
          <a:bodyPr wrap="square" rtlCol="0">
            <a:spAutoFit/>
          </a:bodyPr>
          <a:lstStyle/>
          <a:p>
            <a:r>
              <a:rPr lang="en-US" sz="1200" i="1" dirty="0" smtClean="0"/>
              <a:t>Source: BPA</a:t>
            </a:r>
            <a:endParaRPr lang="en-US" sz="1200" i="1" dirty="0"/>
          </a:p>
        </p:txBody>
      </p:sp>
    </p:spTree>
    <p:extLst>
      <p:ext uri="{BB962C8B-B14F-4D97-AF65-F5344CB8AC3E}">
        <p14:creationId xmlns:p14="http://schemas.microsoft.com/office/powerpoint/2010/main" val="19315010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228600" y="304800"/>
            <a:ext cx="8612187" cy="654050"/>
          </a:xfrm>
        </p:spPr>
        <p:txBody>
          <a:bodyPr>
            <a:noAutofit/>
          </a:bodyPr>
          <a:lstStyle/>
          <a:p>
            <a:r>
              <a:rPr lang="en-US" sz="2400" b="1" dirty="0" smtClean="0">
                <a:effectLst>
                  <a:outerShdw blurRad="38100" dist="38100" dir="2700000" algn="tl">
                    <a:srgbClr val="000000">
                      <a:alpha val="43137"/>
                    </a:srgbClr>
                  </a:outerShdw>
                </a:effectLst>
              </a:rPr>
              <a:t>Why Now?  </a:t>
            </a:r>
            <a:r>
              <a:rPr lang="en-US" sz="3000" dirty="0" smtClean="0">
                <a:ln w="18415" cmpd="sng">
                  <a:solidFill>
                    <a:srgbClr val="FFFFFF"/>
                  </a:solidFill>
                  <a:prstDash val="solid"/>
                </a:ln>
                <a:effectLst>
                  <a:outerShdw blurRad="63500" dir="3600000" algn="tl" rotWithShape="0">
                    <a:srgbClr val="000000">
                      <a:alpha val="70000"/>
                    </a:srgbClr>
                  </a:outerShdw>
                </a:effectLst>
              </a:rPr>
              <a:t>NW </a:t>
            </a:r>
            <a:r>
              <a:rPr lang="en-US" sz="3000" dirty="0">
                <a:ln w="18415" cmpd="sng">
                  <a:solidFill>
                    <a:srgbClr val="FFFFFF"/>
                  </a:solidFill>
                  <a:prstDash val="solid"/>
                </a:ln>
                <a:effectLst>
                  <a:outerShdw blurRad="63500" dir="3600000" algn="tl" rotWithShape="0">
                    <a:srgbClr val="000000">
                      <a:alpha val="70000"/>
                    </a:srgbClr>
                  </a:outerShdw>
                </a:effectLst>
              </a:rPr>
              <a:t>Wind Energy </a:t>
            </a:r>
            <a:r>
              <a:rPr lang="en-US" sz="3000" dirty="0" smtClean="0">
                <a:ln w="18415" cmpd="sng">
                  <a:solidFill>
                    <a:srgbClr val="FFFFFF"/>
                  </a:solidFill>
                  <a:prstDash val="solid"/>
                </a:ln>
                <a:effectLst>
                  <a:outerShdw blurRad="63500" dir="3600000" algn="tl" rotWithShape="0">
                    <a:srgbClr val="000000">
                      <a:alpha val="70000"/>
                    </a:srgbClr>
                  </a:outerShdw>
                </a:effectLst>
              </a:rPr>
              <a:t>Is Growing </a:t>
            </a:r>
            <a:r>
              <a:rPr lang="en-US" sz="3000" dirty="0">
                <a:ln w="18415" cmpd="sng">
                  <a:solidFill>
                    <a:srgbClr val="FFFFFF"/>
                  </a:solidFill>
                  <a:prstDash val="solid"/>
                </a:ln>
                <a:effectLst>
                  <a:outerShdw blurRad="63500" dir="3600000" algn="tl" rotWithShape="0">
                    <a:srgbClr val="000000">
                      <a:alpha val="70000"/>
                    </a:srgbClr>
                  </a:outerShdw>
                </a:effectLst>
              </a:rPr>
              <a:t>Dramatically</a:t>
            </a:r>
            <a:endParaRPr lang="en-US" sz="3000" dirty="0">
              <a:solidFill>
                <a:schemeClr val="accent6"/>
              </a:solidFill>
            </a:endParaRPr>
          </a:p>
        </p:txBody>
      </p:sp>
      <p:pic>
        <p:nvPicPr>
          <p:cNvPr id="37891" name="Picture 6" descr="WIT_Factsheet_-_October_2010-2.pdf"/>
          <p:cNvPicPr>
            <a:picLocks noChangeAspect="1"/>
          </p:cNvPicPr>
          <p:nvPr/>
        </p:nvPicPr>
        <p:blipFill>
          <a:blip r:embed="rId3"/>
          <a:srcRect l="7526" t="47820" r="8356" b="9492"/>
          <a:stretch>
            <a:fillRect/>
          </a:stretch>
        </p:blipFill>
        <p:spPr bwMode="auto">
          <a:xfrm>
            <a:off x="1049338" y="958850"/>
            <a:ext cx="6831012" cy="5872163"/>
          </a:xfrm>
          <a:prstGeom prst="rect">
            <a:avLst/>
          </a:prstGeom>
          <a:noFill/>
          <a:ln w="9525">
            <a:noFill/>
            <a:miter lim="800000"/>
            <a:headEnd/>
            <a:tailEnd/>
          </a:ln>
        </p:spPr>
      </p:pic>
      <p:sp>
        <p:nvSpPr>
          <p:cNvPr id="37892" name="TextBox 7"/>
          <p:cNvSpPr txBox="1">
            <a:spLocks noChangeArrowheads="1"/>
          </p:cNvSpPr>
          <p:nvPr/>
        </p:nvSpPr>
        <p:spPr bwMode="auto">
          <a:xfrm>
            <a:off x="7758430" y="6433630"/>
            <a:ext cx="1263650" cy="277812"/>
          </a:xfrm>
          <a:prstGeom prst="rect">
            <a:avLst/>
          </a:prstGeom>
          <a:noFill/>
          <a:ln w="9525">
            <a:noFill/>
            <a:miter lim="800000"/>
            <a:headEnd/>
            <a:tailEnd/>
          </a:ln>
        </p:spPr>
        <p:txBody>
          <a:bodyPr>
            <a:prstTxWarp prst="textNoShape">
              <a:avLst/>
            </a:prstTxWarp>
            <a:spAutoFit/>
          </a:bodyPr>
          <a:lstStyle/>
          <a:p>
            <a:pPr algn="ctr" defTabSz="914400"/>
            <a:r>
              <a:rPr lang="en-US" sz="1200" i="1" dirty="0">
                <a:solidFill>
                  <a:prstClr val="black"/>
                </a:solidFill>
                <a:latin typeface="Candara"/>
              </a:rPr>
              <a:t>Source: BPA</a:t>
            </a:r>
          </a:p>
        </p:txBody>
      </p:sp>
    </p:spTree>
    <p:extLst>
      <p:ext uri="{BB962C8B-B14F-4D97-AF65-F5344CB8AC3E}">
        <p14:creationId xmlns:p14="http://schemas.microsoft.com/office/powerpoint/2010/main" val="2048268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4294967295"/>
          </p:nvPr>
        </p:nvSpPr>
        <p:spPr>
          <a:xfrm>
            <a:off x="254000" y="1080707"/>
            <a:ext cx="8686800" cy="5713285"/>
          </a:xfrm>
        </p:spPr>
        <p:txBody>
          <a:bodyPr/>
          <a:lstStyle/>
          <a:p>
            <a:pPr marL="173038" indent="-173038" eaLnBrk="1" hangingPunct="1">
              <a:lnSpc>
                <a:spcPct val="90000"/>
              </a:lnSpc>
              <a:buFontTx/>
              <a:buNone/>
            </a:pPr>
            <a:r>
              <a:rPr lang="en-US" sz="2400" dirty="0" smtClean="0">
                <a:ea typeface="ＭＳ Ｐゴシック" charset="0"/>
                <a:cs typeface="ＭＳ Ｐゴシック" charset="0"/>
              </a:rPr>
              <a:t>Smart </a:t>
            </a:r>
            <a:r>
              <a:rPr lang="en-US" sz="2400" dirty="0">
                <a:ea typeface="ＭＳ Ｐゴシック" charset="0"/>
                <a:cs typeface="ＭＳ Ｐゴシック" charset="0"/>
              </a:rPr>
              <a:t>Grid includes:</a:t>
            </a:r>
          </a:p>
          <a:p>
            <a:pPr marL="641668" lvl="1" indent="-342900" eaLnBrk="1" hangingPunct="1">
              <a:lnSpc>
                <a:spcPct val="90000"/>
              </a:lnSpc>
              <a:buFont typeface="Wingdings" charset="2"/>
              <a:buChar char="ü"/>
            </a:pPr>
            <a:r>
              <a:rPr lang="en-US" sz="1900" i="0" dirty="0">
                <a:ea typeface="ＭＳ Ｐゴシック" charset="0"/>
              </a:rPr>
              <a:t>Optimizing grid operations and resources to reflect the changing dynamics of the physical infrastructure and economic </a:t>
            </a:r>
            <a:r>
              <a:rPr lang="en-US" sz="1900" i="0" dirty="0" smtClean="0">
                <a:ea typeface="ＭＳ Ｐゴシック" charset="0"/>
              </a:rPr>
              <a:t>markets.</a:t>
            </a:r>
            <a:endParaRPr lang="en-US" sz="1900" i="0" dirty="0">
              <a:ea typeface="ＭＳ Ｐゴシック" charset="0"/>
            </a:endParaRPr>
          </a:p>
          <a:p>
            <a:pPr marL="641668" lvl="1" indent="-342900" eaLnBrk="1" hangingPunct="1">
              <a:lnSpc>
                <a:spcPct val="90000"/>
              </a:lnSpc>
              <a:buFont typeface="Wingdings" charset="2"/>
              <a:buChar char="ü"/>
            </a:pPr>
            <a:r>
              <a:rPr lang="en-US" sz="1900" i="0" dirty="0" smtClean="0">
                <a:ea typeface="ＭＳ Ｐゴシック" charset="0"/>
              </a:rPr>
              <a:t>Cyber security</a:t>
            </a:r>
            <a:endParaRPr lang="en-US" sz="1900" i="0" dirty="0">
              <a:ea typeface="ＭＳ Ｐゴシック" charset="0"/>
            </a:endParaRPr>
          </a:p>
          <a:p>
            <a:pPr marL="641668" lvl="1" indent="-342900" eaLnBrk="1" hangingPunct="1">
              <a:lnSpc>
                <a:spcPct val="90000"/>
              </a:lnSpc>
              <a:buFont typeface="Wingdings" charset="2"/>
              <a:buChar char="ü"/>
            </a:pPr>
            <a:r>
              <a:rPr lang="en-US" sz="1900" i="0" dirty="0">
                <a:ea typeface="ＭＳ Ｐゴシック" charset="0"/>
              </a:rPr>
              <a:t>Using and integrating distributed resources, </a:t>
            </a:r>
            <a:r>
              <a:rPr lang="en-US" sz="1900" i="0" dirty="0" smtClean="0">
                <a:ea typeface="ＭＳ Ｐゴシック" charset="0"/>
              </a:rPr>
              <a:t>demand-side </a:t>
            </a:r>
            <a:r>
              <a:rPr lang="en-US" sz="1900" i="0" dirty="0">
                <a:ea typeface="ＭＳ Ｐゴシック" charset="0"/>
              </a:rPr>
              <a:t>resources, and energy efficiency </a:t>
            </a:r>
            <a:r>
              <a:rPr lang="en-US" sz="1900" i="0" dirty="0" smtClean="0">
                <a:ea typeface="ＭＳ Ｐゴシック" charset="0"/>
              </a:rPr>
              <a:t>resources.</a:t>
            </a:r>
            <a:endParaRPr lang="en-US" sz="1900" i="0" dirty="0">
              <a:ea typeface="ＭＳ Ｐゴシック" charset="0"/>
            </a:endParaRPr>
          </a:p>
          <a:p>
            <a:pPr marL="641668" lvl="1" indent="-342900" eaLnBrk="1" hangingPunct="1">
              <a:lnSpc>
                <a:spcPct val="90000"/>
              </a:lnSpc>
              <a:buFont typeface="Wingdings" charset="2"/>
              <a:buChar char="ü"/>
            </a:pPr>
            <a:r>
              <a:rPr lang="en-US" sz="1900" i="0" dirty="0">
                <a:ea typeface="ＭＳ Ｐゴシック" charset="0"/>
              </a:rPr>
              <a:t>Deploying smart </a:t>
            </a:r>
            <a:r>
              <a:rPr lang="en-US" sz="1900" i="0" dirty="0" smtClean="0">
                <a:ea typeface="ＭＳ Ｐゴシック" charset="0"/>
              </a:rPr>
              <a:t>technology </a:t>
            </a:r>
            <a:r>
              <a:rPr lang="en-US" sz="1900" i="0" dirty="0">
                <a:ea typeface="ＭＳ Ｐゴシック" charset="0"/>
              </a:rPr>
              <a:t>for </a:t>
            </a:r>
            <a:r>
              <a:rPr lang="en-US" sz="1900" i="0" dirty="0" smtClean="0">
                <a:ea typeface="ＭＳ Ｐゴシック" charset="0"/>
              </a:rPr>
              <a:t>metering.</a:t>
            </a:r>
            <a:endParaRPr lang="en-US" sz="1900" i="0" dirty="0">
              <a:ea typeface="ＭＳ Ｐゴシック" charset="0"/>
            </a:endParaRPr>
          </a:p>
          <a:p>
            <a:pPr marL="641668" lvl="1" indent="-342900" eaLnBrk="1" hangingPunct="1">
              <a:lnSpc>
                <a:spcPct val="90000"/>
              </a:lnSpc>
              <a:buFont typeface="Wingdings" charset="2"/>
              <a:buChar char="ü"/>
            </a:pPr>
            <a:r>
              <a:rPr lang="en-US" sz="1900" i="0" dirty="0">
                <a:ea typeface="ＭＳ Ｐゴシック" charset="0"/>
              </a:rPr>
              <a:t>Communications of grid operations and </a:t>
            </a:r>
            <a:r>
              <a:rPr lang="en-US" sz="1900" i="0" dirty="0" smtClean="0">
                <a:ea typeface="ＭＳ Ｐゴシック" charset="0"/>
              </a:rPr>
              <a:t>status.</a:t>
            </a:r>
            <a:endParaRPr lang="en-US" sz="1900" i="0" dirty="0">
              <a:ea typeface="ＭＳ Ｐゴシック" charset="0"/>
            </a:endParaRPr>
          </a:p>
          <a:p>
            <a:pPr marL="641668" lvl="1" indent="-342900" eaLnBrk="1" hangingPunct="1">
              <a:lnSpc>
                <a:spcPct val="90000"/>
              </a:lnSpc>
              <a:buFont typeface="Wingdings" charset="2"/>
              <a:buChar char="ü"/>
            </a:pPr>
            <a:r>
              <a:rPr lang="en-US" sz="1900" i="0" dirty="0">
                <a:ea typeface="ＭＳ Ｐゴシック" charset="0"/>
              </a:rPr>
              <a:t>Distribution automation</a:t>
            </a:r>
          </a:p>
          <a:p>
            <a:pPr marL="641668" lvl="1" indent="-342900" eaLnBrk="1" hangingPunct="1">
              <a:lnSpc>
                <a:spcPct val="90000"/>
              </a:lnSpc>
              <a:buFont typeface="Wingdings" charset="2"/>
              <a:buChar char="ü"/>
            </a:pPr>
            <a:r>
              <a:rPr lang="en-US" sz="1900" i="0" dirty="0">
                <a:ea typeface="ＭＳ Ｐゴシック" charset="0"/>
              </a:rPr>
              <a:t>Integrating </a:t>
            </a:r>
            <a:r>
              <a:rPr lang="ja-JP" altLang="en-US" sz="1900" i="0" dirty="0">
                <a:ea typeface="ＭＳ Ｐゴシック" charset="0"/>
              </a:rPr>
              <a:t>“</a:t>
            </a:r>
            <a:r>
              <a:rPr lang="en-US" sz="1900" i="0" dirty="0">
                <a:ea typeface="ＭＳ Ｐゴシック" charset="0"/>
              </a:rPr>
              <a:t>smart</a:t>
            </a:r>
            <a:r>
              <a:rPr lang="ja-JP" altLang="en-US" sz="1900" i="0" dirty="0">
                <a:ea typeface="ＭＳ Ｐゴシック" charset="0"/>
              </a:rPr>
              <a:t>”</a:t>
            </a:r>
            <a:r>
              <a:rPr lang="en-US" sz="1900" i="0" dirty="0">
                <a:ea typeface="ＭＳ Ｐゴシック" charset="0"/>
              </a:rPr>
              <a:t> appliances and other consumer </a:t>
            </a:r>
            <a:r>
              <a:rPr lang="en-US" sz="1900" i="0" dirty="0" smtClean="0">
                <a:ea typeface="ＭＳ Ｐゴシック" charset="0"/>
              </a:rPr>
              <a:t>devices.</a:t>
            </a:r>
            <a:endParaRPr lang="en-US" sz="1900" i="0" dirty="0">
              <a:ea typeface="ＭＳ Ｐゴシック" charset="0"/>
            </a:endParaRPr>
          </a:p>
          <a:p>
            <a:pPr marL="641668" lvl="1" indent="-342900" eaLnBrk="1" hangingPunct="1">
              <a:lnSpc>
                <a:spcPct val="90000"/>
              </a:lnSpc>
              <a:buFont typeface="Wingdings" charset="2"/>
              <a:buChar char="ü"/>
            </a:pPr>
            <a:r>
              <a:rPr lang="en-US" sz="1900" i="0" dirty="0">
                <a:ea typeface="ＭＳ Ｐゴシック" charset="0"/>
              </a:rPr>
              <a:t>Deploying and integrating advanced electricity storage and peak-shaving </a:t>
            </a:r>
            <a:r>
              <a:rPr lang="en-US" sz="1900" i="0" dirty="0" smtClean="0">
                <a:ea typeface="ＭＳ Ｐゴシック" charset="0"/>
              </a:rPr>
              <a:t>technologies.</a:t>
            </a:r>
            <a:endParaRPr lang="en-US" sz="1900" i="0" dirty="0">
              <a:ea typeface="ＭＳ Ｐゴシック" charset="0"/>
            </a:endParaRPr>
          </a:p>
          <a:p>
            <a:pPr marL="641668" lvl="1" indent="-342900" eaLnBrk="1" hangingPunct="1">
              <a:lnSpc>
                <a:spcPct val="90000"/>
              </a:lnSpc>
              <a:buFont typeface="Wingdings" charset="2"/>
              <a:buChar char="ü"/>
            </a:pPr>
            <a:r>
              <a:rPr lang="en-US" sz="1900" i="0" dirty="0">
                <a:ea typeface="ＭＳ Ｐゴシック" charset="0"/>
              </a:rPr>
              <a:t>Transferring information to consumers in a timely manner to allow control </a:t>
            </a:r>
            <a:r>
              <a:rPr lang="en-US" sz="1900" i="0" dirty="0" smtClean="0">
                <a:ea typeface="ＭＳ Ｐゴシック" charset="0"/>
              </a:rPr>
              <a:t>decisions.</a:t>
            </a:r>
            <a:endParaRPr lang="en-US" sz="1900" i="0" dirty="0">
              <a:ea typeface="ＭＳ Ｐゴシック" charset="0"/>
            </a:endParaRPr>
          </a:p>
          <a:p>
            <a:pPr marL="641668" lvl="1" indent="-342900" eaLnBrk="1" hangingPunct="1">
              <a:lnSpc>
                <a:spcPct val="90000"/>
              </a:lnSpc>
              <a:buFont typeface="Wingdings" charset="2"/>
              <a:buChar char="ü"/>
            </a:pPr>
            <a:r>
              <a:rPr lang="en-US" sz="1900" i="0" dirty="0">
                <a:ea typeface="ＭＳ Ｐゴシック" charset="0"/>
              </a:rPr>
              <a:t>Developing standards for the communication and interoperability of appliances and equipment connected to the electric </a:t>
            </a:r>
            <a:r>
              <a:rPr lang="en-US" sz="1900" i="0" dirty="0" smtClean="0">
                <a:ea typeface="ＭＳ Ｐゴシック" charset="0"/>
              </a:rPr>
              <a:t>grid.</a:t>
            </a:r>
            <a:endParaRPr lang="en-US" sz="1900" i="0" dirty="0">
              <a:ea typeface="ＭＳ Ｐゴシック" charset="0"/>
            </a:endParaRPr>
          </a:p>
          <a:p>
            <a:pPr marL="641668" lvl="1" indent="-342900" eaLnBrk="1" hangingPunct="1">
              <a:lnSpc>
                <a:spcPct val="90000"/>
              </a:lnSpc>
              <a:buFont typeface="Wingdings" charset="2"/>
              <a:buChar char="ü"/>
            </a:pPr>
            <a:r>
              <a:rPr lang="en-US" sz="1900" i="0" dirty="0">
                <a:ea typeface="ＭＳ Ｐゴシック" charset="0"/>
              </a:rPr>
              <a:t>Identifying and lowering barriers to adoption of smart grid </a:t>
            </a:r>
            <a:r>
              <a:rPr lang="en-US" sz="1900" i="0" dirty="0" smtClean="0">
                <a:ea typeface="ＭＳ Ｐゴシック" charset="0"/>
              </a:rPr>
              <a:t>technology, </a:t>
            </a:r>
            <a:r>
              <a:rPr lang="en-US" sz="1900" i="0" dirty="0">
                <a:ea typeface="ＭＳ Ｐゴシック" charset="0"/>
              </a:rPr>
              <a:t>practices, and </a:t>
            </a:r>
            <a:r>
              <a:rPr lang="en-US" sz="1900" i="0" dirty="0" smtClean="0">
                <a:ea typeface="ＭＳ Ｐゴシック" charset="0"/>
              </a:rPr>
              <a:t>services.</a:t>
            </a:r>
            <a:endParaRPr lang="en-US" sz="1900" i="0" dirty="0">
              <a:ea typeface="ＭＳ Ｐゴシック" charset="0"/>
            </a:endParaRPr>
          </a:p>
        </p:txBody>
      </p:sp>
      <p:sp>
        <p:nvSpPr>
          <p:cNvPr id="18435" name="Rectangle 2"/>
          <p:cNvSpPr>
            <a:spLocks noGrp="1" noChangeArrowheads="1"/>
          </p:cNvSpPr>
          <p:nvPr>
            <p:ph type="title" idx="4294967295"/>
          </p:nvPr>
        </p:nvSpPr>
        <p:spPr>
          <a:xfrm>
            <a:off x="815975" y="137160"/>
            <a:ext cx="7870825" cy="630936"/>
          </a:xfrm>
        </p:spPr>
        <p:txBody>
          <a:bodyPr>
            <a:normAutofit/>
          </a:bodyPr>
          <a:lstStyle/>
          <a:p>
            <a:pPr algn="ctr" eaLnBrk="1" hangingPunct="1">
              <a:lnSpc>
                <a:spcPct val="100000"/>
              </a:lnSpc>
            </a:pPr>
            <a:r>
              <a:rPr lang="en-US" sz="3000" b="1" dirty="0">
                <a:effectLst>
                  <a:glow rad="63500">
                    <a:schemeClr val="accent1">
                      <a:satMod val="175000"/>
                      <a:alpha val="40000"/>
                    </a:schemeClr>
                  </a:glow>
                  <a:outerShdw blurRad="38100" dist="38100" dir="2700000" algn="tl">
                    <a:srgbClr val="000000">
                      <a:alpha val="43137"/>
                    </a:srgbClr>
                  </a:outerShdw>
                </a:effectLst>
                <a:ea typeface="ＭＳ Ｐゴシック" charset="0"/>
                <a:cs typeface="ＭＳ Ｐゴシック" charset="0"/>
              </a:rPr>
              <a:t>Congress Tried a </a:t>
            </a:r>
            <a:r>
              <a:rPr lang="ja-JP" altLang="en-US" sz="3000" b="1" dirty="0">
                <a:effectLst>
                  <a:glow rad="63500">
                    <a:schemeClr val="accent1">
                      <a:satMod val="175000"/>
                      <a:alpha val="40000"/>
                    </a:schemeClr>
                  </a:glow>
                  <a:outerShdw blurRad="38100" dist="38100" dir="2700000" algn="tl">
                    <a:srgbClr val="000000">
                      <a:alpha val="43137"/>
                    </a:srgbClr>
                  </a:outerShdw>
                </a:effectLst>
                <a:ea typeface="ＭＳ Ｐゴシック" charset="0"/>
                <a:cs typeface="ＭＳ Ｐゴシック" charset="0"/>
              </a:rPr>
              <a:t>“</a:t>
            </a:r>
            <a:r>
              <a:rPr lang="en-US" sz="3000" b="1" dirty="0">
                <a:effectLst>
                  <a:glow rad="63500">
                    <a:schemeClr val="accent1">
                      <a:satMod val="175000"/>
                      <a:alpha val="40000"/>
                    </a:schemeClr>
                  </a:glow>
                  <a:outerShdw blurRad="38100" dist="38100" dir="2700000" algn="tl">
                    <a:srgbClr val="000000">
                      <a:alpha val="43137"/>
                    </a:srgbClr>
                  </a:outerShdw>
                </a:effectLst>
                <a:ea typeface="ＭＳ Ｐゴシック" charset="0"/>
                <a:cs typeface="ＭＳ Ｐゴシック" charset="0"/>
              </a:rPr>
              <a:t>Functional</a:t>
            </a:r>
            <a:r>
              <a:rPr lang="ja-JP" altLang="en-US" sz="3000" b="1" dirty="0">
                <a:effectLst>
                  <a:glow rad="63500">
                    <a:schemeClr val="accent1">
                      <a:satMod val="175000"/>
                      <a:alpha val="40000"/>
                    </a:schemeClr>
                  </a:glow>
                  <a:outerShdw blurRad="38100" dist="38100" dir="2700000" algn="tl">
                    <a:srgbClr val="000000">
                      <a:alpha val="43137"/>
                    </a:srgbClr>
                  </a:outerShdw>
                </a:effectLst>
                <a:ea typeface="ＭＳ Ｐゴシック" charset="0"/>
                <a:cs typeface="ＭＳ Ｐゴシック" charset="0"/>
              </a:rPr>
              <a:t>”</a:t>
            </a:r>
            <a:r>
              <a:rPr lang="en-US" sz="3000" b="1" dirty="0">
                <a:effectLst>
                  <a:glow rad="63500">
                    <a:schemeClr val="accent1">
                      <a:satMod val="175000"/>
                      <a:alpha val="40000"/>
                    </a:schemeClr>
                  </a:glow>
                  <a:outerShdw blurRad="38100" dist="38100" dir="2700000" algn="tl">
                    <a:srgbClr val="000000">
                      <a:alpha val="43137"/>
                    </a:srgbClr>
                  </a:outerShdw>
                </a:effectLst>
                <a:ea typeface="ＭＳ Ｐゴシック" charset="0"/>
                <a:cs typeface="ＭＳ Ｐゴシック" charset="0"/>
              </a:rPr>
              <a:t> </a:t>
            </a:r>
            <a:r>
              <a:rPr lang="en-US" sz="3000" b="1" dirty="0" smtClean="0">
                <a:effectLst>
                  <a:glow rad="63500">
                    <a:schemeClr val="accent1">
                      <a:satMod val="175000"/>
                      <a:alpha val="40000"/>
                    </a:schemeClr>
                  </a:glow>
                  <a:outerShdw blurRad="38100" dist="38100" dir="2700000" algn="tl">
                    <a:srgbClr val="000000">
                      <a:alpha val="43137"/>
                    </a:srgbClr>
                  </a:outerShdw>
                </a:effectLst>
                <a:ea typeface="ＭＳ Ｐゴシック" charset="0"/>
                <a:cs typeface="ＭＳ Ｐゴシック" charset="0"/>
              </a:rPr>
              <a:t>Definition</a:t>
            </a:r>
            <a:endParaRPr lang="en-US" sz="3000" b="1" dirty="0">
              <a:effectLst>
                <a:outerShdw blurRad="38100" dist="38100" dir="2700000" algn="tl">
                  <a:srgbClr val="000000">
                    <a:alpha val="43137"/>
                  </a:srgbClr>
                </a:outerShdw>
              </a:effectLst>
              <a:ea typeface="ＭＳ Ｐゴシック" charset="0"/>
              <a:cs typeface="ＭＳ Ｐゴシック" charset="0"/>
            </a:endParaRPr>
          </a:p>
        </p:txBody>
      </p:sp>
    </p:spTree>
    <p:extLst>
      <p:ext uri="{BB962C8B-B14F-4D97-AF65-F5344CB8AC3E}">
        <p14:creationId xmlns:p14="http://schemas.microsoft.com/office/powerpoint/2010/main" val="5136429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85800" y="381000"/>
            <a:ext cx="7751762" cy="1493520"/>
          </a:xfrm>
        </p:spPr>
        <p:txBody>
          <a:bodyPr anchor="t">
            <a:noAutofit/>
          </a:bodyPr>
          <a:lstStyle/>
          <a:p>
            <a:pPr eaLnBrk="1" hangingPunct="1"/>
            <a:r>
              <a:rPr lang="en-US" sz="4000" dirty="0" smtClean="0">
                <a:ln w="18415" cmpd="sng">
                  <a:solidFill>
                    <a:srgbClr val="FFFFFF"/>
                  </a:solidFill>
                  <a:prstDash val="solid"/>
                </a:ln>
                <a:effectLst>
                  <a:outerShdw blurRad="63500" dir="3600000" algn="tl" rotWithShape="0">
                    <a:srgbClr val="000000">
                      <a:alpha val="70000"/>
                    </a:srgbClr>
                  </a:outerShdw>
                </a:effectLst>
              </a:rPr>
              <a:t>What is Smart Grid?</a:t>
            </a:r>
            <a:r>
              <a:rPr lang="en-US" dirty="0" smtClean="0">
                <a:ln w="18415" cmpd="sng">
                  <a:solidFill>
                    <a:srgbClr val="FFFFFF"/>
                  </a:solidFill>
                  <a:prstDash val="solid"/>
                </a:ln>
                <a:effectLst>
                  <a:outerShdw blurRad="63500" dir="3600000" algn="tl" rotWithShape="0">
                    <a:srgbClr val="000000">
                      <a:alpha val="70000"/>
                    </a:srgbClr>
                  </a:outerShdw>
                </a:effectLst>
              </a:rPr>
              <a:t/>
            </a:r>
            <a:br>
              <a:rPr lang="en-US" dirty="0" smtClean="0">
                <a:ln w="18415" cmpd="sng">
                  <a:solidFill>
                    <a:srgbClr val="FFFFFF"/>
                  </a:solidFill>
                  <a:prstDash val="solid"/>
                </a:ln>
                <a:effectLst>
                  <a:outerShdw blurRad="63500" dir="3600000" algn="tl" rotWithShape="0">
                    <a:srgbClr val="000000">
                      <a:alpha val="70000"/>
                    </a:srgbClr>
                  </a:outerShdw>
                </a:effectLst>
              </a:rPr>
            </a:br>
            <a:r>
              <a:rPr lang="en-US" sz="2000" b="1" dirty="0" smtClean="0">
                <a:solidFill>
                  <a:schemeClr val="tx1"/>
                </a:solidFill>
              </a:rPr>
              <a:t>The definition is being contested</a:t>
            </a:r>
            <a:br>
              <a:rPr lang="en-US" sz="2000" b="1" dirty="0" smtClean="0">
                <a:solidFill>
                  <a:schemeClr val="tx1"/>
                </a:solidFill>
              </a:rPr>
            </a:br>
            <a:r>
              <a:rPr lang="en-US" sz="2000" b="1" dirty="0" smtClean="0">
                <a:solidFill>
                  <a:schemeClr val="tx1"/>
                </a:solidFill>
              </a:rPr>
              <a:t>Here are five representative definitions</a:t>
            </a:r>
          </a:p>
        </p:txBody>
      </p:sp>
      <p:sp>
        <p:nvSpPr>
          <p:cNvPr id="19459" name="Content Placeholder 2"/>
          <p:cNvSpPr>
            <a:spLocks noGrp="1"/>
          </p:cNvSpPr>
          <p:nvPr>
            <p:ph idx="1"/>
          </p:nvPr>
        </p:nvSpPr>
        <p:spPr>
          <a:xfrm>
            <a:off x="457200" y="2451100"/>
            <a:ext cx="8229600" cy="3859213"/>
          </a:xfrm>
        </p:spPr>
        <p:txBody>
          <a:bodyPr rtlCol="0">
            <a:normAutofit/>
          </a:bodyPr>
          <a:lstStyle/>
          <a:p>
            <a:pPr marL="514350" indent="-514350" eaLnBrk="1" fontAlgn="auto" hangingPunct="1">
              <a:spcAft>
                <a:spcPts val="0"/>
              </a:spcAft>
              <a:buClr>
                <a:schemeClr val="accent1">
                  <a:lumMod val="60000"/>
                  <a:lumOff val="40000"/>
                </a:schemeClr>
              </a:buClr>
              <a:buFont typeface="Wingdings 2" pitchFamily="18" charset="2"/>
              <a:buNone/>
              <a:defRPr/>
            </a:pPr>
            <a:r>
              <a:rPr lang="en-US" sz="2800" i="1" dirty="0" smtClean="0">
                <a:solidFill>
                  <a:schemeClr val="accent2"/>
                </a:solidFill>
                <a:latin typeface="+mj-lt"/>
                <a:ea typeface="+mn-ea"/>
                <a:cs typeface="+mn-cs"/>
              </a:rPr>
              <a:t>Smart Grid </a:t>
            </a:r>
            <a:r>
              <a:rPr lang="en-US" sz="2800" dirty="0" smtClean="0">
                <a:solidFill>
                  <a:schemeClr val="accent2"/>
                </a:solidFill>
                <a:latin typeface="+mj-lt"/>
                <a:ea typeface="+mn-ea"/>
                <a:cs typeface="+mn-cs"/>
              </a:rPr>
              <a:t>is:</a:t>
            </a:r>
          </a:p>
          <a:p>
            <a:pPr marL="514350" indent="-514350" eaLnBrk="1" fontAlgn="auto" hangingPunct="1">
              <a:spcAft>
                <a:spcPts val="0"/>
              </a:spcAft>
              <a:buClr>
                <a:schemeClr val="accent1">
                  <a:lumMod val="60000"/>
                  <a:lumOff val="40000"/>
                </a:schemeClr>
              </a:buClr>
              <a:buFont typeface="Calibri" charset="0"/>
              <a:buAutoNum type="arabicPeriod"/>
              <a:defRPr/>
            </a:pPr>
            <a:r>
              <a:rPr lang="en-US" dirty="0" smtClean="0">
                <a:solidFill>
                  <a:schemeClr val="tx1"/>
                </a:solidFill>
                <a:ea typeface="+mn-ea"/>
                <a:cs typeface="+mn-cs"/>
              </a:rPr>
              <a:t>The overlaying of a unified communications and control system on the existing power delivery infrastructure to provide the right information to the right entity (e.g., end-user devices, T&amp;D system controls, customers, etc.) at the right time to take the right action.</a:t>
            </a:r>
          </a:p>
          <a:p>
            <a:pPr marL="514350" indent="-514350" eaLnBrk="1" fontAlgn="auto" hangingPunct="1">
              <a:spcAft>
                <a:spcPts val="0"/>
              </a:spcAft>
              <a:buClr>
                <a:schemeClr val="accent1">
                  <a:lumMod val="60000"/>
                  <a:lumOff val="40000"/>
                </a:schemeClr>
              </a:buClr>
              <a:buFont typeface="Wingdings 2" pitchFamily="18" charset="2"/>
              <a:buNone/>
              <a:defRPr/>
            </a:pPr>
            <a:endParaRPr lang="en-US" dirty="0" smtClean="0">
              <a:solidFill>
                <a:schemeClr val="accent6"/>
              </a:solidFill>
              <a:ea typeface="+mn-ea"/>
              <a:cs typeface="+mn-cs"/>
            </a:endParaRPr>
          </a:p>
          <a:p>
            <a:pPr marL="514350" indent="-514350" algn="r" eaLnBrk="1" fontAlgn="auto" hangingPunct="1">
              <a:spcAft>
                <a:spcPts val="0"/>
              </a:spcAft>
              <a:buClr>
                <a:schemeClr val="accent1">
                  <a:lumMod val="60000"/>
                  <a:lumOff val="40000"/>
                </a:schemeClr>
              </a:buClr>
              <a:buFont typeface="Wingdings 2" pitchFamily="18" charset="2"/>
              <a:buNone/>
              <a:defRPr/>
            </a:pPr>
            <a:r>
              <a:rPr lang="en-US" i="1" dirty="0" smtClean="0">
                <a:ea typeface="+mn-ea"/>
                <a:cs typeface="+mn-cs"/>
              </a:rPr>
              <a:t>- Electric Power Research Institute (EPRI)</a:t>
            </a:r>
            <a:endParaRPr lang="en-US" dirty="0" smtClean="0">
              <a:ea typeface="+mn-ea"/>
              <a:cs typeface="+mn-cs"/>
            </a:endParaRPr>
          </a:p>
          <a:p>
            <a:pPr marL="514350" indent="-514350" eaLnBrk="1" fontAlgn="auto" hangingPunct="1">
              <a:spcAft>
                <a:spcPts val="0"/>
              </a:spcAft>
              <a:buClr>
                <a:schemeClr val="accent1">
                  <a:lumMod val="60000"/>
                  <a:lumOff val="40000"/>
                </a:schemeClr>
              </a:buClr>
              <a:buFont typeface="Wingdings 2" pitchFamily="18" charset="2"/>
              <a:buChar char=""/>
              <a:defRPr/>
            </a:pPr>
            <a:endParaRPr lang="en-US" sz="2000" dirty="0" smtClean="0">
              <a:ea typeface="+mn-ea"/>
              <a:cs typeface="+mn-cs"/>
            </a:endParaRPr>
          </a:p>
        </p:txBody>
      </p:sp>
      <p:sp>
        <p:nvSpPr>
          <p:cNvPr id="17412" name="Slide Number Placeholder 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5AA0BC-0B55-984F-878F-CC7F79CE942C}" type="slidenum">
              <a:rPr lang="en-US" smtClean="0">
                <a:solidFill>
                  <a:prstClr val="white"/>
                </a:solidFill>
                <a:latin typeface="Candara"/>
                <a:ea typeface="ＭＳ Ｐゴシック" charset="-128"/>
                <a:cs typeface="ＭＳ Ｐゴシック" charset="-128"/>
              </a:rPr>
              <a:pPr fontAlgn="base">
                <a:spcBef>
                  <a:spcPct val="0"/>
                </a:spcBef>
                <a:spcAft>
                  <a:spcPct val="0"/>
                </a:spcAft>
                <a:defRPr/>
              </a:pPr>
              <a:t>5</a:t>
            </a:fld>
            <a:endParaRPr lang="en-US" dirty="0" smtClean="0">
              <a:solidFill>
                <a:prstClr val="white"/>
              </a:solidFill>
              <a:latin typeface="Candara"/>
              <a:ea typeface="ＭＳ Ｐゴシック" charset="-128"/>
              <a:cs typeface="ＭＳ Ｐゴシック" charset="-128"/>
            </a:endParaRPr>
          </a:p>
        </p:txBody>
      </p:sp>
    </p:spTree>
    <p:extLst>
      <p:ext uri="{BB962C8B-B14F-4D97-AF65-F5344CB8AC3E}">
        <p14:creationId xmlns:p14="http://schemas.microsoft.com/office/powerpoint/2010/main" val="3369915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722313" y="0"/>
            <a:ext cx="7751762" cy="46038"/>
          </a:xfrm>
        </p:spPr>
        <p:txBody>
          <a:bodyPr rtlCol="0" anchor="t">
            <a:normAutofit fontScale="90000"/>
          </a:bodyPr>
          <a:lstStyle/>
          <a:p>
            <a:pPr eaLnBrk="1" fontAlgn="auto" hangingPunct="1">
              <a:spcAft>
                <a:spcPts val="0"/>
              </a:spcAft>
              <a:defRPr/>
            </a:pPr>
            <a:r>
              <a:rPr lang="en-US" sz="2800" dirty="0" smtClean="0">
                <a:ea typeface="+mj-ea"/>
                <a:cs typeface="+mj-cs"/>
              </a:rPr>
              <a:t/>
            </a:r>
            <a:br>
              <a:rPr lang="en-US" sz="2800" dirty="0" smtClean="0">
                <a:ea typeface="+mj-ea"/>
                <a:cs typeface="+mj-cs"/>
              </a:rPr>
            </a:br>
            <a:endParaRPr lang="en-US" sz="2800" dirty="0" smtClean="0">
              <a:ea typeface="+mj-ea"/>
              <a:cs typeface="+mj-cs"/>
            </a:endParaRPr>
          </a:p>
        </p:txBody>
      </p:sp>
      <p:sp>
        <p:nvSpPr>
          <p:cNvPr id="20482" name="Content Placeholder 2"/>
          <p:cNvSpPr>
            <a:spLocks noGrp="1"/>
          </p:cNvSpPr>
          <p:nvPr>
            <p:ph idx="1"/>
          </p:nvPr>
        </p:nvSpPr>
        <p:spPr>
          <a:xfrm>
            <a:off x="457200" y="762000"/>
            <a:ext cx="8229600" cy="5559425"/>
          </a:xfrm>
        </p:spPr>
        <p:txBody>
          <a:bodyPr rtlCol="0">
            <a:noAutofit/>
          </a:bodyPr>
          <a:lstStyle/>
          <a:p>
            <a:pPr eaLnBrk="1" fontAlgn="auto" hangingPunct="1">
              <a:lnSpc>
                <a:spcPct val="90000"/>
              </a:lnSpc>
              <a:spcAft>
                <a:spcPts val="0"/>
              </a:spcAft>
              <a:buClr>
                <a:schemeClr val="accent1">
                  <a:lumMod val="60000"/>
                  <a:lumOff val="40000"/>
                </a:schemeClr>
              </a:buClr>
              <a:buFont typeface="Wingdings 2" pitchFamily="18" charset="2"/>
              <a:buNone/>
              <a:defRPr/>
            </a:pPr>
            <a:r>
              <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cs typeface="+mn-cs"/>
              </a:rPr>
              <a:t>Smart Grid </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cs typeface="+mn-cs"/>
              </a:rPr>
              <a:t>is:</a:t>
            </a:r>
          </a:p>
          <a:p>
            <a:pPr eaLnBrk="1" fontAlgn="auto" hangingPunct="1">
              <a:lnSpc>
                <a:spcPct val="90000"/>
              </a:lnSpc>
              <a:spcAft>
                <a:spcPts val="0"/>
              </a:spcAft>
              <a:buClr>
                <a:schemeClr val="accent1">
                  <a:lumMod val="60000"/>
                  <a:lumOff val="40000"/>
                </a:schemeClr>
              </a:buClr>
              <a:buFont typeface="Wingdings 2" pitchFamily="18" charset="2"/>
              <a:buNone/>
              <a:defRPr/>
            </a:pPr>
            <a:endPar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endParaRPr>
          </a:p>
          <a:p>
            <a:pPr eaLnBrk="1" fontAlgn="auto" hangingPunct="1">
              <a:lnSpc>
                <a:spcPct val="90000"/>
              </a:lnSpc>
              <a:spcAft>
                <a:spcPts val="600"/>
              </a:spcAft>
              <a:buClr>
                <a:schemeClr val="accent1">
                  <a:lumMod val="60000"/>
                  <a:lumOff val="40000"/>
                </a:schemeClr>
              </a:buClr>
              <a:buFont typeface="Wingdings 2" pitchFamily="18" charset="2"/>
              <a:buNone/>
              <a:defRPr/>
            </a:pPr>
            <a:endParaRPr lang="en-US" sz="3200" dirty="0" smtClean="0">
              <a:solidFill>
                <a:schemeClr val="bg1"/>
              </a:solidFill>
              <a:ea typeface="+mn-ea"/>
              <a:cs typeface="+mn-cs"/>
            </a:endParaRPr>
          </a:p>
          <a:p>
            <a:pPr eaLnBrk="1" fontAlgn="auto" hangingPunct="1">
              <a:lnSpc>
                <a:spcPct val="90000"/>
              </a:lnSpc>
              <a:spcAft>
                <a:spcPts val="0"/>
              </a:spcAft>
              <a:buClr>
                <a:schemeClr val="accent1">
                  <a:lumMod val="60000"/>
                  <a:lumOff val="40000"/>
                </a:schemeClr>
              </a:buClr>
              <a:buFont typeface="Wingdings 2" pitchFamily="18" charset="2"/>
              <a:buNone/>
              <a:defRPr/>
            </a:pPr>
            <a:r>
              <a:rPr lang="en-US" dirty="0" smtClean="0">
                <a:solidFill>
                  <a:schemeClr val="accent1"/>
                </a:solidFill>
                <a:ea typeface="+mn-ea"/>
                <a:cs typeface="+mn-cs"/>
              </a:rPr>
              <a:t>2</a:t>
            </a:r>
            <a:r>
              <a:rPr lang="en-US" sz="2595" dirty="0" smtClean="0">
                <a:solidFill>
                  <a:schemeClr val="accent1"/>
                </a:solidFill>
                <a:ea typeface="+mn-ea"/>
                <a:cs typeface="+mn-cs"/>
              </a:rPr>
              <a:t>. </a:t>
            </a:r>
            <a:r>
              <a:rPr lang="en-US" sz="2200" dirty="0" smtClean="0">
                <a:solidFill>
                  <a:schemeClr val="tx1"/>
                </a:solidFill>
                <a:ea typeface="+mn-ea"/>
              </a:rPr>
              <a:t>The application of digital information technology to the electric power grid to optimize power generation, delivery, and use. </a:t>
            </a:r>
          </a:p>
          <a:p>
            <a:pPr eaLnBrk="1" fontAlgn="auto" hangingPunct="1">
              <a:lnSpc>
                <a:spcPct val="90000"/>
              </a:lnSpc>
              <a:spcAft>
                <a:spcPts val="0"/>
              </a:spcAft>
              <a:buClr>
                <a:schemeClr val="accent1">
                  <a:lumMod val="60000"/>
                  <a:lumOff val="40000"/>
                </a:schemeClr>
              </a:buClr>
              <a:buFont typeface="Wingdings 2" pitchFamily="18" charset="2"/>
              <a:buNone/>
              <a:defRPr/>
            </a:pPr>
            <a:r>
              <a:rPr lang="en-US" sz="2200" dirty="0" smtClean="0">
                <a:solidFill>
                  <a:schemeClr val="tx1"/>
                </a:solidFill>
                <a:ea typeface="+mn-ea"/>
              </a:rPr>
              <a:t>	Smart Grid employs digital technology in three ways:</a:t>
            </a:r>
          </a:p>
          <a:p>
            <a:pPr lvl="1" eaLnBrk="1" fontAlgn="auto" hangingPunct="1">
              <a:lnSpc>
                <a:spcPct val="90000"/>
              </a:lnSpc>
              <a:spcAft>
                <a:spcPts val="0"/>
              </a:spcAft>
              <a:buClr>
                <a:schemeClr val="accent1">
                  <a:lumMod val="75000"/>
                </a:schemeClr>
              </a:buClr>
              <a:buFont typeface="Arial" charset="0"/>
              <a:buChar char="•"/>
              <a:defRPr/>
            </a:pPr>
            <a:r>
              <a:rPr lang="en-US" dirty="0" smtClean="0">
                <a:solidFill>
                  <a:schemeClr val="tx1"/>
                </a:solidFill>
                <a:ea typeface="+mn-ea"/>
              </a:rPr>
              <a:t>Intelligent devices monitor and measure what is going on; </a:t>
            </a:r>
          </a:p>
          <a:p>
            <a:pPr lvl="1" eaLnBrk="1" fontAlgn="auto" hangingPunct="1">
              <a:lnSpc>
                <a:spcPct val="90000"/>
              </a:lnSpc>
              <a:spcAft>
                <a:spcPts val="0"/>
              </a:spcAft>
              <a:buClr>
                <a:schemeClr val="accent1">
                  <a:lumMod val="75000"/>
                </a:schemeClr>
              </a:buClr>
              <a:buFont typeface="Arial" charset="0"/>
              <a:buChar char="•"/>
              <a:defRPr/>
            </a:pPr>
            <a:r>
              <a:rPr lang="en-US" dirty="0" smtClean="0">
                <a:solidFill>
                  <a:schemeClr val="tx1"/>
                </a:solidFill>
                <a:ea typeface="+mn-ea"/>
              </a:rPr>
              <a:t>Two-way communications allows those devices to talk to each other and to the control center;</a:t>
            </a:r>
          </a:p>
          <a:p>
            <a:pPr lvl="1" eaLnBrk="1" fontAlgn="auto" hangingPunct="1">
              <a:lnSpc>
                <a:spcPct val="90000"/>
              </a:lnSpc>
              <a:spcAft>
                <a:spcPts val="0"/>
              </a:spcAft>
              <a:buClr>
                <a:schemeClr val="accent1">
                  <a:lumMod val="75000"/>
                </a:schemeClr>
              </a:buClr>
              <a:buFont typeface="Arial" charset="0"/>
              <a:buChar char="•"/>
              <a:defRPr/>
            </a:pPr>
            <a:r>
              <a:rPr lang="en-US" dirty="0" smtClean="0">
                <a:solidFill>
                  <a:schemeClr val="tx1"/>
                </a:solidFill>
                <a:ea typeface="+mn-ea"/>
              </a:rPr>
              <a:t>Advanced control systems let computers make low-level decisions automatically while allowing human operators to visualize and control large areas from a central station.</a:t>
            </a:r>
          </a:p>
          <a:p>
            <a:pPr lvl="1" eaLnBrk="1" fontAlgn="auto" hangingPunct="1">
              <a:lnSpc>
                <a:spcPct val="90000"/>
              </a:lnSpc>
              <a:spcAft>
                <a:spcPts val="0"/>
              </a:spcAft>
              <a:buClr>
                <a:schemeClr val="accent1">
                  <a:lumMod val="75000"/>
                </a:schemeClr>
              </a:buClr>
              <a:buFont typeface="Arial" charset="0"/>
              <a:buChar char="•"/>
              <a:defRPr/>
            </a:pPr>
            <a:endParaRPr lang="en-US" dirty="0" smtClean="0">
              <a:solidFill>
                <a:schemeClr val="tx1"/>
              </a:solidFill>
              <a:ea typeface="+mn-ea"/>
            </a:endParaRPr>
          </a:p>
          <a:p>
            <a:pPr algn="r" eaLnBrk="1" fontAlgn="auto" hangingPunct="1">
              <a:lnSpc>
                <a:spcPct val="90000"/>
              </a:lnSpc>
              <a:spcAft>
                <a:spcPts val="0"/>
              </a:spcAft>
              <a:buClr>
                <a:schemeClr val="accent1">
                  <a:lumMod val="60000"/>
                  <a:lumOff val="40000"/>
                </a:schemeClr>
              </a:buClr>
              <a:buFont typeface="Wingdings 2" pitchFamily="18" charset="2"/>
              <a:buNone/>
              <a:defRPr/>
            </a:pPr>
            <a:r>
              <a:rPr lang="en-US" sz="2000" i="1" dirty="0" smtClean="0">
                <a:ea typeface="+mn-ea"/>
                <a:cs typeface="+mn-cs"/>
              </a:rPr>
              <a:t>-Jesse </a:t>
            </a:r>
            <a:r>
              <a:rPr lang="en-US" sz="2000" i="1" dirty="0" err="1" smtClean="0">
                <a:ea typeface="+mn-ea"/>
                <a:cs typeface="+mn-cs"/>
              </a:rPr>
              <a:t>Berst</a:t>
            </a:r>
            <a:r>
              <a:rPr lang="en-US" sz="2000" i="1" dirty="0" smtClean="0">
                <a:ea typeface="+mn-ea"/>
                <a:cs typeface="+mn-cs"/>
              </a:rPr>
              <a:t>, founding editor, Smart Grid News</a:t>
            </a:r>
          </a:p>
        </p:txBody>
      </p:sp>
    </p:spTree>
    <p:extLst>
      <p:ext uri="{BB962C8B-B14F-4D97-AF65-F5344CB8AC3E}">
        <p14:creationId xmlns:p14="http://schemas.microsoft.com/office/powerpoint/2010/main" val="2413909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457200" y="609601"/>
            <a:ext cx="8229600" cy="5599176"/>
          </a:xfrm>
        </p:spPr>
        <p:txBody>
          <a:bodyPr rtlCol="0">
            <a:normAutofit/>
          </a:bodyPr>
          <a:lstStyle/>
          <a:p>
            <a:pPr marL="514350" indent="-514350" eaLnBrk="1" fontAlgn="auto" hangingPunct="1">
              <a:spcAft>
                <a:spcPts val="0"/>
              </a:spcAft>
              <a:buClr>
                <a:schemeClr val="accent1">
                  <a:lumMod val="60000"/>
                  <a:lumOff val="40000"/>
                </a:schemeClr>
              </a:buClr>
              <a:buFont typeface="Wingdings 2" pitchFamily="18" charset="2"/>
              <a:buNone/>
              <a:defRPr/>
            </a:pPr>
            <a:r>
              <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cs typeface="+mn-cs"/>
              </a:rPr>
              <a:t>Smart Grid </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cs typeface="+mn-cs"/>
              </a:rPr>
              <a:t>is:</a:t>
            </a:r>
          </a:p>
          <a:p>
            <a:pPr marL="514350" indent="-514350" eaLnBrk="1" fontAlgn="auto" hangingPunct="1">
              <a:spcAft>
                <a:spcPts val="0"/>
              </a:spcAft>
              <a:buClr>
                <a:schemeClr val="accent1">
                  <a:lumMod val="60000"/>
                  <a:lumOff val="40000"/>
                </a:schemeClr>
              </a:buClr>
              <a:buFont typeface="Wingdings 2" pitchFamily="18" charset="2"/>
              <a:buNone/>
              <a:defRPr/>
            </a:pPr>
            <a:endParaRPr lang="en-US" sz="2800" i="1" dirty="0">
              <a:solidFill>
                <a:schemeClr val="bg1"/>
              </a:solidFill>
            </a:endParaRPr>
          </a:p>
          <a:p>
            <a:pPr marL="514350" indent="-514350" eaLnBrk="1" fontAlgn="auto" hangingPunct="1">
              <a:spcAft>
                <a:spcPts val="2400"/>
              </a:spcAft>
              <a:buClr>
                <a:schemeClr val="accent1">
                  <a:lumMod val="60000"/>
                  <a:lumOff val="40000"/>
                </a:schemeClr>
              </a:buClr>
              <a:buFont typeface="Wingdings 2" pitchFamily="18" charset="2"/>
              <a:buNone/>
              <a:defRPr/>
            </a:pPr>
            <a:endParaRPr lang="en-US" sz="2800" i="1" dirty="0" smtClean="0">
              <a:ea typeface="+mn-ea"/>
              <a:cs typeface="+mn-cs"/>
            </a:endParaRPr>
          </a:p>
          <a:p>
            <a:pPr marL="514350" indent="-514350" eaLnBrk="1" fontAlgn="auto" hangingPunct="1">
              <a:spcAft>
                <a:spcPts val="0"/>
              </a:spcAft>
              <a:buClr>
                <a:schemeClr val="accent1">
                  <a:lumMod val="60000"/>
                  <a:lumOff val="40000"/>
                </a:schemeClr>
              </a:buClr>
              <a:buFont typeface="Wingdings 2" pitchFamily="18" charset="2"/>
              <a:buAutoNum type="arabicPeriod" startAt="3"/>
              <a:defRPr/>
            </a:pPr>
            <a:r>
              <a:rPr lang="en-US" sz="2200" dirty="0" smtClean="0">
                <a:solidFill>
                  <a:schemeClr val="tx1"/>
                </a:solidFill>
                <a:ea typeface="+mn-ea"/>
                <a:cs typeface="+mn-cs"/>
              </a:rPr>
              <a:t>The transformation from a centralized, producer-controlled network to one that is less centralized and more consumer-interactive. The move to a smarter grid promises to change the industry’s entire business model and its relationship with all stakeholders, involving and affecting utilities, regulators, energy service providers, technology and automation vendors and all consumers of electric power. </a:t>
            </a:r>
          </a:p>
          <a:p>
            <a:pPr marL="868680" lvl="3" indent="0">
              <a:buClr>
                <a:schemeClr val="accent1">
                  <a:lumMod val="60000"/>
                  <a:lumOff val="40000"/>
                </a:schemeClr>
              </a:buClr>
              <a:buNone/>
              <a:defRPr/>
            </a:pPr>
            <a:endParaRPr lang="en-US" i="1" dirty="0" smtClean="0"/>
          </a:p>
          <a:p>
            <a:pPr marL="868680" lvl="3" indent="0">
              <a:buClr>
                <a:schemeClr val="accent1">
                  <a:lumMod val="60000"/>
                  <a:lumOff val="40000"/>
                </a:schemeClr>
              </a:buClr>
              <a:buNone/>
              <a:defRPr/>
            </a:pPr>
            <a:r>
              <a:rPr lang="en-US" i="1" dirty="0">
                <a:solidFill>
                  <a:schemeClr val="accent1"/>
                </a:solidFill>
                <a:ea typeface="+mn-ea"/>
                <a:cs typeface="+mn-cs"/>
              </a:rPr>
              <a:t>	</a:t>
            </a:r>
            <a:r>
              <a:rPr lang="en-US" i="1" dirty="0" smtClean="0">
                <a:solidFill>
                  <a:schemeClr val="accent1"/>
                </a:solidFill>
                <a:ea typeface="+mn-ea"/>
                <a:cs typeface="+mn-cs"/>
              </a:rPr>
              <a:t>				</a:t>
            </a:r>
            <a:r>
              <a:rPr lang="en-US" sz="2000" i="1" dirty="0" smtClean="0">
                <a:ea typeface="+mn-ea"/>
                <a:cs typeface="+mn-cs"/>
              </a:rPr>
              <a:t>-U.S. Department of Energy</a:t>
            </a:r>
          </a:p>
          <a:p>
            <a:pPr marL="514350" indent="-514350" eaLnBrk="1" fontAlgn="auto" hangingPunct="1">
              <a:spcAft>
                <a:spcPts val="0"/>
              </a:spcAft>
              <a:buClr>
                <a:schemeClr val="accent1">
                  <a:lumMod val="60000"/>
                  <a:lumOff val="40000"/>
                </a:schemeClr>
              </a:buClr>
              <a:buFont typeface="Wingdings 2" pitchFamily="18" charset="2"/>
              <a:buChar char=""/>
              <a:defRPr/>
            </a:pPr>
            <a:endParaRPr lang="en-US" dirty="0" smtClean="0">
              <a:solidFill>
                <a:schemeClr val="tx1">
                  <a:lumMod val="65000"/>
                  <a:lumOff val="35000"/>
                </a:schemeClr>
              </a:solidFill>
              <a:ea typeface="+mn-ea"/>
              <a:cs typeface="+mn-cs"/>
            </a:endParaRPr>
          </a:p>
        </p:txBody>
      </p:sp>
    </p:spTree>
    <p:extLst>
      <p:ext uri="{BB962C8B-B14F-4D97-AF65-F5344CB8AC3E}">
        <p14:creationId xmlns:p14="http://schemas.microsoft.com/office/powerpoint/2010/main" val="2403103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457200" y="609601"/>
            <a:ext cx="8229600" cy="5398008"/>
          </a:xfrm>
        </p:spPr>
        <p:txBody>
          <a:bodyPr rtlCol="0">
            <a:normAutofit/>
          </a:bodyPr>
          <a:lstStyle/>
          <a:p>
            <a:pPr marL="514350" indent="-514350" eaLnBrk="1" fontAlgn="auto" hangingPunct="1">
              <a:spcAft>
                <a:spcPts val="0"/>
              </a:spcAft>
              <a:buClr>
                <a:schemeClr val="accent1">
                  <a:lumMod val="60000"/>
                  <a:lumOff val="40000"/>
                </a:schemeClr>
              </a:buClr>
              <a:buFont typeface="Wingdings 2" pitchFamily="18" charset="2"/>
              <a:buNone/>
              <a:defRPr/>
            </a:pPr>
            <a:r>
              <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cs typeface="+mn-cs"/>
              </a:rPr>
              <a:t>Smart Meters </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cs typeface="+mn-cs"/>
              </a:rPr>
              <a:t>are:</a:t>
            </a:r>
          </a:p>
          <a:p>
            <a:pPr marL="514350" indent="-514350" eaLnBrk="1" fontAlgn="auto" hangingPunct="1">
              <a:spcAft>
                <a:spcPts val="0"/>
              </a:spcAft>
              <a:buClr>
                <a:schemeClr val="accent1">
                  <a:lumMod val="60000"/>
                  <a:lumOff val="40000"/>
                </a:schemeClr>
              </a:buClr>
              <a:buFont typeface="Wingdings 2" pitchFamily="18" charset="2"/>
              <a:buNone/>
              <a:defRPr/>
            </a:pPr>
            <a:endParaRPr lang="en-US" sz="28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514350" indent="-514350" eaLnBrk="1" fontAlgn="auto" hangingPunct="1">
              <a:spcAft>
                <a:spcPts val="1800"/>
              </a:spcAft>
              <a:buClr>
                <a:schemeClr val="accent1">
                  <a:lumMod val="60000"/>
                  <a:lumOff val="40000"/>
                </a:schemeClr>
              </a:buClr>
              <a:buFont typeface="Wingdings 2" pitchFamily="18" charset="2"/>
              <a:buNone/>
              <a:defRPr/>
            </a:pPr>
            <a:endPar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endParaRPr>
          </a:p>
          <a:p>
            <a:pPr marL="514350" indent="-514350" eaLnBrk="1" fontAlgn="auto" hangingPunct="1">
              <a:spcAft>
                <a:spcPts val="0"/>
              </a:spcAft>
              <a:buClr>
                <a:schemeClr val="accent1">
                  <a:lumMod val="60000"/>
                  <a:lumOff val="40000"/>
                </a:schemeClr>
              </a:buClr>
              <a:buFont typeface="Wingdings 2" pitchFamily="18" charset="2"/>
              <a:buNone/>
              <a:defRPr/>
            </a:pPr>
            <a:r>
              <a:rPr lang="en-US" dirty="0" smtClean="0">
                <a:solidFill>
                  <a:schemeClr val="accent1">
                    <a:lumMod val="60000"/>
                    <a:lumOff val="40000"/>
                  </a:schemeClr>
                </a:solidFill>
                <a:ea typeface="+mn-ea"/>
                <a:cs typeface="+mn-cs"/>
              </a:rPr>
              <a:t>4.</a:t>
            </a:r>
            <a:r>
              <a:rPr lang="en-US" dirty="0" smtClean="0">
                <a:solidFill>
                  <a:schemeClr val="tx1">
                    <a:lumMod val="65000"/>
                    <a:lumOff val="35000"/>
                  </a:schemeClr>
                </a:solidFill>
                <a:ea typeface="+mn-ea"/>
                <a:cs typeface="+mn-cs"/>
              </a:rPr>
              <a:t>	</a:t>
            </a:r>
            <a:r>
              <a:rPr lang="en-US" sz="2200" dirty="0" smtClean="0">
                <a:solidFill>
                  <a:schemeClr val="tx1"/>
                </a:solidFill>
                <a:ea typeface="+mn-ea"/>
                <a:cs typeface="+mn-cs"/>
              </a:rPr>
              <a:t>… expensive devices that allow electric companies</a:t>
            </a:r>
            <a:r>
              <a:rPr lang="en-US" sz="2200" dirty="0" smtClean="0">
                <a:solidFill>
                  <a:schemeClr val="tx1">
                    <a:lumMod val="65000"/>
                    <a:lumOff val="35000"/>
                  </a:schemeClr>
                </a:solidFill>
                <a:ea typeface="+mn-ea"/>
                <a:cs typeface="+mn-cs"/>
              </a:rPr>
              <a:t> </a:t>
            </a:r>
            <a:r>
              <a:rPr lang="en-US" sz="2200" dirty="0" smtClean="0">
                <a:solidFill>
                  <a:schemeClr val="tx1"/>
                </a:solidFill>
                <a:ea typeface="+mn-ea"/>
                <a:cs typeface="+mn-cs"/>
              </a:rPr>
              <a:t>to track and control electricity usage in an individual household…Many consumers believe the meters are inaccurate, or that their usage data is not being transmitted correctly…Utilities will encourage customers with smart meters to sign-up for high “time of use” rates in order to reduce peak demand.</a:t>
            </a:r>
          </a:p>
        </p:txBody>
      </p:sp>
      <p:sp>
        <p:nvSpPr>
          <p:cNvPr id="4" name="TextBox 3"/>
          <p:cNvSpPr txBox="1"/>
          <p:nvPr/>
        </p:nvSpPr>
        <p:spPr>
          <a:xfrm>
            <a:off x="5669280" y="6072227"/>
            <a:ext cx="3236976" cy="400110"/>
          </a:xfrm>
          <a:prstGeom prst="rect">
            <a:avLst/>
          </a:prstGeom>
          <a:noFill/>
        </p:spPr>
        <p:txBody>
          <a:bodyPr wrap="square">
            <a:spAutoFit/>
          </a:bodyPr>
          <a:lstStyle/>
          <a:p>
            <a:pPr defTabSz="914400">
              <a:defRPr/>
            </a:pPr>
            <a:r>
              <a:rPr lang="en-US" sz="2000" i="1" dirty="0">
                <a:solidFill>
                  <a:schemeClr val="tx2"/>
                </a:solidFill>
                <a:latin typeface="Candara"/>
              </a:rPr>
              <a:t>- The Utility Reform Network</a:t>
            </a:r>
          </a:p>
        </p:txBody>
      </p:sp>
    </p:spTree>
    <p:extLst>
      <p:ext uri="{BB962C8B-B14F-4D97-AF65-F5344CB8AC3E}">
        <p14:creationId xmlns:p14="http://schemas.microsoft.com/office/powerpoint/2010/main" val="28771116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457200" y="612648"/>
            <a:ext cx="8004175" cy="6071616"/>
          </a:xfrm>
        </p:spPr>
        <p:txBody>
          <a:bodyPr rtlCol="0">
            <a:noAutofit/>
          </a:bodyPr>
          <a:lstStyle/>
          <a:p>
            <a:pPr eaLnBrk="1" fontAlgn="auto" hangingPunct="1">
              <a:lnSpc>
                <a:spcPct val="70000"/>
              </a:lnSpc>
              <a:spcAft>
                <a:spcPts val="0"/>
              </a:spcAft>
              <a:buClr>
                <a:schemeClr val="accent1">
                  <a:lumMod val="60000"/>
                  <a:lumOff val="40000"/>
                </a:schemeClr>
              </a:buClr>
              <a:buFont typeface="Wingdings 2" pitchFamily="18" charset="2"/>
              <a:buNone/>
              <a:defRPr/>
            </a:pPr>
            <a:r>
              <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cs typeface="+mn-cs"/>
              </a:rPr>
              <a:t>Smart Grid is:</a:t>
            </a:r>
          </a:p>
          <a:p>
            <a:pPr eaLnBrk="1" fontAlgn="auto" hangingPunct="1">
              <a:lnSpc>
                <a:spcPct val="70000"/>
              </a:lnSpc>
              <a:spcAft>
                <a:spcPts val="0"/>
              </a:spcAft>
              <a:buClr>
                <a:schemeClr val="accent1">
                  <a:lumMod val="60000"/>
                  <a:lumOff val="40000"/>
                </a:schemeClr>
              </a:buClr>
              <a:buFont typeface="Wingdings 2" pitchFamily="18" charset="2"/>
              <a:buNone/>
              <a:defRPr/>
            </a:pPr>
            <a:endPar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endParaRPr>
          </a:p>
          <a:p>
            <a:pPr eaLnBrk="1" fontAlgn="auto" hangingPunct="1">
              <a:lnSpc>
                <a:spcPct val="70000"/>
              </a:lnSpc>
              <a:spcAft>
                <a:spcPts val="0"/>
              </a:spcAft>
              <a:buClr>
                <a:schemeClr val="accent1">
                  <a:lumMod val="60000"/>
                  <a:lumOff val="40000"/>
                </a:schemeClr>
              </a:buClr>
              <a:buFont typeface="Wingdings 2" pitchFamily="18" charset="2"/>
              <a:buNone/>
              <a:defRPr/>
            </a:pPr>
            <a:endParaRPr lang="en-US" sz="32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eaLnBrk="1" fontAlgn="auto" hangingPunct="1">
              <a:lnSpc>
                <a:spcPct val="70000"/>
              </a:lnSpc>
              <a:spcAft>
                <a:spcPts val="0"/>
              </a:spcAft>
              <a:buClr>
                <a:schemeClr val="accent1">
                  <a:lumMod val="60000"/>
                  <a:lumOff val="40000"/>
                </a:schemeClr>
              </a:buClr>
              <a:buFont typeface="Wingdings 2" pitchFamily="18" charset="2"/>
              <a:buNone/>
              <a:defRPr/>
            </a:pPr>
            <a:endPar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cs typeface="+mn-cs"/>
            </a:endParaRPr>
          </a:p>
          <a:p>
            <a:pPr eaLnBrk="1" fontAlgn="auto" hangingPunct="1">
              <a:lnSpc>
                <a:spcPct val="70000"/>
              </a:lnSpc>
              <a:spcAft>
                <a:spcPts val="0"/>
              </a:spcAft>
              <a:buClr>
                <a:schemeClr val="accent1">
                  <a:lumMod val="60000"/>
                  <a:lumOff val="40000"/>
                </a:schemeClr>
              </a:buClr>
              <a:buFont typeface="Wingdings 2" pitchFamily="18" charset="2"/>
              <a:buNone/>
              <a:defRPr/>
            </a:pPr>
            <a:r>
              <a:rPr lang="en-US" dirty="0" smtClean="0">
                <a:solidFill>
                  <a:schemeClr val="accent1">
                    <a:lumMod val="60000"/>
                    <a:lumOff val="40000"/>
                  </a:schemeClr>
                </a:solidFill>
                <a:ea typeface="+mn-ea"/>
                <a:cs typeface="+mn-cs"/>
              </a:rPr>
              <a:t>5. </a:t>
            </a:r>
            <a:r>
              <a:rPr lang="en-US" dirty="0" smtClean="0">
                <a:solidFill>
                  <a:schemeClr val="tx1"/>
                </a:solidFill>
                <a:ea typeface="+mn-ea"/>
                <a:cs typeface="+mn-cs"/>
              </a:rPr>
              <a:t>The Energy Internet: When ET meets IT.</a:t>
            </a:r>
          </a:p>
          <a:p>
            <a:pPr eaLnBrk="1" fontAlgn="auto" hangingPunct="1">
              <a:lnSpc>
                <a:spcPct val="70000"/>
              </a:lnSpc>
              <a:spcAft>
                <a:spcPts val="0"/>
              </a:spcAft>
              <a:buClr>
                <a:schemeClr val="accent1">
                  <a:lumMod val="60000"/>
                  <a:lumOff val="40000"/>
                </a:schemeClr>
              </a:buClr>
              <a:buFont typeface="Wingdings 2" pitchFamily="18" charset="2"/>
              <a:buNone/>
              <a:defRPr/>
            </a:pPr>
            <a:endParaRPr lang="en-US" dirty="0" smtClean="0">
              <a:solidFill>
                <a:schemeClr val="accent1"/>
              </a:solidFill>
              <a:ea typeface="+mn-ea"/>
              <a:cs typeface="+mn-cs"/>
            </a:endParaRPr>
          </a:p>
          <a:p>
            <a:pPr eaLnBrk="1" fontAlgn="auto" hangingPunct="1">
              <a:lnSpc>
                <a:spcPct val="70000"/>
              </a:lnSpc>
              <a:spcAft>
                <a:spcPts val="0"/>
              </a:spcAft>
              <a:buClr>
                <a:schemeClr val="accent1">
                  <a:lumMod val="60000"/>
                  <a:lumOff val="40000"/>
                </a:schemeClr>
              </a:buClr>
              <a:buFont typeface="Wingdings 2" pitchFamily="18" charset="2"/>
              <a:buNone/>
              <a:defRPr/>
            </a:pPr>
            <a:r>
              <a:rPr lang="en-US" sz="2000" i="1" dirty="0" smtClean="0">
                <a:ea typeface="+mn-ea"/>
                <a:cs typeface="+mn-cs"/>
              </a:rPr>
              <a:t>In my vision, Smart Grid would be:</a:t>
            </a:r>
          </a:p>
          <a:p>
            <a:pPr eaLnBrk="1" fontAlgn="auto" hangingPunct="1">
              <a:lnSpc>
                <a:spcPct val="80000"/>
              </a:lnSpc>
              <a:spcAft>
                <a:spcPts val="0"/>
              </a:spcAft>
              <a:buClr>
                <a:schemeClr val="accent1">
                  <a:lumMod val="60000"/>
                  <a:lumOff val="40000"/>
                </a:schemeClr>
              </a:buClr>
              <a:buFont typeface="Wingdings 2" pitchFamily="18" charset="2"/>
              <a:buNone/>
              <a:defRPr/>
            </a:pPr>
            <a:r>
              <a:rPr lang="en-US" sz="1600" dirty="0" smtClean="0">
                <a:solidFill>
                  <a:schemeClr val="tx1"/>
                </a:solidFill>
                <a:ea typeface="+mn-ea"/>
                <a:cs typeface="+mn-cs"/>
              </a:rPr>
              <a:t>	</a:t>
            </a:r>
            <a:r>
              <a:rPr lang="en-US" sz="2600" dirty="0" smtClean="0">
                <a:solidFill>
                  <a:schemeClr val="tx1"/>
                </a:solidFill>
                <a:ea typeface="+mn-ea"/>
                <a:cs typeface="+mn-cs"/>
              </a:rPr>
              <a:t>…</a:t>
            </a:r>
            <a:r>
              <a:rPr lang="en-US" sz="2200" dirty="0" smtClean="0">
                <a:solidFill>
                  <a:schemeClr val="tx1"/>
                </a:solidFill>
                <a:ea typeface="+mn-ea"/>
                <a:cs typeface="+mn-cs"/>
              </a:rPr>
              <a:t>like nothing you have ever seen or experienced before. It would feel like all the power systems in your home or business were communicating with all the information systems, and that they had all merged into one big seamless platform for using, storing, generating, and even selling clean electrons. </a:t>
            </a:r>
          </a:p>
          <a:p>
            <a:pPr eaLnBrk="1" fontAlgn="auto" hangingPunct="1">
              <a:lnSpc>
                <a:spcPct val="80000"/>
              </a:lnSpc>
              <a:spcAft>
                <a:spcPts val="0"/>
              </a:spcAft>
              <a:buClr>
                <a:schemeClr val="accent1">
                  <a:lumMod val="60000"/>
                  <a:lumOff val="40000"/>
                </a:schemeClr>
              </a:buClr>
              <a:buFont typeface="Wingdings 2" pitchFamily="18" charset="2"/>
              <a:buNone/>
              <a:defRPr/>
            </a:pPr>
            <a:r>
              <a:rPr lang="en-US" sz="2200" dirty="0" smtClean="0">
                <a:solidFill>
                  <a:schemeClr val="tx1"/>
                </a:solidFill>
                <a:ea typeface="+mn-ea"/>
                <a:cs typeface="+mn-cs"/>
              </a:rPr>
              <a:t>	It would feel like the information technology revolution and the energy technology revolution, IT and ET, had merged into a single system. It would feel like you’re living with an “Energy Internet.”</a:t>
            </a:r>
          </a:p>
          <a:p>
            <a:pPr algn="r" eaLnBrk="1" fontAlgn="auto" hangingPunct="1">
              <a:spcAft>
                <a:spcPts val="0"/>
              </a:spcAft>
              <a:buClr>
                <a:schemeClr val="accent1">
                  <a:lumMod val="60000"/>
                  <a:lumOff val="40000"/>
                </a:schemeClr>
              </a:buClr>
              <a:buFont typeface="Wingdings 2" pitchFamily="18" charset="2"/>
              <a:buNone/>
              <a:defRPr/>
            </a:pPr>
            <a:r>
              <a:rPr lang="en-US" dirty="0" smtClean="0">
                <a:solidFill>
                  <a:schemeClr val="tx2"/>
                </a:solidFill>
                <a:ea typeface="+mn-ea"/>
                <a:cs typeface="+mn-cs"/>
              </a:rPr>
              <a:t>	</a:t>
            </a:r>
            <a:r>
              <a:rPr lang="en-US" sz="2000" dirty="0" smtClean="0">
                <a:ea typeface="+mn-ea"/>
                <a:cs typeface="+mn-cs"/>
              </a:rPr>
              <a:t>-</a:t>
            </a:r>
            <a:r>
              <a:rPr lang="en-US" sz="2000" i="1" dirty="0" smtClean="0">
                <a:ea typeface="+mn-ea"/>
                <a:cs typeface="+mn-cs"/>
              </a:rPr>
              <a:t>Thomas Friedman, Pulitzer Prize winning columnist,</a:t>
            </a:r>
            <a:br>
              <a:rPr lang="en-US" sz="2000" i="1" dirty="0" smtClean="0">
                <a:ea typeface="+mn-ea"/>
                <a:cs typeface="+mn-cs"/>
              </a:rPr>
            </a:br>
            <a:r>
              <a:rPr lang="en-US" sz="2000" i="1" dirty="0" smtClean="0">
                <a:ea typeface="+mn-ea"/>
                <a:cs typeface="+mn-cs"/>
              </a:rPr>
              <a:t>chapter 10 of Hot, Flat and Crowded, 2008</a:t>
            </a:r>
            <a:endParaRPr lang="en-US" sz="2000" dirty="0" smtClean="0">
              <a:ea typeface="+mn-ea"/>
              <a:cs typeface="+mn-cs"/>
            </a:endParaRPr>
          </a:p>
          <a:p>
            <a:pPr eaLnBrk="1" fontAlgn="auto" hangingPunct="1">
              <a:lnSpc>
                <a:spcPct val="70000"/>
              </a:lnSpc>
              <a:spcAft>
                <a:spcPts val="0"/>
              </a:spcAft>
              <a:buClr>
                <a:schemeClr val="accent1">
                  <a:lumMod val="60000"/>
                  <a:lumOff val="40000"/>
                </a:schemeClr>
              </a:buClr>
              <a:buFont typeface="Wingdings 2" pitchFamily="18" charset="2"/>
              <a:buChar char=""/>
              <a:defRPr/>
            </a:pPr>
            <a:endParaRPr lang="en-US" sz="2000" dirty="0" smtClean="0">
              <a:ea typeface="+mn-ea"/>
              <a:cs typeface="+mn-cs"/>
            </a:endParaRPr>
          </a:p>
          <a:p>
            <a:pPr eaLnBrk="1" fontAlgn="auto" hangingPunct="1">
              <a:lnSpc>
                <a:spcPct val="70000"/>
              </a:lnSpc>
              <a:spcAft>
                <a:spcPts val="0"/>
              </a:spcAft>
              <a:buClr>
                <a:schemeClr val="accent1">
                  <a:lumMod val="60000"/>
                  <a:lumOff val="40000"/>
                </a:schemeClr>
              </a:buClr>
              <a:buFont typeface="Wingdings 2" pitchFamily="18" charset="2"/>
              <a:buChar char=""/>
              <a:defRPr/>
            </a:pPr>
            <a:endParaRPr lang="en-US" sz="800" dirty="0" smtClean="0">
              <a:solidFill>
                <a:schemeClr val="tx1">
                  <a:lumMod val="65000"/>
                  <a:lumOff val="35000"/>
                </a:schemeClr>
              </a:solidFill>
              <a:ea typeface="+mn-ea"/>
              <a:cs typeface="+mn-cs"/>
            </a:endParaRPr>
          </a:p>
          <a:p>
            <a:pPr eaLnBrk="1" fontAlgn="auto" hangingPunct="1">
              <a:lnSpc>
                <a:spcPct val="70000"/>
              </a:lnSpc>
              <a:spcAft>
                <a:spcPts val="0"/>
              </a:spcAft>
              <a:buClr>
                <a:schemeClr val="accent1">
                  <a:lumMod val="60000"/>
                  <a:lumOff val="40000"/>
                </a:schemeClr>
              </a:buClr>
              <a:buFont typeface="Wingdings 2" pitchFamily="18" charset="2"/>
              <a:buChar char=""/>
              <a:defRPr/>
            </a:pPr>
            <a:endParaRPr lang="en-US" sz="800" dirty="0" smtClean="0">
              <a:solidFill>
                <a:schemeClr val="tx1">
                  <a:lumMod val="65000"/>
                  <a:lumOff val="35000"/>
                </a:schemeClr>
              </a:solidFill>
              <a:ea typeface="+mn-ea"/>
              <a:cs typeface="+mn-cs"/>
            </a:endParaRPr>
          </a:p>
          <a:p>
            <a:pPr eaLnBrk="1" fontAlgn="auto" hangingPunct="1">
              <a:lnSpc>
                <a:spcPct val="70000"/>
              </a:lnSpc>
              <a:spcAft>
                <a:spcPts val="0"/>
              </a:spcAft>
              <a:buClr>
                <a:schemeClr val="accent1">
                  <a:lumMod val="60000"/>
                  <a:lumOff val="40000"/>
                </a:schemeClr>
              </a:buClr>
              <a:buFont typeface="Wingdings 2" pitchFamily="18" charset="2"/>
              <a:buChar char=""/>
              <a:defRPr/>
            </a:pPr>
            <a:endParaRPr lang="en-US" sz="800" dirty="0" smtClean="0">
              <a:solidFill>
                <a:schemeClr val="tx1">
                  <a:lumMod val="65000"/>
                  <a:lumOff val="35000"/>
                </a:schemeClr>
              </a:solidFill>
              <a:ea typeface="+mn-ea"/>
              <a:cs typeface="+mn-cs"/>
            </a:endParaRPr>
          </a:p>
        </p:txBody>
      </p:sp>
    </p:spTree>
    <p:extLst>
      <p:ext uri="{BB962C8B-B14F-4D97-AF65-F5344CB8AC3E}">
        <p14:creationId xmlns:p14="http://schemas.microsoft.com/office/powerpoint/2010/main" val="21158820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1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4BFEA7DF477B4CA47D1B43A1B401F1" ma:contentTypeVersion="0" ma:contentTypeDescription="Create a new document." ma:contentTypeScope="" ma:versionID="f7c52fff51b7d83d610856c5f3601818">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D8D2EE-09DE-47B5-B0FE-97C24DCF5D0E}">
  <ds:schemaRefs>
    <ds:schemaRef ds:uri="http://schemas.microsoft.com/sharepoint/v3/contenttype/forms"/>
  </ds:schemaRefs>
</ds:datastoreItem>
</file>

<file path=customXml/itemProps2.xml><?xml version="1.0" encoding="utf-8"?>
<ds:datastoreItem xmlns:ds="http://schemas.openxmlformats.org/officeDocument/2006/customXml" ds:itemID="{77EE85EF-7032-4297-BB0A-AA0296EB125B}">
  <ds:schemaRefs>
    <ds:schemaRef ds:uri="http://purl.org/dc/terms/"/>
    <ds:schemaRef ds:uri="http://schemas.microsoft.com/office/2006/documentManagement/types"/>
    <ds:schemaRef ds:uri="http://purl.org/dc/dcmitype/"/>
    <ds:schemaRef ds:uri="http://schemas.microsoft.com/office/infopath/2007/PartnerControls"/>
    <ds:schemaRef ds:uri="http://schemas.microsoft.com/office/2006/metadata/properties"/>
    <ds:schemaRef ds:uri="http://purl.org/dc/elements/1.1/"/>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B36BB1D4-42D2-4F38-B418-E270AB9BD3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606</TotalTime>
  <Words>4567</Words>
  <Application>Microsoft Office PowerPoint</Application>
  <PresentationFormat>On-screen Show (4:3)</PresentationFormat>
  <Paragraphs>564</Paragraphs>
  <Slides>30</Slides>
  <Notes>30</Notes>
  <HiddenSlides>0</HiddenSlides>
  <MMClips>1</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30</vt:i4>
      </vt:variant>
    </vt:vector>
  </HeadingPairs>
  <TitlesOfParts>
    <vt:vector size="34" baseType="lpstr">
      <vt:lpstr>Waveform</vt:lpstr>
      <vt:lpstr>1_Waveform</vt:lpstr>
      <vt:lpstr>Visio</vt:lpstr>
      <vt:lpstr>Chart</vt:lpstr>
      <vt:lpstr>Module 2 Introduction and Overview </vt:lpstr>
      <vt:lpstr>Smart Grid May Transform  the Electricity Industry</vt:lpstr>
      <vt:lpstr>An Early Depiction of the Smart Grid (which BPA called the “Energy Web”)</vt:lpstr>
      <vt:lpstr>Congress Tried a “Functional” Definition</vt:lpstr>
      <vt:lpstr>What is Smart Grid? The definition is being contested Here are five representative definitions</vt:lpstr>
      <vt:lpstr> </vt:lpstr>
      <vt:lpstr>PowerPoint Presentation</vt:lpstr>
      <vt:lpstr>PowerPoint Presentation</vt:lpstr>
      <vt:lpstr>PowerPoint Presentation</vt:lpstr>
      <vt:lpstr>What is Smart Grid?</vt:lpstr>
      <vt:lpstr>Smart Grid Also Involves Merging Two Different     Infrastructures and Cultures</vt:lpstr>
      <vt:lpstr>What’s so Smart about a Smart Phone?</vt:lpstr>
      <vt:lpstr>PowerPoint Presentation</vt:lpstr>
      <vt:lpstr>The Traditional Electric Grid</vt:lpstr>
      <vt:lpstr>One Conception of a Local Smart Grid Network</vt:lpstr>
      <vt:lpstr>One Conception of a Smart Grid Community</vt:lpstr>
      <vt:lpstr>The Broad Scope of Smart Grid</vt:lpstr>
      <vt:lpstr>Potential Entry of Smart Grid Applications Over Time</vt:lpstr>
      <vt:lpstr>Key Characteristics of Smart Grid</vt:lpstr>
      <vt:lpstr>Expected Benefits of Smart Grid</vt:lpstr>
      <vt:lpstr>Why Is Smart Grid Happening Now?</vt:lpstr>
      <vt:lpstr>Why Now? The Grid is Aging and Outmoded</vt:lpstr>
      <vt:lpstr>PowerPoint Presentation</vt:lpstr>
      <vt:lpstr>PowerPoint Presentation</vt:lpstr>
      <vt:lpstr>The Grid Has Been Underfunded</vt:lpstr>
      <vt:lpstr>The Grid Is Under Stress</vt:lpstr>
      <vt:lpstr>The Consequences</vt:lpstr>
      <vt:lpstr>East Coast Blackout of 2003</vt:lpstr>
      <vt:lpstr> Grid Not Located or Designed to Serve Renewable-Rich Areas </vt:lpstr>
      <vt:lpstr>Why Now?  NW Wind Energy Is Growing Dramatically</vt:lpstr>
    </vt:vector>
  </TitlesOfParts>
  <Company>PSU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Introduction and Overview</dc:title>
  <dc:creator>Jeff Hammarlund</dc:creator>
  <cp:lastModifiedBy>Monica Brummer</cp:lastModifiedBy>
  <cp:revision>52</cp:revision>
  <dcterms:created xsi:type="dcterms:W3CDTF">2013-06-09T23:48:46Z</dcterms:created>
  <dcterms:modified xsi:type="dcterms:W3CDTF">2013-06-11T19:28:43Z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0x0101002B4BFEA7DF477B4CA47D1B43A1B401F1</vt:lpwstr>
  </property>
</Properties>
</file>