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00" r:id="rId2"/>
    <p:sldId id="315" r:id="rId3"/>
    <p:sldId id="305" r:id="rId4"/>
    <p:sldId id="324" r:id="rId5"/>
    <p:sldId id="307" r:id="rId6"/>
    <p:sldId id="316" r:id="rId7"/>
    <p:sldId id="317" r:id="rId8"/>
    <p:sldId id="318" r:id="rId9"/>
    <p:sldId id="320" r:id="rId10"/>
    <p:sldId id="321" r:id="rId11"/>
    <p:sldId id="32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35" autoAdjust="0"/>
  </p:normalViewPr>
  <p:slideViewPr>
    <p:cSldViewPr>
      <p:cViewPr varScale="1">
        <p:scale>
          <a:sx n="90" d="100"/>
          <a:sy n="90" d="100"/>
        </p:scale>
        <p:origin x="22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A9D7E-85B1-45DB-91C0-70429744D23C}" type="doc">
      <dgm:prSet loTypeId="urn:microsoft.com/office/officeart/2005/8/layout/vList3#2" loCatId="process" qsTypeId="urn:microsoft.com/office/officeart/2005/8/quickstyle/simple2#8" qsCatId="simple" csTypeId="urn:microsoft.com/office/officeart/2005/8/colors/accent3_5" csCatId="accent3" phldr="1"/>
      <dgm:spPr/>
      <dgm:t>
        <a:bodyPr/>
        <a:lstStyle/>
        <a:p>
          <a:endParaRPr lang="en-US"/>
        </a:p>
      </dgm:t>
    </dgm:pt>
    <dgm:pt modelId="{6E97D948-07D9-44D4-ADBF-AB60D0B5E9CA}">
      <dgm:prSet phldrT="[Text]" custT="1"/>
      <dgm:spPr>
        <a:solidFill>
          <a:schemeClr val="bg2">
            <a:alpha val="90000"/>
          </a:schemeClr>
        </a:solidFill>
        <a:ln>
          <a:solidFill>
            <a:schemeClr val="bg1"/>
          </a:solidFill>
        </a:ln>
      </dgm:spPr>
      <dgm:t>
        <a:bodyPr/>
        <a:lstStyle/>
        <a:p>
          <a:r>
            <a:rPr lang="en-US" sz="2400" baseline="0" dirty="0">
              <a:solidFill>
                <a:schemeClr val="tx1"/>
              </a:solidFill>
              <a:effectLst>
                <a:outerShdw blurRad="50800" dist="50800" dir="2700000" algn="tl" rotWithShape="0">
                  <a:srgbClr val="000000">
                    <a:alpha val="43137"/>
                  </a:srgbClr>
                </a:outerShdw>
              </a:effectLst>
              <a:latin typeface="Candara" pitchFamily="34" charset="0"/>
            </a:rPr>
            <a:t>Deliver Smart Grid Training</a:t>
          </a:r>
        </a:p>
      </dgm:t>
    </dgm:pt>
    <dgm:pt modelId="{C27A3327-E609-4BC6-9B43-AC685AA9C5F2}" type="parTrans" cxnId="{3A6FDD47-935B-4F30-8BFF-2012FA92E829}">
      <dgm:prSet/>
      <dgm:spPr/>
      <dgm:t>
        <a:bodyPr/>
        <a:lstStyle/>
        <a:p>
          <a:endParaRPr lang="en-US"/>
        </a:p>
      </dgm:t>
    </dgm:pt>
    <dgm:pt modelId="{C6545898-D05F-44EF-8128-C518A2B53EEF}" type="sibTrans" cxnId="{3A6FDD47-935B-4F30-8BFF-2012FA92E829}">
      <dgm:prSet/>
      <dgm:spPr/>
      <dgm:t>
        <a:bodyPr/>
        <a:lstStyle/>
        <a:p>
          <a:endParaRPr lang="en-US"/>
        </a:p>
      </dgm:t>
    </dgm:pt>
    <dgm:pt modelId="{A54CFAA4-E94C-4DA4-96FB-B0BDE19FFBE8}">
      <dgm:prSet phldrT="[Text]" custT="1"/>
      <dgm:spPr>
        <a:solidFill>
          <a:schemeClr val="bg2">
            <a:alpha val="70000"/>
          </a:schemeClr>
        </a:solidFill>
      </dgm:spPr>
      <dgm:t>
        <a:bodyPr/>
        <a:lstStyle/>
        <a:p>
          <a:r>
            <a:rPr lang="en-US" sz="2400" dirty="0">
              <a:solidFill>
                <a:schemeClr val="tx1"/>
              </a:solidFill>
              <a:effectLst>
                <a:outerShdw blurRad="50800" dist="50800" dir="2700000" algn="tl" rotWithShape="0">
                  <a:srgbClr val="000000">
                    <a:alpha val="43137"/>
                  </a:srgbClr>
                </a:outerShdw>
              </a:effectLst>
              <a:latin typeface="Candara" pitchFamily="34" charset="0"/>
            </a:rPr>
            <a:t>Create a Training Portal</a:t>
          </a:r>
        </a:p>
      </dgm:t>
    </dgm:pt>
    <dgm:pt modelId="{FFB9F184-7F1D-45F2-BAE6-0089D652CFD4}" type="parTrans" cxnId="{CE91270E-1886-4821-AC83-400C7D163024}">
      <dgm:prSet/>
      <dgm:spPr/>
      <dgm:t>
        <a:bodyPr/>
        <a:lstStyle/>
        <a:p>
          <a:endParaRPr lang="en-US"/>
        </a:p>
      </dgm:t>
    </dgm:pt>
    <dgm:pt modelId="{B458CE11-1C90-49AD-B398-6BA7E5BEDA4C}" type="sibTrans" cxnId="{CE91270E-1886-4821-AC83-400C7D163024}">
      <dgm:prSet/>
      <dgm:spPr/>
      <dgm:t>
        <a:bodyPr/>
        <a:lstStyle/>
        <a:p>
          <a:endParaRPr lang="en-US"/>
        </a:p>
      </dgm:t>
    </dgm:pt>
    <dgm:pt modelId="{5ED80EEF-4FA3-44B9-8108-A3D73BAB84B4}">
      <dgm:prSet phldrT="[Text]" custT="1"/>
      <dgm:spPr>
        <a:solidFill>
          <a:schemeClr val="bg2">
            <a:alpha val="50000"/>
          </a:schemeClr>
        </a:solidFill>
      </dgm:spPr>
      <dgm:t>
        <a:bodyPr/>
        <a:lstStyle/>
        <a:p>
          <a:r>
            <a:rPr lang="en-US" sz="2400" dirty="0">
              <a:solidFill>
                <a:schemeClr val="tx1"/>
              </a:solidFill>
              <a:effectLst>
                <a:outerShdw blurRad="50800" dist="50800" dir="2700000" algn="tl" rotWithShape="0">
                  <a:srgbClr val="000000">
                    <a:alpha val="43137"/>
                  </a:srgbClr>
                </a:outerShdw>
              </a:effectLst>
              <a:latin typeface="Candara" pitchFamily="34" charset="0"/>
            </a:rPr>
            <a:t>Share Best Practices</a:t>
          </a:r>
        </a:p>
      </dgm:t>
    </dgm:pt>
    <dgm:pt modelId="{1086319B-958D-4D7F-93C9-61A678BF2FA8}" type="parTrans" cxnId="{A192E070-497C-4FCB-851E-20C2E1872DE5}">
      <dgm:prSet/>
      <dgm:spPr/>
      <dgm:t>
        <a:bodyPr/>
        <a:lstStyle/>
        <a:p>
          <a:endParaRPr lang="en-US"/>
        </a:p>
      </dgm:t>
    </dgm:pt>
    <dgm:pt modelId="{07E0336E-255C-40F4-8FF6-6B6337F050C7}" type="sibTrans" cxnId="{A192E070-497C-4FCB-851E-20C2E1872DE5}">
      <dgm:prSet/>
      <dgm:spPr/>
      <dgm:t>
        <a:bodyPr/>
        <a:lstStyle/>
        <a:p>
          <a:endParaRPr lang="en-US"/>
        </a:p>
      </dgm:t>
    </dgm:pt>
    <dgm:pt modelId="{7799DC94-3F37-442F-B173-155D709E4B16}" type="pres">
      <dgm:prSet presAssocID="{6FEA9D7E-85B1-45DB-91C0-70429744D23C}" presName="Name0" presStyleCnt="0">
        <dgm:presLayoutVars>
          <dgm:dir/>
        </dgm:presLayoutVars>
      </dgm:prSet>
      <dgm:spPr/>
    </dgm:pt>
    <dgm:pt modelId="{BC3B736C-D2AA-4101-9ECE-6232DE6E00E1}" type="pres">
      <dgm:prSet presAssocID="{6E97D948-07D9-44D4-ADBF-AB60D0B5E9CA}" presName="composite" presStyleCnt="0"/>
      <dgm:spPr/>
    </dgm:pt>
    <dgm:pt modelId="{85FC09C1-F5A8-48CE-A79A-7DF7DA8A91CC}" type="pres">
      <dgm:prSet presAssocID="{6E97D948-07D9-44D4-ADBF-AB60D0B5E9CA}" presName="imgShp" presStyleLbl="fgImgPlace1" presStyleIdx="0" presStyleCnt="3" custLinFactNeighborX="212" custLinFactNeighborY="-136"/>
      <dgm:spPr>
        <a:blipFill rotWithShape="0">
          <a:blip xmlns:r="http://schemas.openxmlformats.org/officeDocument/2006/relationships" r:embed="rId1"/>
          <a:stretch>
            <a:fillRect/>
          </a:stretch>
        </a:blipFill>
      </dgm:spPr>
    </dgm:pt>
    <dgm:pt modelId="{EA31B26A-DE4D-47F0-A1D9-A0BB98B2C43D}" type="pres">
      <dgm:prSet presAssocID="{6E97D948-07D9-44D4-ADBF-AB60D0B5E9CA}" presName="txShp" presStyleLbl="node1" presStyleIdx="0" presStyleCnt="3" custScaleX="100000" custLinFactNeighborX="7161" custLinFactNeighborY="-139">
        <dgm:presLayoutVars>
          <dgm:bulletEnabled val="1"/>
        </dgm:presLayoutVars>
      </dgm:prSet>
      <dgm:spPr/>
    </dgm:pt>
    <dgm:pt modelId="{1F91F140-1017-44A5-AE1A-F554E8805CFA}" type="pres">
      <dgm:prSet presAssocID="{C6545898-D05F-44EF-8128-C518A2B53EEF}" presName="spacing" presStyleCnt="0"/>
      <dgm:spPr/>
    </dgm:pt>
    <dgm:pt modelId="{23F874D7-16C5-4EEA-8E16-79C735B4E4E1}" type="pres">
      <dgm:prSet presAssocID="{A54CFAA4-E94C-4DA4-96FB-B0BDE19FFBE8}" presName="composite" presStyleCnt="0"/>
      <dgm:spPr/>
    </dgm:pt>
    <dgm:pt modelId="{0CC77CC7-06E1-4509-BCB8-967BBC24F776}" type="pres">
      <dgm:prSet presAssocID="{A54CFAA4-E94C-4DA4-96FB-B0BDE19FFBE8}" presName="imgShp" presStyleLbl="fgImgPlace1" presStyleIdx="1" presStyleCnt="3"/>
      <dgm:spPr>
        <a:blipFill rotWithShape="0">
          <a:blip xmlns:r="http://schemas.openxmlformats.org/officeDocument/2006/relationships" r:embed="rId2"/>
          <a:stretch>
            <a:fillRect/>
          </a:stretch>
        </a:blipFill>
      </dgm:spPr>
    </dgm:pt>
    <dgm:pt modelId="{623F5DBF-5DAC-4039-9A1C-4D0F8261FCBB}" type="pres">
      <dgm:prSet presAssocID="{A54CFAA4-E94C-4DA4-96FB-B0BDE19FFBE8}" presName="txShp" presStyleLbl="node1" presStyleIdx="1" presStyleCnt="3" custScaleX="93379" custScaleY="117591" custLinFactNeighborX="9078" custLinFactNeighborY="-6540">
        <dgm:presLayoutVars>
          <dgm:bulletEnabled val="1"/>
        </dgm:presLayoutVars>
      </dgm:prSet>
      <dgm:spPr/>
    </dgm:pt>
    <dgm:pt modelId="{8E0E380A-31F2-4487-A093-9BB3C41DBC0B}" type="pres">
      <dgm:prSet presAssocID="{B458CE11-1C90-49AD-B398-6BA7E5BEDA4C}" presName="spacing" presStyleCnt="0"/>
      <dgm:spPr/>
    </dgm:pt>
    <dgm:pt modelId="{984A7B51-DDBE-4C29-96C8-8388E747FBEA}" type="pres">
      <dgm:prSet presAssocID="{5ED80EEF-4FA3-44B9-8108-A3D73BAB84B4}" presName="composite" presStyleCnt="0"/>
      <dgm:spPr/>
    </dgm:pt>
    <dgm:pt modelId="{742821AC-200B-48B9-BDC3-259AF356565E}" type="pres">
      <dgm:prSet presAssocID="{5ED80EEF-4FA3-44B9-8108-A3D73BAB84B4}" presName="imgShp" presStyleLbl="fgImgPlace1" presStyleIdx="2" presStyleCnt="3"/>
      <dgm:spPr>
        <a:blipFill rotWithShape="0">
          <a:blip xmlns:r="http://schemas.openxmlformats.org/officeDocument/2006/relationships" r:embed="rId3"/>
          <a:stretch>
            <a:fillRect/>
          </a:stretch>
        </a:blipFill>
      </dgm:spPr>
    </dgm:pt>
    <dgm:pt modelId="{8D650AD2-DF78-4808-B361-6DB15F4A3B1C}" type="pres">
      <dgm:prSet presAssocID="{5ED80EEF-4FA3-44B9-8108-A3D73BAB84B4}" presName="txShp" presStyleLbl="node1" presStyleIdx="2" presStyleCnt="3" custScaleX="94836" custLinFactNeighborX="6974" custLinFactNeighborY="-4309">
        <dgm:presLayoutVars>
          <dgm:bulletEnabled val="1"/>
        </dgm:presLayoutVars>
      </dgm:prSet>
      <dgm:spPr/>
    </dgm:pt>
  </dgm:ptLst>
  <dgm:cxnLst>
    <dgm:cxn modelId="{CE91270E-1886-4821-AC83-400C7D163024}" srcId="{6FEA9D7E-85B1-45DB-91C0-70429744D23C}" destId="{A54CFAA4-E94C-4DA4-96FB-B0BDE19FFBE8}" srcOrd="1" destOrd="0" parTransId="{FFB9F184-7F1D-45F2-BAE6-0089D652CFD4}" sibTransId="{B458CE11-1C90-49AD-B398-6BA7E5BEDA4C}"/>
    <dgm:cxn modelId="{3A6FDD47-935B-4F30-8BFF-2012FA92E829}" srcId="{6FEA9D7E-85B1-45DB-91C0-70429744D23C}" destId="{6E97D948-07D9-44D4-ADBF-AB60D0B5E9CA}" srcOrd="0" destOrd="0" parTransId="{C27A3327-E609-4BC6-9B43-AC685AA9C5F2}" sibTransId="{C6545898-D05F-44EF-8128-C518A2B53EEF}"/>
    <dgm:cxn modelId="{A192E070-497C-4FCB-851E-20C2E1872DE5}" srcId="{6FEA9D7E-85B1-45DB-91C0-70429744D23C}" destId="{5ED80EEF-4FA3-44B9-8108-A3D73BAB84B4}" srcOrd="2" destOrd="0" parTransId="{1086319B-958D-4D7F-93C9-61A678BF2FA8}" sibTransId="{07E0336E-255C-40F4-8FF6-6B6337F050C7}"/>
    <dgm:cxn modelId="{271729CE-12F5-F745-AC8A-3BAB70BE5676}" type="presOf" srcId="{6FEA9D7E-85B1-45DB-91C0-70429744D23C}" destId="{7799DC94-3F37-442F-B173-155D709E4B16}" srcOrd="0" destOrd="0" presId="urn:microsoft.com/office/officeart/2005/8/layout/vList3#2"/>
    <dgm:cxn modelId="{01E68CEE-6A84-6248-95E9-17E69DE3AACB}" type="presOf" srcId="{6E97D948-07D9-44D4-ADBF-AB60D0B5E9CA}" destId="{EA31B26A-DE4D-47F0-A1D9-A0BB98B2C43D}" srcOrd="0" destOrd="0" presId="urn:microsoft.com/office/officeart/2005/8/layout/vList3#2"/>
    <dgm:cxn modelId="{22BD6AF4-104B-CF49-A32D-A79C6F51A5F4}" type="presOf" srcId="{5ED80EEF-4FA3-44B9-8108-A3D73BAB84B4}" destId="{8D650AD2-DF78-4808-B361-6DB15F4A3B1C}" srcOrd="0" destOrd="0" presId="urn:microsoft.com/office/officeart/2005/8/layout/vList3#2"/>
    <dgm:cxn modelId="{7ED24DFC-4C77-684E-9FC1-2D7C862031DF}" type="presOf" srcId="{A54CFAA4-E94C-4DA4-96FB-B0BDE19FFBE8}" destId="{623F5DBF-5DAC-4039-9A1C-4D0F8261FCBB}" srcOrd="0" destOrd="0" presId="urn:microsoft.com/office/officeart/2005/8/layout/vList3#2"/>
    <dgm:cxn modelId="{BB118B7D-8CB2-354C-AEB9-549AD481FA09}" type="presParOf" srcId="{7799DC94-3F37-442F-B173-155D709E4B16}" destId="{BC3B736C-D2AA-4101-9ECE-6232DE6E00E1}" srcOrd="0" destOrd="0" presId="urn:microsoft.com/office/officeart/2005/8/layout/vList3#2"/>
    <dgm:cxn modelId="{ADD37955-48E2-0545-A707-38862DB0D3A4}" type="presParOf" srcId="{BC3B736C-D2AA-4101-9ECE-6232DE6E00E1}" destId="{85FC09C1-F5A8-48CE-A79A-7DF7DA8A91CC}" srcOrd="0" destOrd="0" presId="urn:microsoft.com/office/officeart/2005/8/layout/vList3#2"/>
    <dgm:cxn modelId="{61EA10EF-9E72-9C45-B497-3CC3981ED3E9}" type="presParOf" srcId="{BC3B736C-D2AA-4101-9ECE-6232DE6E00E1}" destId="{EA31B26A-DE4D-47F0-A1D9-A0BB98B2C43D}" srcOrd="1" destOrd="0" presId="urn:microsoft.com/office/officeart/2005/8/layout/vList3#2"/>
    <dgm:cxn modelId="{02AF4E74-4401-BC46-A549-5A3D04AEEC35}" type="presParOf" srcId="{7799DC94-3F37-442F-B173-155D709E4B16}" destId="{1F91F140-1017-44A5-AE1A-F554E8805CFA}" srcOrd="1" destOrd="0" presId="urn:microsoft.com/office/officeart/2005/8/layout/vList3#2"/>
    <dgm:cxn modelId="{C3AD5E9F-A1CF-5341-9DF8-614E7EEA16F5}" type="presParOf" srcId="{7799DC94-3F37-442F-B173-155D709E4B16}" destId="{23F874D7-16C5-4EEA-8E16-79C735B4E4E1}" srcOrd="2" destOrd="0" presId="urn:microsoft.com/office/officeart/2005/8/layout/vList3#2"/>
    <dgm:cxn modelId="{29F47038-0F1E-0B43-8565-E5C63BEACA91}" type="presParOf" srcId="{23F874D7-16C5-4EEA-8E16-79C735B4E4E1}" destId="{0CC77CC7-06E1-4509-BCB8-967BBC24F776}" srcOrd="0" destOrd="0" presId="urn:microsoft.com/office/officeart/2005/8/layout/vList3#2"/>
    <dgm:cxn modelId="{546A7EE7-230C-9442-8AF2-5CCB26378384}" type="presParOf" srcId="{23F874D7-16C5-4EEA-8E16-79C735B4E4E1}" destId="{623F5DBF-5DAC-4039-9A1C-4D0F8261FCBB}" srcOrd="1" destOrd="0" presId="urn:microsoft.com/office/officeart/2005/8/layout/vList3#2"/>
    <dgm:cxn modelId="{11FEF138-861F-994A-9F81-D3B4CF0E1681}" type="presParOf" srcId="{7799DC94-3F37-442F-B173-155D709E4B16}" destId="{8E0E380A-31F2-4487-A093-9BB3C41DBC0B}" srcOrd="3" destOrd="0" presId="urn:microsoft.com/office/officeart/2005/8/layout/vList3#2"/>
    <dgm:cxn modelId="{0BFCF52E-3730-DB42-A5AA-97075475812A}" type="presParOf" srcId="{7799DC94-3F37-442F-B173-155D709E4B16}" destId="{984A7B51-DDBE-4C29-96C8-8388E747FBEA}" srcOrd="4" destOrd="0" presId="urn:microsoft.com/office/officeart/2005/8/layout/vList3#2"/>
    <dgm:cxn modelId="{BE69DBF0-FCD3-764E-BB7F-EE0BBCBB10FC}" type="presParOf" srcId="{984A7B51-DDBE-4C29-96C8-8388E747FBEA}" destId="{742821AC-200B-48B9-BDC3-259AF356565E}" srcOrd="0" destOrd="0" presId="urn:microsoft.com/office/officeart/2005/8/layout/vList3#2"/>
    <dgm:cxn modelId="{0AEDC158-85B8-6F4F-A542-F644304A9792}" type="presParOf" srcId="{984A7B51-DDBE-4C29-96C8-8388E747FBEA}" destId="{8D650AD2-DF78-4808-B361-6DB15F4A3B1C}"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1B26A-DE4D-47F0-A1D9-A0BB98B2C43D}">
      <dsp:nvSpPr>
        <dsp:cNvPr id="0" name=""/>
        <dsp:cNvSpPr/>
      </dsp:nvSpPr>
      <dsp:spPr>
        <a:xfrm rot="10800000">
          <a:off x="1600198" y="3"/>
          <a:ext cx="4307205" cy="827446"/>
        </a:xfrm>
        <a:prstGeom prst="homePlate">
          <a:avLst/>
        </a:prstGeom>
        <a:solidFill>
          <a:schemeClr val="bg2">
            <a:alpha val="90000"/>
          </a:schemeClr>
        </a:solidFill>
        <a:ln w="25400" cap="flat" cmpd="sng" algn="ctr">
          <a:solidFill>
            <a:schemeClr val="bg1"/>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4881"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baseline="0" dirty="0">
              <a:solidFill>
                <a:schemeClr val="tx1"/>
              </a:solidFill>
              <a:effectLst>
                <a:outerShdw blurRad="50800" dist="50800" dir="2700000" algn="tl" rotWithShape="0">
                  <a:srgbClr val="000000">
                    <a:alpha val="43137"/>
                  </a:srgbClr>
                </a:outerShdw>
              </a:effectLst>
              <a:latin typeface="Candara" pitchFamily="34" charset="0"/>
            </a:rPr>
            <a:t>Deliver Smart Grid Training</a:t>
          </a:r>
        </a:p>
      </dsp:txBody>
      <dsp:txXfrm rot="10800000">
        <a:off x="1807059" y="3"/>
        <a:ext cx="4100344" cy="827446"/>
      </dsp:txXfrm>
    </dsp:sp>
    <dsp:sp modelId="{85FC09C1-F5A8-48CE-A79A-7DF7DA8A91CC}">
      <dsp:nvSpPr>
        <dsp:cNvPr id="0" name=""/>
        <dsp:cNvSpPr/>
      </dsp:nvSpPr>
      <dsp:spPr>
        <a:xfrm>
          <a:off x="879790" y="28"/>
          <a:ext cx="827446" cy="82744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23F5DBF-5DAC-4039-9A1C-4D0F8261FCBB}">
      <dsp:nvSpPr>
        <dsp:cNvPr id="0" name=""/>
        <dsp:cNvSpPr/>
      </dsp:nvSpPr>
      <dsp:spPr>
        <a:xfrm rot="10800000">
          <a:off x="1896652" y="1021483"/>
          <a:ext cx="4022024" cy="973002"/>
        </a:xfrm>
        <a:prstGeom prst="homePlate">
          <a:avLst/>
        </a:prstGeom>
        <a:solidFill>
          <a:schemeClr val="bg2">
            <a:alpha val="7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4881"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ffectLst>
                <a:outerShdw blurRad="50800" dist="50800" dir="2700000" algn="tl" rotWithShape="0">
                  <a:srgbClr val="000000">
                    <a:alpha val="43137"/>
                  </a:srgbClr>
                </a:outerShdw>
              </a:effectLst>
              <a:latin typeface="Candara" pitchFamily="34" charset="0"/>
            </a:rPr>
            <a:t>Create a Training Portal</a:t>
          </a:r>
        </a:p>
      </dsp:txBody>
      <dsp:txXfrm rot="10800000">
        <a:off x="2139902" y="1021483"/>
        <a:ext cx="3778774" cy="973002"/>
      </dsp:txXfrm>
    </dsp:sp>
    <dsp:sp modelId="{0CC77CC7-06E1-4509-BCB8-967BBC24F776}">
      <dsp:nvSpPr>
        <dsp:cNvPr id="0" name=""/>
        <dsp:cNvSpPr/>
      </dsp:nvSpPr>
      <dsp:spPr>
        <a:xfrm>
          <a:off x="949330" y="1148376"/>
          <a:ext cx="827446" cy="827446"/>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D650AD2-DF78-4808-B361-6DB15F4A3B1C}">
      <dsp:nvSpPr>
        <dsp:cNvPr id="0" name=""/>
        <dsp:cNvSpPr/>
      </dsp:nvSpPr>
      <dsp:spPr>
        <a:xfrm rot="10800000">
          <a:off x="1758961" y="2259945"/>
          <a:ext cx="4084780" cy="827446"/>
        </a:xfrm>
        <a:prstGeom prst="homePlate">
          <a:avLst/>
        </a:prstGeom>
        <a:solidFill>
          <a:schemeClr val="bg2">
            <a:alpha val="5000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64881"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effectLst>
                <a:outerShdw blurRad="50800" dist="50800" dir="2700000" algn="tl" rotWithShape="0">
                  <a:srgbClr val="000000">
                    <a:alpha val="43137"/>
                  </a:srgbClr>
                </a:outerShdw>
              </a:effectLst>
              <a:latin typeface="Candara" pitchFamily="34" charset="0"/>
            </a:rPr>
            <a:t>Share Best Practices</a:t>
          </a:r>
        </a:p>
      </dsp:txBody>
      <dsp:txXfrm rot="10800000">
        <a:off x="1965822" y="2259945"/>
        <a:ext cx="3877919" cy="827446"/>
      </dsp:txXfrm>
    </dsp:sp>
    <dsp:sp modelId="{742821AC-200B-48B9-BDC3-259AF356565E}">
      <dsp:nvSpPr>
        <dsp:cNvPr id="0" name=""/>
        <dsp:cNvSpPr/>
      </dsp:nvSpPr>
      <dsp:spPr>
        <a:xfrm>
          <a:off x="933641" y="2295600"/>
          <a:ext cx="827446" cy="827446"/>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minVer="12.0">
  <dgm:title val=""/>
  <dgm:desc val=""/>
  <dgm:catLst>
    <dgm:cat type="process" pri="93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lin">
      <dgm:param type="linDir" val="fromT"/>
      <dgm:param type="vertAlign" val="mid"/>
      <dgm:param type="horzAlign" val="ctr"/>
    </dgm:alg>
    <dgm:shape xmlns:r="http://schemas.openxmlformats.org/officeDocument/2006/relationships" r:blip="">
      <dgm:adjLst/>
    </dgm:shape>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100"/>
    </dgm:constrLst>
    <dgm:forEach name="Name1" axis="ch" ptType="node">
      <dgm:layoutNode name="composite">
        <dgm:alg type="composite"/>
        <dgm:shape xmlns:r="http://schemas.openxmlformats.org/officeDocument/2006/relationships" r:blip="">
          <dgm:adjLst/>
        </dgm:shape>
        <dgm:presOf/>
        <dgm:choose name="Name2">
          <dgm:if name="Name3"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4">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layoutNode name="imgShp" styleLbl="fgImgPlace1">
          <dgm:alg type="sp"/>
          <dgm:shape xmlns:r="http://schemas.openxmlformats.org/officeDocument/2006/relationships" type="ellipse" r:blip="" blipPhldr="1">
            <dgm:adjLst/>
          </dgm:shape>
          <dgm:presOf/>
          <dgm:constrLst/>
        </dgm:layoutNode>
        <dgm:layoutNode name="txShp">
          <dgm:varLst>
            <dgm:bulletEnabled val="1"/>
          </dgm:varLst>
          <dgm:alg type="tx"/>
          <dgm:choose name="Name5">
            <dgm:if name="Name6" func="var" arg="dir" op="equ" val="norm">
              <dgm:shape xmlns:r="http://schemas.openxmlformats.org/officeDocument/2006/relationships" rot="180" type="homePlate" r:blip="" zOrderOff="-1">
                <dgm:adjLst/>
              </dgm:shape>
            </dgm:if>
            <dgm:else name="Name7">
              <dgm:shape xmlns:r="http://schemas.openxmlformats.org/officeDocument/2006/relationships" type="homePlate" r:blip="" zOrderOff="-1">
                <dgm:adjLst/>
              </dgm:shape>
            </dgm:else>
          </dgm:choose>
          <dgm:presOf axis="desOrSelf" ptType="node"/>
          <dgm:constrLst/>
          <dgm:ruleLst>
            <dgm:rule type="primFontSz" val="36" fact="NaN" max="NaN"/>
            <dgm:rule type="primFontSz" val="2" fact="NaN" max="NaN"/>
          </dgm:ruleLst>
        </dgm:layoutNode>
      </dgm:layoutNode>
      <dgm:forEach name="Name8" axis="followSib" ptType="sibTrans" cnt="1">
        <dgm:layoutNode name="spacing">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8">
  <dgm:title val="Simple 2"/>
  <dgm:desc val="Simple 2"/>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385164-311C-7641-83BC-CD3C1A5528DA}" type="datetimeFigureOut">
              <a:rPr lang="en-US" smtClean="0"/>
              <a:t>3/18/2026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21E9DA-81F0-ED43-8308-1AC6A632C55F}" type="slidenum">
              <a:rPr lang="en-US" smtClean="0"/>
              <a:t>‹#›</a:t>
            </a:fld>
            <a:endParaRPr lang="en-US" dirty="0"/>
          </a:p>
        </p:txBody>
      </p:sp>
    </p:spTree>
    <p:extLst>
      <p:ext uri="{BB962C8B-B14F-4D97-AF65-F5344CB8AC3E}">
        <p14:creationId xmlns:p14="http://schemas.microsoft.com/office/powerpoint/2010/main" val="894267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FC3B7F-1E55-499A-B916-BCB3998D4574}" type="datetimeFigureOut">
              <a:rPr lang="en-US" smtClean="0"/>
              <a:pPr/>
              <a:t>3/18/2026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8C424-39B8-4439-B465-3985C7934945}" type="slidenum">
              <a:rPr lang="en-US" smtClean="0"/>
              <a:pPr/>
              <a:t>‹#›</a:t>
            </a:fld>
            <a:endParaRPr lang="en-US" dirty="0"/>
          </a:p>
        </p:txBody>
      </p:sp>
    </p:spTree>
    <p:extLst>
      <p:ext uri="{BB962C8B-B14F-4D97-AF65-F5344CB8AC3E}">
        <p14:creationId xmlns:p14="http://schemas.microsoft.com/office/powerpoint/2010/main" val="24406536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10</a:t>
            </a:fld>
            <a:endParaRPr lang="en-US" dirty="0"/>
          </a:p>
        </p:txBody>
      </p:sp>
    </p:spTree>
    <p:extLst>
      <p:ext uri="{BB962C8B-B14F-4D97-AF65-F5344CB8AC3E}">
        <p14:creationId xmlns:p14="http://schemas.microsoft.com/office/powerpoint/2010/main" val="2793677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Calibri" charset="0"/>
              <a:ea typeface="ＭＳ Ｐゴシック" charset="0"/>
              <a:cs typeface="ＭＳ Ｐゴシック" charset="0"/>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DF95517F-44D9-1A4A-AE28-EF696390AAF3}" type="slidenum">
              <a:rPr lang="en-US" sz="1200">
                <a:latin typeface="Calibri" charset="0"/>
              </a:rPr>
              <a:pPr eaLnBrk="1" hangingPunct="1"/>
              <a:t>11</a:t>
            </a:fld>
            <a:endParaRPr lang="en-US" sz="1200"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2</a:t>
            </a:fld>
            <a:endParaRPr lang="en-US" dirty="0"/>
          </a:p>
        </p:txBody>
      </p:sp>
    </p:spTree>
    <p:extLst>
      <p:ext uri="{BB962C8B-B14F-4D97-AF65-F5344CB8AC3E}">
        <p14:creationId xmlns:p14="http://schemas.microsoft.com/office/powerpoint/2010/main" val="2412179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3</a:t>
            </a:fld>
            <a:endParaRPr lang="en-US" dirty="0"/>
          </a:p>
        </p:txBody>
      </p:sp>
    </p:spTree>
    <p:extLst>
      <p:ext uri="{BB962C8B-B14F-4D97-AF65-F5344CB8AC3E}">
        <p14:creationId xmlns:p14="http://schemas.microsoft.com/office/powerpoint/2010/main" val="1893081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4</a:t>
            </a:fld>
            <a:endParaRPr lang="en-US" dirty="0"/>
          </a:p>
        </p:txBody>
      </p:sp>
    </p:spTree>
    <p:extLst>
      <p:ext uri="{BB962C8B-B14F-4D97-AF65-F5344CB8AC3E}">
        <p14:creationId xmlns:p14="http://schemas.microsoft.com/office/powerpoint/2010/main" val="189308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8C424-39B8-4439-B465-3985C7934945}" type="slidenum">
              <a:rPr lang="en-US" smtClean="0"/>
              <a:pPr/>
              <a:t>5</a:t>
            </a:fld>
            <a:endParaRPr lang="en-US" dirty="0"/>
          </a:p>
        </p:txBody>
      </p:sp>
    </p:spTree>
    <p:extLst>
      <p:ext uri="{BB962C8B-B14F-4D97-AF65-F5344CB8AC3E}">
        <p14:creationId xmlns:p14="http://schemas.microsoft.com/office/powerpoint/2010/main" val="264530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p:txBody>
          <a:bodyPr>
            <a:normAutofit fontScale="55000" lnSpcReduction="20000"/>
          </a:bodyPr>
          <a:lstStyle/>
          <a:p>
            <a:pPr>
              <a:defRPr/>
            </a:pPr>
            <a:endParaRPr lang="en-US" dirty="0"/>
          </a:p>
          <a:p>
            <a:pPr hangingPunct="0"/>
            <a:r>
              <a:rPr lang="en-US" sz="1200" kern="1200" dirty="0">
                <a:solidFill>
                  <a:schemeClr val="tx1"/>
                </a:solidFill>
                <a:latin typeface="+mn-lt"/>
                <a:ea typeface="+mn-ea"/>
                <a:cs typeface="+mn-cs"/>
              </a:rPr>
              <a:t>Jeff</a:t>
            </a:r>
            <a:r>
              <a:rPr lang="en-US" sz="1200" kern="1200" baseline="0" dirty="0">
                <a:solidFill>
                  <a:schemeClr val="tx1"/>
                </a:solidFill>
                <a:latin typeface="+mn-lt"/>
                <a:ea typeface="+mn-ea"/>
                <a:cs typeface="+mn-cs"/>
              </a:rPr>
              <a:t> Hammarlund</a:t>
            </a:r>
          </a:p>
          <a:p>
            <a:pPr hangingPunct="0"/>
            <a:endParaRPr lang="en-US" sz="1200" kern="1200" baseline="0" dirty="0">
              <a:solidFill>
                <a:schemeClr val="tx1"/>
              </a:solidFill>
              <a:latin typeface="+mn-lt"/>
              <a:ea typeface="+mn-ea"/>
              <a:cs typeface="+mn-cs"/>
            </a:endParaRPr>
          </a:p>
          <a:p>
            <a:pPr hangingPunct="0"/>
            <a:r>
              <a:rPr lang="en-US" sz="1200" kern="1200" baseline="0" dirty="0">
                <a:solidFill>
                  <a:schemeClr val="tx1"/>
                </a:solidFill>
                <a:latin typeface="+mn-lt"/>
                <a:ea typeface="+mn-ea"/>
                <a:cs typeface="+mn-cs"/>
              </a:rPr>
              <a:t>For this training I will your primary guide on smart grid policy issues.  Here is some information about my relevant background. </a:t>
            </a:r>
          </a:p>
          <a:p>
            <a:pPr hangingPunct="0"/>
            <a:endParaRPr lang="en-US" sz="1200" kern="1200" baseline="0" dirty="0">
              <a:solidFill>
                <a:schemeClr val="tx1"/>
              </a:solidFill>
              <a:latin typeface="+mn-lt"/>
              <a:ea typeface="+mn-ea"/>
              <a:cs typeface="+mn-cs"/>
            </a:endParaRPr>
          </a:p>
          <a:p>
            <a:pPr hangingPunct="0"/>
            <a:r>
              <a:rPr lang="en-US" sz="1200" kern="1200" baseline="0" dirty="0">
                <a:solidFill>
                  <a:schemeClr val="tx1"/>
                </a:solidFill>
                <a:latin typeface="+mn-lt"/>
                <a:ea typeface="+mn-ea"/>
                <a:cs typeface="+mn-cs"/>
              </a:rPr>
              <a:t>I have transitioned to academia late in my career, after over 40 years working in a number of positions, primarily in the energy industry. When I teach, I am able draw from my experiences working for the US Senate Energy and Natural Resources Committee, the Office of Policy, Planning and Evaluation in the US Department of Energy, my five years developing and managing energy efficiency programs at Southern California Edison, my time as senior policy analyst with a Northwest utility trade association, and my years in senior management positions at two national energy consulting firms.  My experience first as deputy mayor and later as an energy policy advisor to a number of elected officials at the state ad national levels has also helped me become a better and more informed teacher of energy policy.</a:t>
            </a:r>
          </a:p>
          <a:p>
            <a:pPr hangingPunct="0"/>
            <a:endParaRPr lang="en-US" sz="1200" kern="1200" baseline="0" dirty="0">
              <a:solidFill>
                <a:schemeClr val="tx1"/>
              </a:solidFill>
              <a:latin typeface="+mn-lt"/>
              <a:ea typeface="+mn-ea"/>
              <a:cs typeface="+mn-cs"/>
            </a:endParaRPr>
          </a:p>
          <a:p>
            <a:pPr hangingPunct="0"/>
            <a:r>
              <a:rPr lang="en-US" sz="1200" kern="1200" baseline="0" dirty="0">
                <a:solidFill>
                  <a:schemeClr val="tx1"/>
                </a:solidFill>
                <a:latin typeface="+mn-lt"/>
                <a:ea typeface="+mn-ea"/>
                <a:cs typeface="+mn-cs"/>
              </a:rPr>
              <a:t> I teach several  graduate and professional development courses in energy policy at the national and regional levels, including regular graduate courses sponsored by Portland State University, and special short courses serving the future leaders of Bonneville Power Administration and Northwest utilities, state and regional energy agencies, and major Northwest law firms who have significant energy related practices.  Some of these courses are offered through the university and others through my “boutique-sized” consulting firm.</a:t>
            </a:r>
          </a:p>
          <a:p>
            <a:pPr hangingPunct="0"/>
            <a:endParaRPr lang="en-US" sz="1200" kern="1200" baseline="0" dirty="0">
              <a:solidFill>
                <a:schemeClr val="tx1"/>
              </a:solidFill>
              <a:latin typeface="+mn-lt"/>
              <a:ea typeface="+mn-ea"/>
              <a:cs typeface="+mn-cs"/>
            </a:endParaRPr>
          </a:p>
          <a:p>
            <a:pPr hangingPunct="0"/>
            <a:r>
              <a:rPr lang="en-US" sz="1200" kern="1200" baseline="0" dirty="0">
                <a:solidFill>
                  <a:schemeClr val="tx1"/>
                </a:solidFill>
                <a:latin typeface="+mn-lt"/>
                <a:ea typeface="+mn-ea"/>
                <a:cs typeface="+mn-cs"/>
              </a:rPr>
              <a:t>One of my favorites is a two term course called Designing the Smart Grid for Sustainable Communities that was created in 2008. I have been told it is the first such course in the nation. It  is deigned to  </a:t>
            </a:r>
            <a:r>
              <a:rPr lang="en-US" sz="1200" kern="1200" baseline="0" dirty="0">
                <a:solidFill>
                  <a:schemeClr val="tx1"/>
                </a:solidFill>
                <a:effectLst/>
                <a:latin typeface="+mn-lt"/>
                <a:ea typeface="+mn-ea"/>
                <a:cs typeface="+mn-cs"/>
              </a:rPr>
              <a:t>s</a:t>
            </a:r>
            <a:r>
              <a:rPr lang="en-US" sz="1200" dirty="0">
                <a:effectLst/>
              </a:rPr>
              <a:t>erves two</a:t>
            </a:r>
            <a:r>
              <a:rPr lang="en-US" sz="1200" baseline="0" dirty="0">
                <a:effectLst/>
              </a:rPr>
              <a:t> </a:t>
            </a:r>
            <a:r>
              <a:rPr lang="en-US" sz="1200" dirty="0">
                <a:effectLst/>
              </a:rPr>
              <a:t> audiences:</a:t>
            </a:r>
          </a:p>
          <a:p>
            <a:pPr marL="171450" lvl="0" indent="-171450">
              <a:buFont typeface="Arial"/>
              <a:buChar char="•"/>
            </a:pPr>
            <a:r>
              <a:rPr lang="en-US" sz="1200" dirty="0">
                <a:effectLst/>
              </a:rPr>
              <a:t>Graduate students in engineering, information technology, public administration/policy, urban planning, business, economics, law, and related fields; and</a:t>
            </a:r>
          </a:p>
          <a:p>
            <a:pPr marL="171450" lvl="0" indent="-171450">
              <a:buFont typeface="Arial"/>
              <a:buChar char="•"/>
            </a:pPr>
            <a:r>
              <a:rPr lang="en-US" sz="1200" dirty="0">
                <a:effectLst/>
              </a:rPr>
              <a:t>Senior level</a:t>
            </a:r>
            <a:r>
              <a:rPr lang="en-US" sz="1200" baseline="0" dirty="0">
                <a:effectLst/>
              </a:rPr>
              <a:t> </a:t>
            </a:r>
            <a:r>
              <a:rPr lang="en-US" sz="1200" dirty="0">
                <a:effectLst/>
              </a:rPr>
              <a:t>and mid-career professionals from the utility, information technology, public administration, architecture, urban and transportation planning, business, legal, and related communities who are interested in getting up to speed on the smart grid as a part of their professional development.</a:t>
            </a:r>
            <a:r>
              <a:rPr lang="en-US" sz="1200" baseline="0" dirty="0">
                <a:effectLst/>
              </a:rPr>
              <a:t> Funding support from local utilities and IT companies, have allowed me to assemble a first rate multidisciplinary faculty team and entice many of the top smart grid experts in the nation</a:t>
            </a:r>
            <a:r>
              <a:rPr lang="en-US" sz="1200" dirty="0">
                <a:effectLst/>
              </a:rPr>
              <a:t> to</a:t>
            </a:r>
            <a:r>
              <a:rPr lang="en-US" sz="1200" baseline="0" dirty="0">
                <a:effectLst/>
              </a:rPr>
              <a:t> participate as guest speakers.</a:t>
            </a:r>
          </a:p>
          <a:p>
            <a:pPr marL="0" lvl="0" indent="0">
              <a:buFont typeface="Arial"/>
              <a:buNone/>
            </a:pPr>
            <a:endParaRPr lang="en-US" sz="1200" baseline="0" dirty="0">
              <a:effectLst/>
            </a:endParaRPr>
          </a:p>
          <a:p>
            <a:pPr marL="0" lvl="0" indent="0">
              <a:buFont typeface="Arial"/>
              <a:buNone/>
            </a:pPr>
            <a:r>
              <a:rPr lang="en-US" sz="1200" baseline="0" dirty="0">
                <a:effectLst/>
              </a:rPr>
              <a:t>Much of what I have learned about the smart grid comes from teaching this course and from learning from the other faculty members, guest speakers and students.</a:t>
            </a:r>
          </a:p>
          <a:p>
            <a:pPr marL="0" lvl="0" indent="0">
              <a:buFont typeface="Arial"/>
              <a:buNone/>
            </a:pPr>
            <a:endParaRPr lang="en-US" sz="1200" baseline="0" dirty="0">
              <a:effectLst/>
            </a:endParaRPr>
          </a:p>
          <a:p>
            <a:pPr marL="0" lvl="0" indent="0">
              <a:buFont typeface="Arial"/>
              <a:buNone/>
            </a:pPr>
            <a:r>
              <a:rPr lang="en-US" sz="1200" baseline="0" dirty="0">
                <a:effectLst/>
              </a:rPr>
              <a:t>I am also able to draw on my recent experience as the chair of the Smart Grid, Demand Response, and Electric Vehicles Working Group established by Oregon’s Governor with the charge of helping him develop Oregon’s Ten-Year Energy Plan, as a member of a Demand Response Task Force established by the Western Governor’s Association, and chair of the Oregon Caucus of the NW Energy Coalition.</a:t>
            </a:r>
          </a:p>
          <a:p>
            <a:pPr marL="0" lvl="0" indent="0">
              <a:buFont typeface="Arial"/>
              <a:buNone/>
            </a:pPr>
            <a:endParaRPr lang="en-US" sz="1200" baseline="0" dirty="0">
              <a:effectLst/>
            </a:endParaRPr>
          </a:p>
          <a:p>
            <a:pPr marL="0" lvl="0" indent="0">
              <a:buFont typeface="Arial"/>
              <a:buNone/>
            </a:pPr>
            <a:r>
              <a:rPr lang="en-US" sz="1200" baseline="0" dirty="0">
                <a:effectLst/>
              </a:rPr>
              <a:t>Finally, I am doing things a little differently. After teaching graduate courses for a number of years, I am finally  completing my PhD dissertation toward the end of my career with funding support from the Bonneville Power Administration.</a:t>
            </a:r>
          </a:p>
          <a:p>
            <a:pPr marL="0" lvl="0" indent="0">
              <a:buFont typeface="Arial"/>
              <a:buNone/>
            </a:pPr>
            <a:endParaRPr lang="en-US" sz="1200" baseline="0" dirty="0">
              <a:effectLst/>
            </a:endParaRPr>
          </a:p>
          <a:p>
            <a:pPr marL="0" lvl="0" indent="0">
              <a:buFont typeface="Arial"/>
              <a:buNone/>
            </a:pPr>
            <a:r>
              <a:rPr lang="en-US" sz="1200" baseline="0" dirty="0">
                <a:effectLst/>
              </a:rPr>
              <a:t>Now lets meet the other two members of the Train the Trainer faculty team.</a:t>
            </a:r>
          </a:p>
          <a:p>
            <a:pPr marL="0" lvl="0" indent="0">
              <a:buFont typeface="Arial"/>
              <a:buNone/>
            </a:pPr>
            <a:endParaRPr lang="en-US" sz="1200" baseline="0" dirty="0">
              <a:effectLst/>
            </a:endParaRPr>
          </a:p>
          <a:p>
            <a:pPr marL="0" lvl="0" indent="0">
              <a:buFont typeface="Arial"/>
              <a:buNone/>
            </a:pPr>
            <a:r>
              <a:rPr lang="en-US" sz="1200" baseline="0" dirty="0">
                <a:effectLst/>
              </a:rPr>
              <a:t>(Kevin will speak from his slide, then Bob)</a:t>
            </a:r>
          </a:p>
          <a:p>
            <a:pPr marL="0" lvl="0" indent="0">
              <a:buFont typeface="Arial"/>
              <a:buNone/>
            </a:pPr>
            <a:endParaRPr lang="en-US" sz="1200" baseline="0" dirty="0">
              <a:effectLst/>
            </a:endParaRPr>
          </a:p>
          <a:p>
            <a:pPr marL="0" lvl="0" indent="0">
              <a:buFont typeface="Arial"/>
              <a:buNone/>
            </a:pPr>
            <a:endParaRPr lang="en-US" dirty="0">
              <a:effectLst/>
            </a:endParaRPr>
          </a:p>
          <a:p>
            <a:pPr hangingPunct="0"/>
            <a:endParaRPr lang="en-US" dirty="0"/>
          </a:p>
        </p:txBody>
      </p:sp>
      <p:sp>
        <p:nvSpPr>
          <p:cNvPr id="138244" name="Slide Number Placeholder 3"/>
          <p:cNvSpPr>
            <a:spLocks noGrp="1"/>
          </p:cNvSpPr>
          <p:nvPr>
            <p:ph type="sldNum" sz="quarter" idx="5"/>
          </p:nvPr>
        </p:nvSpPr>
        <p:spPr>
          <a:noFill/>
        </p:spPr>
        <p:txBody>
          <a:bodyPr lIns="91428" tIns="45714" rIns="91428" bIns="45714"/>
          <a:lstStyle/>
          <a:p>
            <a:fld id="{900B38E8-701A-4FC9-9411-AC7CB24F5952}" type="slidenum">
              <a:rPr lang="en-US" smtClean="0">
                <a:solidFill>
                  <a:srgbClr val="FFFFFF"/>
                </a:solidFill>
              </a:rPr>
              <a:pPr/>
              <a:t>6</a:t>
            </a:fld>
            <a:endParaRPr lang="en-US" dirty="0">
              <a:solidFill>
                <a:srgbClr val="FFFFFF"/>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p:txBody>
          <a:bodyPr>
            <a:normAutofit fontScale="85000" lnSpcReduction="10000"/>
          </a:bodyPr>
          <a:lstStyle/>
          <a:p>
            <a:r>
              <a:rPr lang="en-US" sz="1200" b="1" kern="1200" dirty="0">
                <a:solidFill>
                  <a:schemeClr val="tx1"/>
                </a:solidFill>
                <a:effectLst/>
                <a:latin typeface="+mn-lt"/>
                <a:ea typeface="+mn-ea"/>
                <a:cs typeface="+mn-cs"/>
              </a:rPr>
              <a:t>Kevin P. Schneider</a:t>
            </a:r>
            <a:r>
              <a:rPr lang="en-US" sz="1200" kern="1200" dirty="0">
                <a:solidFill>
                  <a:schemeClr val="tx1"/>
                </a:solidFill>
                <a:effectLst/>
                <a:latin typeface="+mn-lt"/>
                <a:ea typeface="+mn-ea"/>
                <a:cs typeface="+mn-cs"/>
              </a:rPr>
              <a:t> (M’06, SM’08) received his B.S. degree in Physics and his M.S. and Ph.D. degrees in Electrical Engineering from the University of Washington. His main areas of research are distribution system analysis and power system operations. He is currently a research engineer at the Pacific Northwest National Laboratory, working at the Battelle Seattle Research Center in Seattle Washington.  Dr. Schneider is an Adjunct Faculty member at Washington State University, an Affiliate Assistant Professor at the University of Washington, and is a licensed Professional Engineer in Washington State.  He currently serves as the Chair for the IEEE Distribution System Analysis Sub-Committee.</a:t>
            </a:r>
          </a:p>
        </p:txBody>
      </p:sp>
      <p:sp>
        <p:nvSpPr>
          <p:cNvPr id="138244" name="Slide Number Placeholder 3"/>
          <p:cNvSpPr>
            <a:spLocks noGrp="1"/>
          </p:cNvSpPr>
          <p:nvPr>
            <p:ph type="sldNum" sz="quarter" idx="5"/>
          </p:nvPr>
        </p:nvSpPr>
        <p:spPr>
          <a:noFill/>
        </p:spPr>
        <p:txBody>
          <a:bodyPr lIns="91428" tIns="45714" rIns="91428" bIns="45714"/>
          <a:lstStyle/>
          <a:p>
            <a:fld id="{900B38E8-701A-4FC9-9411-AC7CB24F5952}" type="slidenum">
              <a:rPr lang="en-US" smtClean="0">
                <a:solidFill>
                  <a:srgbClr val="FFFFFF"/>
                </a:solidFill>
              </a:rPr>
              <a:pPr/>
              <a:t>7</a:t>
            </a:fld>
            <a:endParaRPr lang="en-US" dirty="0">
              <a:solidFill>
                <a:srgbClr val="FFFF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p:txBody>
          <a:bodyPr>
            <a:normAutofit fontScale="85000" lnSpcReduction="10000"/>
          </a:bodyPr>
          <a:lstStyle/>
          <a:p>
            <a:pPr>
              <a:defRPr/>
            </a:pPr>
            <a:endParaRPr lang="en-US" dirty="0"/>
          </a:p>
          <a:p>
            <a:pPr hangingPunct="0"/>
            <a:r>
              <a:rPr lang="en-US" sz="1200" b="1" i="1" kern="1200" dirty="0">
                <a:solidFill>
                  <a:schemeClr val="tx1"/>
                </a:solidFill>
                <a:latin typeface="+mn-lt"/>
                <a:ea typeface="+mn-ea"/>
                <a:cs typeface="+mn-cs"/>
              </a:rPr>
              <a:t>Robert Topping, Ed.D.</a:t>
            </a:r>
          </a:p>
          <a:p>
            <a:pPr hangingPunct="0"/>
            <a:r>
              <a:rPr lang="en-US" sz="1200" kern="1200" dirty="0">
                <a:solidFill>
                  <a:schemeClr val="tx1"/>
                </a:solidFill>
                <a:latin typeface="+mn-lt"/>
                <a:ea typeface="+mn-ea"/>
                <a:cs typeface="+mn-cs"/>
              </a:rPr>
              <a:t>Robert “Bob” Topping earned his Doctorate Degree from Oregon State University, in Community College Leadership. Dr. Topping, is currently serving as the Director, for Strategic Industry Partnerships, at the Regional Education Training Center in Satsop, Washington. </a:t>
            </a:r>
            <a:r>
              <a:rPr lang="en-US" sz="1200" dirty="0">
                <a:solidFill>
                  <a:schemeClr val="bg1"/>
                </a:solidFill>
              </a:rPr>
              <a:t>In this role,  Dr Topping, is charged with identifying and qualifying key Smart Grid Technology workforce competencies within a five-state region that will drive talent development, succession planning  and safer work practices in the future energy and Manufacturing  industry sectors</a:t>
            </a:r>
            <a:r>
              <a:rPr lang="en-US" sz="1100" dirty="0">
                <a:solidFill>
                  <a:schemeClr val="bg1"/>
                </a:solidFill>
              </a:rPr>
              <a:t>. </a:t>
            </a:r>
            <a:endParaRPr kumimoji="0" lang="en-US" sz="1100" b="0" i="0" u="none" strike="noStrike" cap="none" normalizeH="0" baseline="0" dirty="0">
              <a:ln>
                <a:noFill/>
              </a:ln>
              <a:solidFill>
                <a:schemeClr val="bg1"/>
              </a:solidFill>
              <a:effectLst/>
              <a:latin typeface="Arial" pitchFamily="34" charset="0"/>
              <a:cs typeface="Arial" pitchFamily="34" charset="0"/>
            </a:endParaRPr>
          </a:p>
          <a:p>
            <a:pPr hangingPunct="0"/>
            <a:endParaRPr lang="en-US" sz="1200" kern="1200" dirty="0">
              <a:solidFill>
                <a:schemeClr val="tx1"/>
              </a:solidFill>
              <a:latin typeface="+mn-lt"/>
              <a:ea typeface="+mn-ea"/>
              <a:cs typeface="+mn-cs"/>
            </a:endParaRPr>
          </a:p>
          <a:p>
            <a:pPr hangingPunct="0"/>
            <a:r>
              <a:rPr lang="en-US" sz="1200" kern="1200" dirty="0">
                <a:solidFill>
                  <a:schemeClr val="tx1"/>
                </a:solidFill>
                <a:latin typeface="+mn-lt"/>
                <a:ea typeface="+mn-ea"/>
                <a:cs typeface="+mn-cs"/>
              </a:rPr>
              <a:t>Dr. Topping is a project- based and results-oriented executive with expertise in strategic workforce talent development, succession planning, and industry-based training partnerships. His doctoral dissertation addresses state-of-the-art designs for workplace learning, career education, and workforce competency-based talent development. Within his dissertation, he focused on the role of higher education in learning processes, design features, and major issues that affect workforce and succession planning in the energy industry. With that as a foundation, he has provided leadership and direction to many strategic workforce initiatives for public/private partnerships in Oregon, Washington, Idaho, Montana and Utah.</a:t>
            </a:r>
          </a:p>
          <a:p>
            <a:pPr hangingPunct="0"/>
            <a:r>
              <a:rPr lang="en-US" sz="1200" kern="1200" dirty="0">
                <a:solidFill>
                  <a:schemeClr val="tx1"/>
                </a:solidFill>
                <a:latin typeface="+mn-lt"/>
                <a:ea typeface="+mn-ea"/>
                <a:cs typeface="+mn-cs"/>
              </a:rPr>
              <a:t> </a:t>
            </a:r>
          </a:p>
          <a:p>
            <a:pPr hangingPunct="0"/>
            <a:r>
              <a:rPr lang="en-US" sz="1200" kern="1200" dirty="0">
                <a:solidFill>
                  <a:schemeClr val="tx1"/>
                </a:solidFill>
                <a:latin typeface="+mn-lt"/>
                <a:ea typeface="+mn-ea"/>
                <a:cs typeface="+mn-cs"/>
              </a:rPr>
              <a:t>Dr. Topping has been instrumental in advancing competency-based learning models within industry</a:t>
            </a:r>
            <a:r>
              <a:rPr lang="en-US" sz="1200" kern="1200" baseline="0" dirty="0">
                <a:solidFill>
                  <a:schemeClr val="tx1"/>
                </a:solidFill>
                <a:latin typeface="+mn-lt"/>
                <a:ea typeface="+mn-ea"/>
                <a:cs typeface="+mn-cs"/>
              </a:rPr>
              <a:t> as a strategy for how community colleges can </a:t>
            </a:r>
            <a:r>
              <a:rPr lang="en-US" sz="1200" kern="1200" dirty="0">
                <a:solidFill>
                  <a:schemeClr val="tx1"/>
                </a:solidFill>
                <a:latin typeface="+mn-lt"/>
                <a:ea typeface="+mn-ea"/>
                <a:cs typeface="+mn-cs"/>
              </a:rPr>
              <a:t>connect Career and Technical Education (CTE) programs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to industry workforce needs. He has worked directly with industry and community colleges to form sustainable partnerships to design, develop, pilot, and implement multiple broad-based Energy Industry workforce initiatives, two of which were awarded a “Center of Excellence” recognition.</a:t>
            </a:r>
          </a:p>
          <a:p>
            <a:pPr hangingPunct="0"/>
            <a:r>
              <a:rPr lang="en-US" sz="1200" kern="1200" dirty="0">
                <a:solidFill>
                  <a:schemeClr val="tx1"/>
                </a:solidFill>
                <a:latin typeface="+mn-lt"/>
                <a:ea typeface="+mn-ea"/>
                <a:cs typeface="+mn-cs"/>
              </a:rPr>
              <a:t> </a:t>
            </a:r>
          </a:p>
          <a:p>
            <a:pPr hangingPunct="0"/>
            <a:r>
              <a:rPr lang="en-US" sz="1200" kern="1200" dirty="0">
                <a:solidFill>
                  <a:schemeClr val="tx1"/>
                </a:solidFill>
                <a:latin typeface="+mn-lt"/>
                <a:ea typeface="+mn-ea"/>
                <a:cs typeface="+mn-cs"/>
              </a:rPr>
              <a:t>Beyond his 20 plus years of experience at the collegiate level, Bob Topping brings 26 years of hands-on-experience in the construction industry. During this time in his career, he held a variety of positions within the industry, from apprentice to “Master Craftsman”, culminating in the “Golden Hammer Award” for exceptional Project Management of multiple complex projects.</a:t>
            </a:r>
          </a:p>
          <a:p>
            <a:pPr hangingPunct="0"/>
            <a:r>
              <a:rPr lang="en-US" sz="1200" kern="1200" dirty="0">
                <a:solidFill>
                  <a:schemeClr val="tx1"/>
                </a:solidFill>
                <a:latin typeface="+mn-lt"/>
                <a:ea typeface="+mn-ea"/>
                <a:cs typeface="+mn-cs"/>
              </a:rPr>
              <a:t> </a:t>
            </a:r>
          </a:p>
          <a:p>
            <a:pPr>
              <a:defRPr/>
            </a:pPr>
            <a:endParaRPr lang="en-US" dirty="0"/>
          </a:p>
        </p:txBody>
      </p:sp>
      <p:sp>
        <p:nvSpPr>
          <p:cNvPr id="138244" name="Slide Number Placeholder 3"/>
          <p:cNvSpPr>
            <a:spLocks noGrp="1"/>
          </p:cNvSpPr>
          <p:nvPr>
            <p:ph type="sldNum" sz="quarter" idx="5"/>
          </p:nvPr>
        </p:nvSpPr>
        <p:spPr>
          <a:noFill/>
        </p:spPr>
        <p:txBody>
          <a:bodyPr lIns="91428" tIns="45714" rIns="91428" bIns="45714"/>
          <a:lstStyle/>
          <a:p>
            <a:fld id="{900B38E8-701A-4FC9-9411-AC7CB24F5952}" type="slidenum">
              <a:rPr lang="en-US" smtClean="0">
                <a:solidFill>
                  <a:srgbClr val="FFFFFF"/>
                </a:solidFill>
              </a:rPr>
              <a:pPr/>
              <a:t>8</a:t>
            </a:fld>
            <a:endParaRPr lang="en-US" dirty="0">
              <a:solidFill>
                <a:srgbClr val="FFFFFF"/>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latin typeface="Calibri" charset="0"/>
                <a:ea typeface="ＭＳ Ｐゴシック" charset="0"/>
                <a:cs typeface="ＭＳ Ｐゴシック" charset="0"/>
              </a:rPr>
              <a:t>[Nutter—Segue into industries involvement and the who</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who list.]</a:t>
            </a: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dirty="0">
                <a:latin typeface="Calibri" charset="0"/>
                <a:ea typeface="ＭＳ Ｐゴシック" charset="0"/>
                <a:cs typeface="ＭＳ Ｐゴシック" charset="0"/>
              </a:rPr>
              <a:t>Some of the major players in the energy industry are involved in the Center of Excellence in active or advisory capacities.  The industry in the region is really a network of partners that interact in the Bonneville Power Administration region.</a:t>
            </a: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fld id="{F212728D-7934-D443-84A2-9A3CDA4BD719}" type="slidenum">
              <a:rPr lang="en-US" sz="1200">
                <a:latin typeface="Calibri" charset="0"/>
              </a:rPr>
              <a:pPr eaLnBrk="1" hangingPunct="1"/>
              <a:t>9</a:t>
            </a:fld>
            <a:endParaRPr lang="en-US" sz="1200"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7876EA-F178-C449-A2B1-E82E1813F9D2}"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C4DDB5-55E6-564C-A4E2-D4805DD30166}"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E8F819B5-9C13-C542-903A-01D663FC9340}"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B5340B-3CB9-FE4B-8BB2-9C55ABE4DB1B}"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01EBB-0C6C-FE4B-95F2-A83712A5A472}" type="datetime1">
              <a:rPr lang="en-US" smtClean="0"/>
              <a:t>3/18/2026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544D15-86CD-498F-8C1D-B291320ADCD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C23E0679-886C-2741-BFEE-5E4B43080DB8}" type="datetime1">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544D15-86CD-498F-8C1D-B291320ADCD9}"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9E2B5C-4604-9243-8DC1-25BF3AD9ADF2}" type="datetime1">
              <a:rPr lang="en-US" smtClean="0"/>
              <a:t>3/18/2026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8544D15-86CD-498F-8C1D-B291320ADCD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FA7C53-B34F-EB45-854E-EA2C20435D84}" type="datetime1">
              <a:rPr lang="en-US" smtClean="0"/>
              <a:t>3/18/2026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8544D15-86CD-498F-8C1D-B291320ADCD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6C4F11FB-B954-DD4E-9F1F-DE2D5B21FC52}" type="datetime1">
              <a:rPr lang="en-US" smtClean="0"/>
              <a:t>3/18/2026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8544D15-86CD-498F-8C1D-B291320ADCD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335CD90-9983-3848-B740-754B1B53F53F}" type="datetime1">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544D15-86CD-498F-8C1D-B291320ADCD9}"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4B314-6CF9-F64B-A10A-277641971E71}" type="datetime1">
              <a:rPr lang="en-US" smtClean="0"/>
              <a:t>3/18/2026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8544D15-86CD-498F-8C1D-B291320ADCD9}"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650DDD1-A933-C54D-8667-28E0F5A53425}" type="datetime1">
              <a:rPr lang="en-US" smtClean="0"/>
              <a:t>3/18/2026</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8544D15-86CD-498F-8C1D-B291320ADCD9}"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ammarj@pdx.ed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mailto:rbot@scgsolutions.biz"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81000"/>
            <a:ext cx="7772400" cy="1780108"/>
          </a:xfrm>
        </p:spPr>
        <p:txBody>
          <a:bodyPr>
            <a:normAutofit/>
          </a:bodyPr>
          <a:lstStyle/>
          <a:p>
            <a:r>
              <a:rPr lang="en-US" dirty="0">
                <a:ln w="18415" cmpd="sng">
                  <a:solidFill>
                    <a:srgbClr val="FFFFFF"/>
                  </a:solidFill>
                  <a:prstDash val="solid"/>
                </a:ln>
                <a:effectLst>
                  <a:outerShdw blurRad="63500" dir="3600000" algn="tl" rotWithShape="0">
                    <a:srgbClr val="000000">
                      <a:alpha val="70000"/>
                    </a:srgbClr>
                  </a:outerShdw>
                </a:effectLst>
              </a:rPr>
              <a:t>Smart Grid</a:t>
            </a:r>
            <a:br>
              <a:rPr lang="en-US" dirty="0">
                <a:ln w="18415" cmpd="sng">
                  <a:solidFill>
                    <a:srgbClr val="FFFFFF"/>
                  </a:solidFill>
                  <a:prstDash val="solid"/>
                </a:ln>
                <a:effectLst>
                  <a:outerShdw blurRad="63500" dir="3600000" algn="tl" rotWithShape="0">
                    <a:srgbClr val="000000">
                      <a:alpha val="70000"/>
                    </a:srgbClr>
                  </a:outerShdw>
                </a:effectLst>
              </a:rPr>
            </a:br>
            <a:r>
              <a:rPr lang="en-US" i="1" dirty="0">
                <a:ln w="18415" cmpd="sng">
                  <a:solidFill>
                    <a:srgbClr val="FFFFFF"/>
                  </a:solidFill>
                  <a:prstDash val="solid"/>
                </a:ln>
                <a:effectLst>
                  <a:outerShdw blurRad="63500" dir="3600000" algn="tl" rotWithShape="0">
                    <a:srgbClr val="000000">
                      <a:alpha val="70000"/>
                    </a:srgbClr>
                  </a:outerShdw>
                </a:effectLst>
              </a:rPr>
              <a:t>Train the Trainer</a:t>
            </a:r>
            <a:endParaRPr lang="en-US" dirty="0">
              <a:ln w="18415" cmpd="sng">
                <a:solidFill>
                  <a:srgbClr val="FFFFFF"/>
                </a:solidFill>
                <a:prstDash val="solid"/>
              </a:ln>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1371600" y="2667001"/>
            <a:ext cx="6400800" cy="1600200"/>
          </a:xfrm>
        </p:spPr>
        <p:txBody>
          <a:bodyPr>
            <a:normAutofit/>
          </a:bodyPr>
          <a:lstStyle/>
          <a:p>
            <a:r>
              <a:rPr lang="en-US" i="1" dirty="0">
                <a:ln w="18415" cmpd="sng">
                  <a:solidFill>
                    <a:srgbClr val="FFFFFF"/>
                  </a:solidFill>
                  <a:prstDash val="solid"/>
                </a:ln>
                <a:effectLst>
                  <a:outerShdw blurRad="63500" dir="3600000" algn="tl" rotWithShape="0">
                    <a:srgbClr val="000000">
                      <a:alpha val="70000"/>
                    </a:srgbClr>
                  </a:outerShdw>
                </a:effectLst>
              </a:rPr>
              <a:t>Train the Trainer </a:t>
            </a:r>
            <a:r>
              <a:rPr lang="en-US" dirty="0">
                <a:ln w="18415" cmpd="sng">
                  <a:solidFill>
                    <a:srgbClr val="FFFFFF"/>
                  </a:solidFill>
                  <a:prstDash val="solid"/>
                </a:ln>
                <a:effectLst>
                  <a:outerShdw blurRad="63500" dir="3600000" algn="tl" rotWithShape="0">
                    <a:srgbClr val="000000">
                      <a:alpha val="70000"/>
                    </a:srgbClr>
                  </a:outerShdw>
                </a:effectLst>
              </a:rPr>
              <a:t>Curriculum Team:</a:t>
            </a:r>
          </a:p>
          <a:p>
            <a:r>
              <a:rPr lang="en-US" dirty="0">
                <a:ln w="18415" cmpd="sng">
                  <a:solidFill>
                    <a:srgbClr val="FFFFFF"/>
                  </a:solidFill>
                  <a:prstDash val="solid"/>
                </a:ln>
                <a:effectLst>
                  <a:outerShdw blurRad="63500" dir="3600000" algn="tl" rotWithShape="0">
                    <a:srgbClr val="000000">
                      <a:alpha val="70000"/>
                    </a:srgbClr>
                  </a:outerShdw>
                </a:effectLst>
              </a:rPr>
              <a:t>Jeff Hammarlund, Ph.C.</a:t>
            </a:r>
          </a:p>
          <a:p>
            <a:r>
              <a:rPr lang="en-US" dirty="0">
                <a:ln w="18415" cmpd="sng">
                  <a:solidFill>
                    <a:srgbClr val="FFFFFF"/>
                  </a:solidFill>
                  <a:prstDash val="solid"/>
                </a:ln>
                <a:effectLst>
                  <a:outerShdw blurRad="63500" dir="3600000" algn="tl" rotWithShape="0">
                    <a:srgbClr val="000000">
                      <a:alpha val="70000"/>
                    </a:srgbClr>
                  </a:outerShdw>
                </a:effectLst>
              </a:rPr>
              <a:t>Kevin Schneider, Ph.D., P.E.</a:t>
            </a:r>
          </a:p>
          <a:p>
            <a:r>
              <a:rPr lang="en-US" dirty="0">
                <a:ln w="18415" cmpd="sng">
                  <a:solidFill>
                    <a:srgbClr val="FFFFFF"/>
                  </a:solidFill>
                  <a:prstDash val="solid"/>
                </a:ln>
                <a:effectLst>
                  <a:outerShdw blurRad="63500" dir="3600000" algn="tl" rotWithShape="0">
                    <a:srgbClr val="000000">
                      <a:alpha val="70000"/>
                    </a:srgbClr>
                  </a:outerShdw>
                </a:effectLst>
              </a:rPr>
              <a:t>Robert Topping, Ed.D.</a:t>
            </a:r>
          </a:p>
          <a:p>
            <a:pPr algn="l"/>
            <a:endParaRPr lang="en-US" b="1" dirty="0"/>
          </a:p>
        </p:txBody>
      </p:sp>
      <p:sp>
        <p:nvSpPr>
          <p:cNvPr id="5" name="TextBox 4"/>
          <p:cNvSpPr txBox="1"/>
          <p:nvPr/>
        </p:nvSpPr>
        <p:spPr>
          <a:xfrm>
            <a:off x="6096000" y="5638800"/>
            <a:ext cx="2667000" cy="6741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325" y="4207601"/>
            <a:ext cx="2450675" cy="2650399"/>
          </a:xfrm>
          <a:prstGeom prst="rect">
            <a:avLst/>
          </a:prstGeom>
        </p:spPr>
      </p:pic>
      <p:sp>
        <p:nvSpPr>
          <p:cNvPr id="8" name="TextBox 7"/>
          <p:cNvSpPr txBox="1"/>
          <p:nvPr/>
        </p:nvSpPr>
        <p:spPr>
          <a:xfrm>
            <a:off x="457200" y="4724400"/>
            <a:ext cx="6324600" cy="1477328"/>
          </a:xfrm>
          <a:prstGeom prst="rect">
            <a:avLst/>
          </a:prstGeom>
          <a:noFill/>
        </p:spPr>
        <p:txBody>
          <a:bodyPr wrap="square" rtlCol="0">
            <a:spAutoFit/>
          </a:bodyPr>
          <a:lstStyle/>
          <a:p>
            <a:r>
              <a:rPr lang="en-US" dirty="0"/>
              <a:t>Funding for this training was provided by the Pacific Northwest Center of Excellence for Clean Energy, with financial support from the American Recovery and Reinvestment Act of 2009 through the U.S Department of Energy under Award</a:t>
            </a:r>
          </a:p>
          <a:p>
            <a:r>
              <a:rPr lang="en-US" dirty="0"/>
              <a:t> Number DE-OE-0000398.</a:t>
            </a:r>
          </a:p>
        </p:txBody>
      </p:sp>
    </p:spTree>
    <p:extLst>
      <p:ext uri="{BB962C8B-B14F-4D97-AF65-F5344CB8AC3E}">
        <p14:creationId xmlns:p14="http://schemas.microsoft.com/office/powerpoint/2010/main" val="3928070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533400" y="228600"/>
            <a:ext cx="8369300" cy="1447800"/>
          </a:xfrm>
        </p:spPr>
        <p:txBody>
          <a:bodyPr>
            <a:normAutofit/>
          </a:bodyPr>
          <a:lstStyle/>
          <a:p>
            <a:r>
              <a:rPr lang="en-US" dirty="0">
                <a:effectLst>
                  <a:glow rad="63500">
                    <a:schemeClr val="accent1">
                      <a:satMod val="175000"/>
                      <a:alpha val="40000"/>
                    </a:schemeClr>
                  </a:glow>
                  <a:outerShdw blurRad="38100" dist="38100" dir="2700000" algn="tl">
                    <a:srgbClr val="000000">
                      <a:alpha val="43137"/>
                    </a:srgbClr>
                  </a:outerShdw>
                </a:effectLst>
                <a:ea typeface="ＭＳ Ｐゴシック" charset="0"/>
                <a:cs typeface="ＭＳ Ｐゴシック" charset="0"/>
              </a:rPr>
              <a:t>Anchor Partner Universities</a:t>
            </a:r>
          </a:p>
        </p:txBody>
      </p:sp>
      <p:pic>
        <p:nvPicPr>
          <p:cNvPr id="430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631" y="1878282"/>
            <a:ext cx="5062537" cy="337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Box 3"/>
          <p:cNvSpPr txBox="1">
            <a:spLocks noChangeArrowheads="1"/>
          </p:cNvSpPr>
          <p:nvPr/>
        </p:nvSpPr>
        <p:spPr bwMode="auto">
          <a:xfrm>
            <a:off x="5535168" y="2857460"/>
            <a:ext cx="353263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buFont typeface="Arial" charset="0"/>
              <a:buChar char="•"/>
            </a:pPr>
            <a:r>
              <a:rPr lang="en-US" sz="1800" dirty="0">
                <a:solidFill>
                  <a:schemeClr val="tx2"/>
                </a:solidFill>
                <a:latin typeface="Candara" charset="0"/>
              </a:rPr>
              <a:t>Washington State University Energy Program</a:t>
            </a:r>
          </a:p>
          <a:p>
            <a:pPr eaLnBrk="1" hangingPunct="1">
              <a:buFont typeface="Arial" charset="0"/>
              <a:buChar char="•"/>
            </a:pPr>
            <a:endParaRPr lang="en-US" sz="1800" dirty="0">
              <a:solidFill>
                <a:schemeClr val="tx2"/>
              </a:solidFill>
              <a:latin typeface="Candara" charset="0"/>
            </a:endParaRPr>
          </a:p>
          <a:p>
            <a:pPr eaLnBrk="1" hangingPunct="1">
              <a:buFont typeface="Arial" charset="0"/>
              <a:buChar char="•"/>
            </a:pPr>
            <a:r>
              <a:rPr lang="en-US" sz="1800" dirty="0">
                <a:solidFill>
                  <a:schemeClr val="tx2"/>
                </a:solidFill>
                <a:latin typeface="Candara" charset="0"/>
              </a:rPr>
              <a:t>Portland State University</a:t>
            </a:r>
          </a:p>
          <a:p>
            <a:pPr eaLnBrk="1" hangingPunct="1">
              <a:buFont typeface="Arial" charset="0"/>
              <a:buChar char="•"/>
            </a:pPr>
            <a:endParaRPr lang="en-US" sz="1800" dirty="0">
              <a:solidFill>
                <a:schemeClr val="tx2"/>
              </a:solidFill>
              <a:latin typeface="Candara" charset="0"/>
            </a:endParaRPr>
          </a:p>
          <a:p>
            <a:pPr eaLnBrk="1" hangingPunct="1">
              <a:buFont typeface="Arial" charset="0"/>
              <a:buChar char="•"/>
            </a:pPr>
            <a:r>
              <a:rPr lang="en-US" sz="1800" dirty="0">
                <a:solidFill>
                  <a:schemeClr val="tx2"/>
                </a:solidFill>
                <a:latin typeface="Candara" charset="0"/>
              </a:rPr>
              <a:t>Idaho State University Energy Systems Technology Center</a:t>
            </a:r>
          </a:p>
          <a:p>
            <a:pPr eaLnBrk="1" hangingPunct="1">
              <a:buFont typeface="Arial" charset="0"/>
              <a:buChar char="•"/>
            </a:pPr>
            <a:endParaRPr lang="en-US" sz="1800" dirty="0">
              <a:solidFill>
                <a:schemeClr val="tx2"/>
              </a:solidFill>
              <a:latin typeface="Candara" charset="0"/>
            </a:endParaRPr>
          </a:p>
          <a:p>
            <a:pPr eaLnBrk="1" hangingPunct="1">
              <a:buFont typeface="Arial" charset="0"/>
              <a:buChar char="•"/>
            </a:pPr>
            <a:r>
              <a:rPr lang="en-US" sz="1800" dirty="0">
                <a:solidFill>
                  <a:schemeClr val="tx2"/>
                </a:solidFill>
                <a:latin typeface="Candara" charset="0"/>
              </a:rPr>
              <a:t>Utah Valley University</a:t>
            </a:r>
          </a:p>
          <a:p>
            <a:pPr eaLnBrk="1" hangingPunct="1">
              <a:buFont typeface="Arial" charset="0"/>
              <a:buChar char="•"/>
            </a:pPr>
            <a:endParaRPr lang="en-US" sz="1800" dirty="0">
              <a:solidFill>
                <a:schemeClr val="tx2"/>
              </a:solidFill>
              <a:latin typeface="Candara" charset="0"/>
            </a:endParaRPr>
          </a:p>
          <a:p>
            <a:pPr eaLnBrk="1" hangingPunct="1">
              <a:buFont typeface="Arial" charset="0"/>
              <a:buChar char="•"/>
            </a:pPr>
            <a:r>
              <a:rPr lang="en-US" sz="1800" dirty="0">
                <a:solidFill>
                  <a:schemeClr val="tx2"/>
                </a:solidFill>
                <a:latin typeface="Candara" charset="0"/>
              </a:rPr>
              <a:t>Montana State University </a:t>
            </a:r>
          </a:p>
        </p:txBody>
      </p:sp>
      <p:pic>
        <p:nvPicPr>
          <p:cNvPr id="43012"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732462"/>
            <a:ext cx="1125538"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4"/>
          <p:cNvSpPr txBox="1">
            <a:spLocks noChangeArrowheads="1"/>
          </p:cNvSpPr>
          <p:nvPr/>
        </p:nvSpPr>
        <p:spPr bwMode="auto">
          <a:xfrm>
            <a:off x="227363" y="4993480"/>
            <a:ext cx="24396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r>
              <a:rPr lang="en-US" sz="1800" u="sng" dirty="0">
                <a:solidFill>
                  <a:schemeClr val="tx2"/>
                </a:solidFill>
                <a:latin typeface="Candara" charset="0"/>
              </a:rPr>
              <a:t>15 Subcontractors:</a:t>
            </a:r>
          </a:p>
          <a:p>
            <a:pPr eaLnBrk="1" hangingPunct="1"/>
            <a:r>
              <a:rPr lang="en-US" sz="1800" dirty="0">
                <a:solidFill>
                  <a:schemeClr val="tx2"/>
                </a:solidFill>
                <a:latin typeface="Candara" charset="0"/>
              </a:rPr>
              <a:t>Education and Training</a:t>
            </a:r>
          </a:p>
          <a:p>
            <a:pPr eaLnBrk="1" hangingPunct="1"/>
            <a:r>
              <a:rPr lang="en-US" sz="1800" dirty="0">
                <a:solidFill>
                  <a:schemeClr val="tx2"/>
                </a:solidFill>
                <a:latin typeface="Candara" charset="0"/>
              </a:rPr>
              <a:t>Industry</a:t>
            </a:r>
          </a:p>
          <a:p>
            <a:pPr eaLnBrk="1" hangingPunct="1"/>
            <a:r>
              <a:rPr lang="en-US" sz="1800" dirty="0">
                <a:solidFill>
                  <a:schemeClr val="tx2"/>
                </a:solidFill>
                <a:latin typeface="Candara" charset="0"/>
              </a:rPr>
              <a:t>Labor</a:t>
            </a:r>
          </a:p>
          <a:p>
            <a:pPr eaLnBrk="1" hangingPunct="1"/>
            <a:r>
              <a:rPr lang="en-US" sz="1800" dirty="0">
                <a:solidFill>
                  <a:schemeClr val="tx2"/>
                </a:solidFill>
                <a:latin typeface="Candara" charset="0"/>
              </a:rPr>
              <a:t>National Lab</a:t>
            </a:r>
          </a:p>
        </p:txBody>
      </p:sp>
    </p:spTree>
    <p:extLst>
      <p:ext uri="{BB962C8B-B14F-4D97-AF65-F5344CB8AC3E}">
        <p14:creationId xmlns:p14="http://schemas.microsoft.com/office/powerpoint/2010/main" val="160484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457201"/>
            <a:ext cx="7239000" cy="1066799"/>
          </a:xfrm>
        </p:spPr>
        <p:txBody>
          <a:bodyPr>
            <a:normAutofit/>
            <a:scene3d>
              <a:camera prst="orthographicFront"/>
              <a:lightRig rig="soft" dir="t">
                <a:rot lat="0" lon="0" rev="10800000"/>
              </a:lightRig>
            </a:scene3d>
            <a:sp3d>
              <a:bevelT w="27940" h="12700"/>
              <a:contourClr>
                <a:srgbClr val="DDDDDD"/>
              </a:contourClr>
            </a:sp3d>
          </a:bodyPr>
          <a:lstStyle/>
          <a:p>
            <a:pPr eaLnBrk="1" hangingPunct="1"/>
            <a:r>
              <a:rPr lang="en-US" spc="150" dirty="0">
                <a:ln w="11430"/>
                <a:solidFill>
                  <a:srgbClr val="F8F8F8"/>
                </a:solidFill>
                <a:effectLst>
                  <a:outerShdw blurRad="25400" algn="tl" rotWithShape="0">
                    <a:srgbClr val="000000">
                      <a:alpha val="43000"/>
                    </a:srgbClr>
                  </a:outerShdw>
                </a:effectLst>
                <a:ea typeface="ＭＳ Ｐゴシック" charset="0"/>
                <a:cs typeface="Arial" charset="0"/>
              </a:rPr>
              <a:t>Project Objectives</a:t>
            </a:r>
          </a:p>
        </p:txBody>
      </p:sp>
      <p:graphicFrame>
        <p:nvGraphicFramePr>
          <p:cNvPr id="7" name="Diagram 6"/>
          <p:cNvGraphicFramePr/>
          <p:nvPr>
            <p:extLst>
              <p:ext uri="{D42A27DB-BD31-4B8C-83A1-F6EECF244321}">
                <p14:modId xmlns:p14="http://schemas.microsoft.com/office/powerpoint/2010/main" val="1916744674"/>
              </p:ext>
            </p:extLst>
          </p:nvPr>
        </p:nvGraphicFramePr>
        <p:xfrm>
          <a:off x="1219200" y="2667000"/>
          <a:ext cx="6477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3" name="Picture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736968"/>
            <a:ext cx="1125538"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576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435352"/>
            <a:ext cx="8610600" cy="4419600"/>
          </a:xfrm>
        </p:spPr>
        <p:txBody>
          <a:bodyPr>
            <a:noAutofit/>
          </a:bodyPr>
          <a:lstStyle/>
          <a:p>
            <a:pPr marL="0" indent="0">
              <a:buNone/>
            </a:pPr>
            <a:r>
              <a:rPr lang="en-US" sz="2000" dirty="0"/>
              <a:t>This module will: introduce the workshop’s content, describe how the training is organized, introduce the trainers, and introduce the Pacific Northwest Center of Excellence for Clean Energy - which is the sponsor of this and related Smart Grid </a:t>
            </a:r>
            <a:r>
              <a:rPr lang="en-US" sz="2000" i="1" dirty="0"/>
              <a:t>Train the Trainer </a:t>
            </a:r>
            <a:r>
              <a:rPr lang="en-US" sz="2000" dirty="0"/>
              <a:t>sessions.</a:t>
            </a:r>
          </a:p>
          <a:p>
            <a:pPr>
              <a:buFont typeface="Wingdings" charset="2"/>
              <a:buChar char="ü"/>
            </a:pPr>
            <a:r>
              <a:rPr lang="en-US" dirty="0">
                <a:solidFill>
                  <a:schemeClr val="tx1"/>
                </a:solidFill>
              </a:rPr>
              <a:t>Primary objectives:</a:t>
            </a:r>
          </a:p>
          <a:p>
            <a:pPr lvl="1">
              <a:buFont typeface="Wingdings" charset="2"/>
              <a:buChar char="ü"/>
            </a:pPr>
            <a:r>
              <a:rPr lang="en-US" sz="2000" dirty="0"/>
              <a:t>Describe smart grid and why it is important</a:t>
            </a:r>
          </a:p>
          <a:p>
            <a:pPr lvl="1">
              <a:buFont typeface="Wingdings" charset="2"/>
              <a:buChar char="ü"/>
            </a:pPr>
            <a:r>
              <a:rPr lang="en-US" sz="2000" dirty="0"/>
              <a:t>Introduce some of the key benefits, opportunities and challenges associated with its on-going development</a:t>
            </a:r>
          </a:p>
          <a:p>
            <a:pPr>
              <a:buFont typeface="Wingdings" charset="2"/>
              <a:buChar char="ü"/>
            </a:pPr>
            <a:r>
              <a:rPr lang="en-US" dirty="0">
                <a:solidFill>
                  <a:schemeClr val="tx1"/>
                </a:solidFill>
              </a:rPr>
              <a:t>Primary focus:</a:t>
            </a:r>
          </a:p>
          <a:p>
            <a:pPr lvl="1">
              <a:buFont typeface="Wingdings" charset="2"/>
              <a:buChar char="ü"/>
            </a:pPr>
            <a:r>
              <a:rPr lang="en-US" sz="2000" dirty="0"/>
              <a:t>How smart grid can support more sustainable development </a:t>
            </a:r>
          </a:p>
          <a:p>
            <a:pPr lvl="1">
              <a:buFont typeface="Wingdings" charset="2"/>
              <a:buChar char="ü"/>
            </a:pPr>
            <a:r>
              <a:rPr lang="en-US" sz="2000" dirty="0"/>
              <a:t>Issues that are particularly relevant to a Pacific Northwest audience</a:t>
            </a:r>
          </a:p>
        </p:txBody>
      </p:sp>
      <p:sp>
        <p:nvSpPr>
          <p:cNvPr id="3" name="Title 2"/>
          <p:cNvSpPr>
            <a:spLocks noGrp="1"/>
          </p:cNvSpPr>
          <p:nvPr>
            <p:ph type="title"/>
          </p:nvPr>
        </p:nvSpPr>
        <p:spPr/>
        <p:txBody>
          <a:bodyPr>
            <a:normAutofit/>
          </a:bodyPr>
          <a:lstStyle/>
          <a:p>
            <a:r>
              <a:rPr lang="en-US" dirty="0"/>
              <a:t>  </a:t>
            </a:r>
            <a:r>
              <a:rPr lang="en-US" dirty="0">
                <a:ln w="18415" cmpd="sng">
                  <a:solidFill>
                    <a:srgbClr val="FFFFFF"/>
                  </a:solidFill>
                  <a:prstDash val="solid"/>
                </a:ln>
                <a:effectLst>
                  <a:outerShdw blurRad="63500" dir="3600000" algn="tl" rotWithShape="0">
                    <a:srgbClr val="000000">
                      <a:alpha val="70000"/>
                    </a:srgbClr>
                  </a:outerShdw>
                </a:effectLst>
              </a:rPr>
              <a:t>Module 1: </a:t>
            </a:r>
            <a:r>
              <a:rPr lang="en-US" i="1" dirty="0">
                <a:ln w="18415" cmpd="sng">
                  <a:solidFill>
                    <a:srgbClr val="FFFFFF"/>
                  </a:solidFill>
                  <a:prstDash val="solid"/>
                </a:ln>
                <a:effectLst>
                  <a:outerShdw blurRad="63500" dir="3600000" algn="tl" rotWithShape="0">
                    <a:srgbClr val="000000">
                      <a:alpha val="70000"/>
                    </a:srgbClr>
                  </a:outerShdw>
                </a:effectLst>
              </a:rPr>
              <a:t>A Guide to this Training</a:t>
            </a:r>
            <a:endParaRPr lang="en-US" i="1" dirty="0"/>
          </a:p>
        </p:txBody>
      </p:sp>
    </p:spTree>
    <p:extLst>
      <p:ext uri="{BB962C8B-B14F-4D97-AF65-F5344CB8AC3E}">
        <p14:creationId xmlns:p14="http://schemas.microsoft.com/office/powerpoint/2010/main" val="81535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09800"/>
            <a:ext cx="8534400" cy="3733800"/>
          </a:xfrm>
        </p:spPr>
        <p:txBody>
          <a:bodyPr>
            <a:noAutofit/>
          </a:bodyPr>
          <a:lstStyle/>
          <a:p>
            <a:pPr marL="0" indent="0">
              <a:buNone/>
            </a:pPr>
            <a:r>
              <a:rPr lang="en-US" dirty="0">
                <a:solidFill>
                  <a:schemeClr val="tx1"/>
                </a:solidFill>
              </a:rPr>
              <a:t>Module 1</a:t>
            </a:r>
            <a:r>
              <a:rPr lang="en-US" dirty="0"/>
              <a:t>: </a:t>
            </a:r>
            <a:r>
              <a:rPr lang="en-US" sz="2200" dirty="0"/>
              <a:t>Guide to this training </a:t>
            </a:r>
            <a:r>
              <a:rPr lang="en-US" sz="1800" dirty="0"/>
              <a:t>(Jeff)</a:t>
            </a:r>
          </a:p>
          <a:p>
            <a:pPr marL="0" indent="0">
              <a:buNone/>
            </a:pPr>
            <a:r>
              <a:rPr lang="en-US" dirty="0">
                <a:solidFill>
                  <a:schemeClr val="tx1"/>
                </a:solidFill>
              </a:rPr>
              <a:t>Module 2</a:t>
            </a:r>
            <a:r>
              <a:rPr lang="en-US" dirty="0"/>
              <a:t>: </a:t>
            </a:r>
            <a:r>
              <a:rPr lang="en-US" sz="2200" dirty="0"/>
              <a:t>Introduction and Overview </a:t>
            </a:r>
            <a:r>
              <a:rPr lang="en-US" sz="1800" dirty="0"/>
              <a:t>(Jeff)</a:t>
            </a:r>
          </a:p>
          <a:p>
            <a:pPr marL="0" indent="0">
              <a:buNone/>
              <a:tabLst>
                <a:tab pos="1371600" algn="l"/>
              </a:tabLst>
            </a:pPr>
            <a:r>
              <a:rPr lang="en-US" dirty="0">
                <a:solidFill>
                  <a:schemeClr val="tx1"/>
                </a:solidFill>
              </a:rPr>
              <a:t>Module 3</a:t>
            </a:r>
            <a:r>
              <a:rPr lang="en-US" dirty="0"/>
              <a:t>: </a:t>
            </a:r>
            <a:r>
              <a:rPr lang="en-US" sz="2200" dirty="0"/>
              <a:t>Current Grid Infrastructure and Key Opportunities</a:t>
            </a:r>
            <a:br>
              <a:rPr lang="en-US" sz="2200" dirty="0"/>
            </a:br>
            <a:r>
              <a:rPr lang="en-US" sz="2200" dirty="0"/>
              <a:t>	for Modernization </a:t>
            </a:r>
            <a:r>
              <a:rPr lang="en-US" sz="1800" dirty="0"/>
              <a:t>(Kevin)</a:t>
            </a:r>
          </a:p>
          <a:p>
            <a:pPr marL="0" indent="0">
              <a:spcBef>
                <a:spcPts val="576"/>
              </a:spcBef>
              <a:buNone/>
            </a:pPr>
            <a:r>
              <a:rPr lang="en-US" dirty="0">
                <a:solidFill>
                  <a:schemeClr val="tx1"/>
                </a:solidFill>
              </a:rPr>
              <a:t>Module 4</a:t>
            </a:r>
            <a:r>
              <a:rPr lang="en-US" dirty="0"/>
              <a:t>: </a:t>
            </a:r>
            <a:r>
              <a:rPr lang="en-US" sz="2200" dirty="0"/>
              <a:t>Two Illustrative Smart Grid Implementation Issues</a:t>
            </a:r>
          </a:p>
          <a:p>
            <a:pPr lvl="1">
              <a:buFont typeface="Wingdings" charset="2"/>
              <a:buChar char="ü"/>
            </a:pPr>
            <a:r>
              <a:rPr lang="en-US" sz="2000" dirty="0"/>
              <a:t>How smart grid can address key existing shortcomings </a:t>
            </a:r>
            <a:r>
              <a:rPr lang="en-US" sz="1800" dirty="0"/>
              <a:t>(Kevin)</a:t>
            </a:r>
          </a:p>
          <a:p>
            <a:pPr lvl="1">
              <a:buFont typeface="Wingdings" charset="2"/>
              <a:buChar char="ü"/>
            </a:pPr>
            <a:r>
              <a:rPr lang="en-US" sz="2000" dirty="0"/>
              <a:t>How smart grid can enable sustainability benefits </a:t>
            </a:r>
            <a:r>
              <a:rPr lang="en-US" sz="1800" dirty="0"/>
              <a:t>(Jeff)</a:t>
            </a:r>
          </a:p>
          <a:p>
            <a:pPr marL="0" lvl="1" indent="0">
              <a:spcBef>
                <a:spcPts val="576"/>
              </a:spcBef>
              <a:buNone/>
              <a:tabLst>
                <a:tab pos="1198563" algn="l"/>
              </a:tabLst>
            </a:pPr>
            <a:r>
              <a:rPr lang="en-US" dirty="0">
                <a:solidFill>
                  <a:schemeClr val="tx1"/>
                </a:solidFill>
              </a:rPr>
              <a:t>Module 5</a:t>
            </a:r>
            <a:r>
              <a:rPr lang="en-US" dirty="0"/>
              <a:t>: Regulatory Responses and Consumer Reactions to Smart</a:t>
            </a:r>
            <a:br>
              <a:rPr lang="en-US" dirty="0"/>
            </a:br>
            <a:r>
              <a:rPr lang="en-US" dirty="0"/>
              <a:t>	Grid Proposals So Far </a:t>
            </a:r>
            <a:r>
              <a:rPr lang="en-US" sz="1800" dirty="0"/>
              <a:t>(Jeff)</a:t>
            </a:r>
          </a:p>
          <a:p>
            <a:pPr marL="301943" lvl="1" indent="0">
              <a:buNone/>
            </a:pPr>
            <a:endParaRPr lang="en-US" sz="2000" dirty="0"/>
          </a:p>
        </p:txBody>
      </p:sp>
      <p:sp>
        <p:nvSpPr>
          <p:cNvPr id="4" name="Title 3"/>
          <p:cNvSpPr>
            <a:spLocks noGrp="1"/>
          </p:cNvSpPr>
          <p:nvPr>
            <p:ph type="title"/>
          </p:nvPr>
        </p:nvSpPr>
        <p:spPr/>
        <p:txBody>
          <a:bodyPr/>
          <a:lstStyle/>
          <a:p>
            <a:r>
              <a:rPr lang="en-US" dirty="0">
                <a:ln w="18415" cmpd="sng">
                  <a:solidFill>
                    <a:srgbClr val="FFFFFF"/>
                  </a:solidFill>
                  <a:prstDash val="solid"/>
                </a:ln>
                <a:effectLst>
                  <a:outerShdw blurRad="63500" dir="3600000" algn="tl" rotWithShape="0">
                    <a:srgbClr val="000000">
                      <a:alpha val="70000"/>
                    </a:srgbClr>
                  </a:outerShdw>
                </a:effectLst>
              </a:rPr>
              <a:t>Summary of Workshop Content</a:t>
            </a:r>
          </a:p>
        </p:txBody>
      </p:sp>
    </p:spTree>
    <p:extLst>
      <p:ext uri="{BB962C8B-B14F-4D97-AF65-F5344CB8AC3E}">
        <p14:creationId xmlns:p14="http://schemas.microsoft.com/office/powerpoint/2010/main" val="3223655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057400"/>
            <a:ext cx="8534400" cy="4572000"/>
          </a:xfrm>
        </p:spPr>
        <p:txBody>
          <a:bodyPr>
            <a:noAutofit/>
          </a:bodyPr>
          <a:lstStyle/>
          <a:p>
            <a:pPr marL="0" indent="0">
              <a:buNone/>
            </a:pPr>
            <a:r>
              <a:rPr lang="en-US" dirty="0">
                <a:solidFill>
                  <a:schemeClr val="tx1"/>
                </a:solidFill>
              </a:rPr>
              <a:t>Module 6</a:t>
            </a:r>
            <a:r>
              <a:rPr lang="en-US" dirty="0"/>
              <a:t>: Case Studies </a:t>
            </a:r>
          </a:p>
          <a:p>
            <a:pPr marL="285750" lvl="1" indent="-285750">
              <a:buFont typeface="Wingdings" pitchFamily="2" charset="2"/>
              <a:buChar char="ü"/>
            </a:pPr>
            <a:r>
              <a:rPr lang="en-US" sz="2000" dirty="0"/>
              <a:t>Pacific Northwest Smart Grid Demonstration Project </a:t>
            </a:r>
            <a:r>
              <a:rPr lang="en-US" sz="1800" dirty="0"/>
              <a:t>(Jeff)</a:t>
            </a:r>
          </a:p>
          <a:p>
            <a:pPr marL="288925" lvl="1" indent="-285750">
              <a:buFont typeface="Wingdings" pitchFamily="2" charset="2"/>
              <a:buChar char="ü"/>
              <a:tabLst>
                <a:tab pos="8229600" algn="l"/>
              </a:tabLst>
            </a:pPr>
            <a:r>
              <a:rPr lang="en-US" sz="2000" dirty="0" err="1"/>
              <a:t>Transactive</a:t>
            </a:r>
            <a:r>
              <a:rPr lang="en-US" sz="2000" dirty="0"/>
              <a:t> Control in the Pacific Northwest Smart Grid Demonstration Program </a:t>
            </a:r>
            <a:r>
              <a:rPr lang="en-US" sz="1800" dirty="0"/>
              <a:t>(Kevin - slides courtesy of Dr. Ron Melton,  PNSGDP Project </a:t>
            </a:r>
            <a:r>
              <a:rPr lang="en-US" sz="1800" dirty="0" err="1"/>
              <a:t>Mgr</a:t>
            </a:r>
            <a:r>
              <a:rPr lang="en-US" sz="1800" dirty="0"/>
              <a:t>, Battelle, PNW Division)</a:t>
            </a:r>
          </a:p>
          <a:p>
            <a:pPr marL="288925" lvl="1" indent="-285750">
              <a:buFont typeface="Wingdings" pitchFamily="2" charset="2"/>
              <a:buChar char="ü"/>
            </a:pPr>
            <a:r>
              <a:rPr lang="en-US" sz="2000" dirty="0"/>
              <a:t>BPA funded demonstrations and pilots - Port Angeles is an example of a smart grid “Early Adopter” </a:t>
            </a:r>
            <a:r>
              <a:rPr lang="en-US" sz="1800" dirty="0"/>
              <a:t>(Jeff)</a:t>
            </a:r>
          </a:p>
          <a:p>
            <a:pPr marL="288925" lvl="1" indent="-285750" algn="just">
              <a:buFont typeface="Wingdings" pitchFamily="2" charset="2"/>
              <a:buChar char="ü"/>
            </a:pPr>
            <a:r>
              <a:rPr lang="en-US" sz="2000" dirty="0"/>
              <a:t>Denmark (a nation that has committed to 50% of its electricity coming from</a:t>
            </a:r>
          </a:p>
          <a:p>
            <a:pPr marL="347663" lvl="1" indent="0" algn="just">
              <a:spcBef>
                <a:spcPts val="0"/>
              </a:spcBef>
              <a:buNone/>
            </a:pPr>
            <a:r>
              <a:rPr lang="en-US" sz="2000" dirty="0"/>
              <a:t>intermittent renewables - primarily wind - and uses a significant amount of hydro from its Scandinavian neighbors); case study focuses primarily on island of Bornholm as a testing ground </a:t>
            </a:r>
            <a:r>
              <a:rPr lang="en-US" sz="1800" dirty="0"/>
              <a:t>(Jeff)</a:t>
            </a:r>
          </a:p>
        </p:txBody>
      </p:sp>
      <p:sp>
        <p:nvSpPr>
          <p:cNvPr id="4" name="Title 3"/>
          <p:cNvSpPr>
            <a:spLocks noGrp="1"/>
          </p:cNvSpPr>
          <p:nvPr>
            <p:ph type="title"/>
          </p:nvPr>
        </p:nvSpPr>
        <p:spPr/>
        <p:txBody>
          <a:bodyPr/>
          <a:lstStyle/>
          <a:p>
            <a:r>
              <a:rPr lang="en-US" dirty="0">
                <a:ln w="18415" cmpd="sng">
                  <a:solidFill>
                    <a:srgbClr val="FFFFFF"/>
                  </a:solidFill>
                  <a:prstDash val="solid"/>
                </a:ln>
                <a:effectLst>
                  <a:outerShdw blurRad="63500" dir="3600000" algn="tl" rotWithShape="0">
                    <a:srgbClr val="000000">
                      <a:alpha val="70000"/>
                    </a:srgbClr>
                  </a:outerShdw>
                </a:effectLst>
              </a:rPr>
              <a:t>Summary of Workshop Content</a:t>
            </a:r>
          </a:p>
        </p:txBody>
      </p:sp>
    </p:spTree>
    <p:extLst>
      <p:ext uri="{BB962C8B-B14F-4D97-AF65-F5344CB8AC3E}">
        <p14:creationId xmlns:p14="http://schemas.microsoft.com/office/powerpoint/2010/main" val="244639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743200"/>
            <a:ext cx="7848600" cy="1143000"/>
          </a:xfrm>
        </p:spPr>
        <p:txBody>
          <a:bodyPr>
            <a:normAutofit/>
          </a:bodyPr>
          <a:lstStyle/>
          <a:p>
            <a:pPr>
              <a:buFont typeface="Wingdings" charset="2"/>
              <a:buChar char="ü"/>
            </a:pPr>
            <a:r>
              <a:rPr lang="en-US" dirty="0">
                <a:solidFill>
                  <a:schemeClr val="tx1"/>
                </a:solidFill>
              </a:rPr>
              <a:t>Module 7</a:t>
            </a:r>
            <a:r>
              <a:rPr lang="en-US" dirty="0"/>
              <a:t>: </a:t>
            </a:r>
            <a:r>
              <a:rPr lang="en-US" sz="2200" dirty="0"/>
              <a:t>Smart Grid Occupations and Career Guides </a:t>
            </a:r>
            <a:r>
              <a:rPr lang="en-US" sz="1800" dirty="0"/>
              <a:t>(Bob)</a:t>
            </a:r>
          </a:p>
          <a:p>
            <a:pPr>
              <a:buFont typeface="Wingdings" charset="2"/>
              <a:buChar char="ü"/>
            </a:pPr>
            <a:r>
              <a:rPr lang="en-US" dirty="0">
                <a:solidFill>
                  <a:schemeClr val="tx1"/>
                </a:solidFill>
              </a:rPr>
              <a:t>Module 8</a:t>
            </a:r>
            <a:r>
              <a:rPr lang="en-US" dirty="0"/>
              <a:t>: </a:t>
            </a:r>
            <a:r>
              <a:rPr lang="en-US" sz="2200" dirty="0"/>
              <a:t>Conclusion and Wrap-Up </a:t>
            </a:r>
            <a:r>
              <a:rPr lang="en-US" sz="1800" dirty="0"/>
              <a:t>(Bob)</a:t>
            </a:r>
          </a:p>
        </p:txBody>
      </p:sp>
      <p:sp>
        <p:nvSpPr>
          <p:cNvPr id="4" name="Title 3"/>
          <p:cNvSpPr>
            <a:spLocks noGrp="1"/>
          </p:cNvSpPr>
          <p:nvPr>
            <p:ph type="title"/>
          </p:nvPr>
        </p:nvSpPr>
        <p:spPr/>
        <p:txBody>
          <a:bodyPr/>
          <a:lstStyle/>
          <a:p>
            <a:r>
              <a:rPr lang="en-US" dirty="0">
                <a:ln w="18415" cmpd="sng">
                  <a:solidFill>
                    <a:srgbClr val="FFFFFF"/>
                  </a:solidFill>
                  <a:prstDash val="solid"/>
                </a:ln>
                <a:effectLst>
                  <a:outerShdw blurRad="63500" dir="3600000" algn="tl" rotWithShape="0">
                    <a:srgbClr val="000000">
                      <a:alpha val="70000"/>
                    </a:srgbClr>
                  </a:outerShdw>
                </a:effectLst>
              </a:rPr>
              <a:t>Workshop Content (continued)</a:t>
            </a:r>
          </a:p>
        </p:txBody>
      </p:sp>
    </p:spTree>
    <p:extLst>
      <p:ext uri="{BB962C8B-B14F-4D97-AF65-F5344CB8AC3E}">
        <p14:creationId xmlns:p14="http://schemas.microsoft.com/office/powerpoint/2010/main" val="224416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Box 3"/>
          <p:cNvSpPr txBox="1">
            <a:spLocks noChangeArrowheads="1"/>
          </p:cNvSpPr>
          <p:nvPr/>
        </p:nvSpPr>
        <p:spPr bwMode="auto">
          <a:xfrm>
            <a:off x="381000" y="3200400"/>
            <a:ext cx="3084576" cy="1569660"/>
          </a:xfrm>
          <a:prstGeom prst="rect">
            <a:avLst/>
          </a:prstGeom>
          <a:noFill/>
          <a:ln w="9525">
            <a:noFill/>
            <a:miter lim="800000"/>
            <a:headEnd/>
            <a:tailEnd/>
          </a:ln>
        </p:spPr>
        <p:txBody>
          <a:bodyPr wrap="square">
            <a:spAutoFit/>
          </a:bodyPr>
          <a:lstStyle/>
          <a:p>
            <a:r>
              <a:rPr lang="en-US" sz="1600" dirty="0">
                <a:solidFill>
                  <a:srgbClr val="000000"/>
                </a:solidFill>
                <a:latin typeface="Verdana" pitchFamily="34" charset="0"/>
              </a:rPr>
              <a:t>Jeff Hammarlund, MA, MS, PhD Candidate</a:t>
            </a:r>
          </a:p>
          <a:p>
            <a:r>
              <a:rPr lang="en-US" sz="1600" dirty="0">
                <a:solidFill>
                  <a:srgbClr val="000000"/>
                </a:solidFill>
                <a:latin typeface="Verdana" pitchFamily="34" charset="0"/>
              </a:rPr>
              <a:t>Adjunct Professor &amp; Senior Research Fellow, Portland State University </a:t>
            </a:r>
            <a:r>
              <a:rPr lang="en-US" sz="1600" dirty="0">
                <a:solidFill>
                  <a:srgbClr val="002060"/>
                </a:solidFill>
                <a:latin typeface="Verdana" pitchFamily="34" charset="0"/>
                <a:hlinkClick r:id="rId3"/>
              </a:rPr>
              <a:t>hammarj@pdx.edu</a:t>
            </a:r>
            <a:endParaRPr lang="en-US" sz="1600" dirty="0">
              <a:solidFill>
                <a:srgbClr val="000000"/>
              </a:solidFill>
              <a:latin typeface="Verdana" pitchFamily="34" charset="0"/>
            </a:endParaRPr>
          </a:p>
        </p:txBody>
      </p:sp>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599696" tIns="190440" rIns="0" bIns="63480" numCol="1" anchor="ctr" anchorCtr="0" compatLnSpc="1">
            <a:prstTxWarp prst="textNoShape">
              <a:avLst/>
            </a:prstTxWarp>
            <a:spAutoFit/>
          </a:bodyPr>
          <a:lstStyle/>
          <a:p>
            <a:endParaRPr lang="en-US"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371" t="4000" b="1"/>
          <a:stretch/>
        </p:blipFill>
        <p:spPr bwMode="auto">
          <a:xfrm>
            <a:off x="533400" y="1413178"/>
            <a:ext cx="1981201" cy="1787221"/>
          </a:xfrm>
          <a:prstGeom prst="rect">
            <a:avLst/>
          </a:prstGeom>
          <a:noFill/>
          <a:ln w="9525">
            <a:noFill/>
            <a:miter lim="800000"/>
            <a:headEnd/>
            <a:tailEnd/>
          </a:ln>
        </p:spPr>
      </p:pic>
      <p:sp>
        <p:nvSpPr>
          <p:cNvPr id="2" name="TextBox 1"/>
          <p:cNvSpPr txBox="1"/>
          <p:nvPr/>
        </p:nvSpPr>
        <p:spPr>
          <a:xfrm>
            <a:off x="533400" y="436900"/>
            <a:ext cx="8001000" cy="553998"/>
          </a:xfrm>
          <a:prstGeom prst="rect">
            <a:avLst/>
          </a:prstGeom>
          <a:noFill/>
        </p:spPr>
        <p:txBody>
          <a:bodyPr wrap="square" rtlCol="0">
            <a:spAutoFit/>
          </a:bodyPr>
          <a:lstStyle/>
          <a:p>
            <a:r>
              <a:rPr lang="en-US" sz="3000" b="1" i="1" dirty="0">
                <a:solidFill>
                  <a:schemeClr val="bg1"/>
                </a:solidFill>
                <a:effectLst>
                  <a:glow rad="63500">
                    <a:schemeClr val="accent1">
                      <a:satMod val="175000"/>
                      <a:alpha val="40000"/>
                    </a:schemeClr>
                  </a:glow>
                </a:effectLst>
                <a:cs typeface="Arial"/>
              </a:rPr>
              <a:t>Train the Trainer</a:t>
            </a:r>
            <a:r>
              <a:rPr lang="en-US" sz="3000" b="1" dirty="0">
                <a:solidFill>
                  <a:schemeClr val="bg1"/>
                </a:solidFill>
                <a:effectLst>
                  <a:glow rad="63500">
                    <a:schemeClr val="accent1">
                      <a:satMod val="175000"/>
                      <a:alpha val="40000"/>
                    </a:schemeClr>
                  </a:glow>
                </a:effectLst>
                <a:cs typeface="Arial"/>
              </a:rPr>
              <a:t> Faculty: </a:t>
            </a:r>
            <a:r>
              <a:rPr lang="en-US" sz="3000" dirty="0">
                <a:solidFill>
                  <a:schemeClr val="bg1"/>
                </a:solidFill>
                <a:effectLst>
                  <a:glow rad="63500">
                    <a:schemeClr val="accent1">
                      <a:satMod val="175000"/>
                      <a:alpha val="40000"/>
                    </a:schemeClr>
                  </a:glow>
                  <a:outerShdw blurRad="38100" dist="38100" dir="2700000" algn="tl">
                    <a:srgbClr val="000000">
                      <a:alpha val="43137"/>
                    </a:srgbClr>
                  </a:outerShdw>
                </a:effectLst>
                <a:cs typeface="Arial"/>
              </a:rPr>
              <a:t>Jeff Hammarlund</a:t>
            </a:r>
          </a:p>
        </p:txBody>
      </p:sp>
      <p:sp>
        <p:nvSpPr>
          <p:cNvPr id="3" name="TextBox 2"/>
          <p:cNvSpPr txBox="1"/>
          <p:nvPr/>
        </p:nvSpPr>
        <p:spPr>
          <a:xfrm>
            <a:off x="3276600" y="1143000"/>
            <a:ext cx="5715000" cy="4278094"/>
          </a:xfrm>
          <a:prstGeom prst="rect">
            <a:avLst/>
          </a:prstGeom>
          <a:noFill/>
        </p:spPr>
        <p:txBody>
          <a:bodyPr wrap="square" rtlCol="0">
            <a:spAutoFit/>
          </a:bodyPr>
          <a:lstStyle/>
          <a:p>
            <a:pPr marL="285750" indent="-285750">
              <a:spcAft>
                <a:spcPts val="600"/>
              </a:spcAft>
              <a:buFont typeface="Wingdings" charset="2"/>
              <a:buChar char="ü"/>
            </a:pPr>
            <a:r>
              <a:rPr lang="en-US" dirty="0">
                <a:solidFill>
                  <a:schemeClr val="bg1"/>
                </a:solidFill>
              </a:rPr>
              <a:t>Adjunct Professor, Mark Hatfield School of Government,  and Senior Research Fellow, Center </a:t>
            </a:r>
            <a:br>
              <a:rPr lang="en-US" dirty="0">
                <a:solidFill>
                  <a:schemeClr val="bg1"/>
                </a:solidFill>
              </a:rPr>
            </a:br>
            <a:r>
              <a:rPr lang="en-US" dirty="0">
                <a:solidFill>
                  <a:schemeClr val="bg1"/>
                </a:solidFill>
              </a:rPr>
              <a:t>for Public Service, Portland State University</a:t>
            </a:r>
          </a:p>
          <a:p>
            <a:pPr marL="285750" indent="-285750">
              <a:spcAft>
                <a:spcPts val="600"/>
              </a:spcAft>
              <a:buFont typeface="Wingdings" charset="2"/>
              <a:buChar char="ü"/>
            </a:pPr>
            <a:r>
              <a:rPr lang="en-US" dirty="0">
                <a:solidFill>
                  <a:schemeClr val="bg1"/>
                </a:solidFill>
              </a:rPr>
              <a:t>Co-founder and lead faculty of nation’s  first smart grid graduate course</a:t>
            </a:r>
          </a:p>
          <a:p>
            <a:pPr marL="342900" indent="-342900">
              <a:spcAft>
                <a:spcPts val="600"/>
              </a:spcAft>
              <a:buFont typeface="Wingdings" charset="2"/>
              <a:buChar char="ü"/>
            </a:pPr>
            <a:r>
              <a:rPr lang="en-US" dirty="0">
                <a:solidFill>
                  <a:schemeClr val="bg1"/>
                </a:solidFill>
              </a:rPr>
              <a:t>Chair, Smart Grid, Demand Response and Electric Vehicles Team, Oregon Ten-Year Energy Plan</a:t>
            </a:r>
          </a:p>
          <a:p>
            <a:pPr marL="342900" indent="-342900">
              <a:spcAft>
                <a:spcPts val="600"/>
              </a:spcAft>
              <a:buFont typeface="Wingdings" charset="2"/>
              <a:buChar char="ü"/>
            </a:pPr>
            <a:r>
              <a:rPr lang="en-US" dirty="0">
                <a:solidFill>
                  <a:schemeClr val="bg1"/>
                </a:solidFill>
              </a:rPr>
              <a:t>Senior positions with U.S. Senate Energy and Natural Resources Committee, U.S. Department of Energy, Southern California Edison,  a NW utility trade association, and energy consulting firms</a:t>
            </a:r>
          </a:p>
          <a:p>
            <a:pPr marL="342900" indent="-342900">
              <a:spcAft>
                <a:spcPts val="600"/>
              </a:spcAft>
              <a:buFont typeface="Wingdings" charset="2"/>
              <a:buChar char="ü"/>
            </a:pPr>
            <a:r>
              <a:rPr lang="en-US" dirty="0">
                <a:solidFill>
                  <a:schemeClr val="bg1"/>
                </a:solidFill>
              </a:rPr>
              <a:t>Owner of Northwest Energy and Environmental Strategies and chair of Oregon Caucus, NW Energy Coalition</a:t>
            </a:r>
          </a:p>
        </p:txBody>
      </p:sp>
    </p:spTree>
    <p:extLst>
      <p:ext uri="{BB962C8B-B14F-4D97-AF65-F5344CB8AC3E}">
        <p14:creationId xmlns:p14="http://schemas.microsoft.com/office/powerpoint/2010/main" val="225810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599696" tIns="190440" rIns="0" bIns="63480" numCol="1" anchor="ctr" anchorCtr="0" compatLnSpc="1">
            <a:prstTxWarp prst="textNoShape">
              <a:avLst/>
            </a:prstTxWarp>
            <a:spAutoFit/>
          </a:bodyPr>
          <a:lstStyle/>
          <a:p>
            <a:endParaRPr lang="en-US" dirty="0"/>
          </a:p>
        </p:txBody>
      </p:sp>
      <p:sp>
        <p:nvSpPr>
          <p:cNvPr id="3" name="TextBox 2"/>
          <p:cNvSpPr txBox="1"/>
          <p:nvPr/>
        </p:nvSpPr>
        <p:spPr>
          <a:xfrm>
            <a:off x="3581400" y="1143000"/>
            <a:ext cx="5257800" cy="4324261"/>
          </a:xfrm>
          <a:prstGeom prst="rect">
            <a:avLst/>
          </a:prstGeom>
          <a:noFill/>
        </p:spPr>
        <p:txBody>
          <a:bodyPr wrap="square" rtlCol="0">
            <a:spAutoFit/>
          </a:bodyPr>
          <a:lstStyle/>
          <a:p>
            <a:pPr marL="285750" indent="-285750">
              <a:spcAft>
                <a:spcPts val="600"/>
              </a:spcAft>
              <a:buFont typeface="Wingdings" pitchFamily="2" charset="2"/>
              <a:buChar char="ü"/>
            </a:pPr>
            <a:r>
              <a:rPr lang="en-US" sz="2000" dirty="0">
                <a:solidFill>
                  <a:schemeClr val="bg1"/>
                </a:solidFill>
              </a:rPr>
              <a:t>Sr. Research Engineer, Energy &amp; Environment Directorate, Pacific Northwest National Laboratory, Battelle Seattle Research Center, Seattle, Wash.</a:t>
            </a:r>
          </a:p>
          <a:p>
            <a:pPr marL="285750" indent="-285750">
              <a:spcAft>
                <a:spcPts val="600"/>
              </a:spcAft>
              <a:buFont typeface="Wingdings" pitchFamily="2" charset="2"/>
              <a:buChar char="ü"/>
            </a:pPr>
            <a:r>
              <a:rPr lang="en-US" sz="2000" dirty="0">
                <a:solidFill>
                  <a:schemeClr val="bg1"/>
                </a:solidFill>
              </a:rPr>
              <a:t>Main areas of research are distribution system analysis and power system operations.</a:t>
            </a:r>
          </a:p>
          <a:p>
            <a:pPr marL="285750" indent="-285750">
              <a:spcAft>
                <a:spcPts val="600"/>
              </a:spcAft>
              <a:buFont typeface="Wingdings" pitchFamily="2" charset="2"/>
              <a:buChar char="ü"/>
            </a:pPr>
            <a:r>
              <a:rPr lang="en-US" sz="2000" dirty="0">
                <a:solidFill>
                  <a:schemeClr val="bg1"/>
                </a:solidFill>
              </a:rPr>
              <a:t> Adjunct faculty member, Washington State University; Affiliate Assistant Professor, University of Washington; and licensed Professional Engineer in Washington state.</a:t>
            </a:r>
          </a:p>
          <a:p>
            <a:pPr marL="285750" indent="-285750">
              <a:spcAft>
                <a:spcPts val="600"/>
              </a:spcAft>
              <a:buFont typeface="Wingdings" pitchFamily="2" charset="2"/>
              <a:buChar char="ü"/>
            </a:pPr>
            <a:r>
              <a:rPr lang="en-US" sz="2000" dirty="0">
                <a:solidFill>
                  <a:schemeClr val="bg1"/>
                </a:solidFill>
              </a:rPr>
              <a:t>Chair, IEEE Distribution System Analysis Sub-Committee</a:t>
            </a:r>
          </a:p>
        </p:txBody>
      </p:sp>
      <p:sp>
        <p:nvSpPr>
          <p:cNvPr id="6" name="TextBox 5"/>
          <p:cNvSpPr txBox="1"/>
          <p:nvPr/>
        </p:nvSpPr>
        <p:spPr>
          <a:xfrm>
            <a:off x="533400" y="399288"/>
            <a:ext cx="7772400" cy="553998"/>
          </a:xfrm>
          <a:prstGeom prst="rect">
            <a:avLst/>
          </a:prstGeom>
          <a:noFill/>
        </p:spPr>
        <p:txBody>
          <a:bodyPr wrap="square" rtlCol="0">
            <a:spAutoFit/>
          </a:bodyPr>
          <a:lstStyle/>
          <a:p>
            <a:r>
              <a:rPr lang="en-US" sz="3000" b="1" i="1" dirty="0">
                <a:solidFill>
                  <a:schemeClr val="bg1"/>
                </a:solidFill>
                <a:effectLst>
                  <a:glow rad="63500">
                    <a:schemeClr val="accent1">
                      <a:satMod val="175000"/>
                      <a:alpha val="40000"/>
                    </a:schemeClr>
                  </a:glow>
                </a:effectLst>
                <a:cs typeface="Arial"/>
              </a:rPr>
              <a:t>Train the Trainer</a:t>
            </a:r>
            <a:r>
              <a:rPr lang="en-US" sz="3000" b="1" dirty="0">
                <a:solidFill>
                  <a:schemeClr val="bg1"/>
                </a:solidFill>
                <a:effectLst>
                  <a:glow rad="63500">
                    <a:schemeClr val="accent1">
                      <a:satMod val="175000"/>
                      <a:alpha val="40000"/>
                    </a:schemeClr>
                  </a:glow>
                </a:effectLst>
                <a:cs typeface="Arial"/>
              </a:rPr>
              <a:t> Faculty: </a:t>
            </a:r>
            <a:r>
              <a:rPr lang="en-US" sz="3000" dirty="0">
                <a:solidFill>
                  <a:schemeClr val="bg1"/>
                </a:solidFill>
                <a:effectLst>
                  <a:glow rad="63500">
                    <a:schemeClr val="accent1">
                      <a:satMod val="175000"/>
                      <a:alpha val="40000"/>
                    </a:schemeClr>
                  </a:glow>
                  <a:outerShdw blurRad="38100" dist="38100" dir="2700000" algn="tl">
                    <a:srgbClr val="000000">
                      <a:alpha val="43137"/>
                    </a:srgbClr>
                  </a:outerShdw>
                </a:effectLst>
                <a:cs typeface="Arial"/>
              </a:rPr>
              <a:t>Kevin Schneider</a:t>
            </a:r>
          </a:p>
        </p:txBody>
      </p:sp>
      <p:sp>
        <p:nvSpPr>
          <p:cNvPr id="10" name="TextBox 3"/>
          <p:cNvSpPr txBox="1">
            <a:spLocks noChangeArrowheads="1"/>
          </p:cNvSpPr>
          <p:nvPr/>
        </p:nvSpPr>
        <p:spPr bwMode="auto">
          <a:xfrm>
            <a:off x="457200" y="3448217"/>
            <a:ext cx="3124200" cy="1323439"/>
          </a:xfrm>
          <a:prstGeom prst="rect">
            <a:avLst/>
          </a:prstGeom>
          <a:noFill/>
          <a:ln w="9525">
            <a:noFill/>
            <a:miter lim="800000"/>
            <a:headEnd/>
            <a:tailEnd/>
          </a:ln>
        </p:spPr>
        <p:txBody>
          <a:bodyPr wrap="square">
            <a:spAutoFit/>
          </a:bodyPr>
          <a:lstStyle/>
          <a:p>
            <a:r>
              <a:rPr lang="en-US" sz="1600" dirty="0">
                <a:solidFill>
                  <a:srgbClr val="000000"/>
                </a:solidFill>
                <a:latin typeface="Verdana" pitchFamily="34" charset="0"/>
              </a:rPr>
              <a:t>Kevin Schneider, Ph.D., P.E.</a:t>
            </a:r>
          </a:p>
          <a:p>
            <a:r>
              <a:rPr lang="en-US" sz="1600" dirty="0">
                <a:solidFill>
                  <a:srgbClr val="000000"/>
                </a:solidFill>
                <a:latin typeface="Verdana" pitchFamily="34" charset="0"/>
              </a:rPr>
              <a:t>Sr. Research Engineer, </a:t>
            </a:r>
          </a:p>
          <a:p>
            <a:r>
              <a:rPr lang="en-US" sz="1600" dirty="0">
                <a:solidFill>
                  <a:srgbClr val="000000"/>
                </a:solidFill>
                <a:latin typeface="Verdana" pitchFamily="34" charset="0"/>
              </a:rPr>
              <a:t>Pacific Northwest</a:t>
            </a:r>
            <a:br>
              <a:rPr lang="en-US" sz="1600" dirty="0">
                <a:solidFill>
                  <a:srgbClr val="000000"/>
                </a:solidFill>
                <a:latin typeface="Verdana" pitchFamily="34" charset="0"/>
              </a:rPr>
            </a:br>
            <a:r>
              <a:rPr lang="en-US" sz="1600" dirty="0">
                <a:solidFill>
                  <a:srgbClr val="000000"/>
                </a:solidFill>
                <a:latin typeface="Verdana" pitchFamily="34" charset="0"/>
              </a:rPr>
              <a:t>National Laboratory</a:t>
            </a:r>
          </a:p>
          <a:p>
            <a:r>
              <a:rPr lang="en-US" sz="1600" u="sng" dirty="0">
                <a:solidFill>
                  <a:srgbClr val="000000"/>
                </a:solidFill>
                <a:latin typeface="Verdana" pitchFamily="34" charset="0"/>
              </a:rPr>
              <a:t>kevin.schneider@pnnl.gov</a:t>
            </a:r>
          </a:p>
        </p:txBody>
      </p:sp>
      <p:pic>
        <p:nvPicPr>
          <p:cNvPr id="1026" name="Picture 1" descr="Paper%20Picture2"/>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9799" t="11241" r="21499" b="7529"/>
          <a:stretch/>
        </p:blipFill>
        <p:spPr bwMode="auto">
          <a:xfrm>
            <a:off x="536448" y="1323419"/>
            <a:ext cx="1618488" cy="2124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27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TextBox 3"/>
          <p:cNvSpPr txBox="1">
            <a:spLocks noChangeArrowheads="1"/>
          </p:cNvSpPr>
          <p:nvPr/>
        </p:nvSpPr>
        <p:spPr bwMode="auto">
          <a:xfrm>
            <a:off x="304800" y="3505200"/>
            <a:ext cx="4038600" cy="1077218"/>
          </a:xfrm>
          <a:prstGeom prst="rect">
            <a:avLst/>
          </a:prstGeom>
          <a:noFill/>
          <a:ln w="9525">
            <a:noFill/>
            <a:miter lim="800000"/>
            <a:headEnd/>
            <a:tailEnd/>
          </a:ln>
        </p:spPr>
        <p:txBody>
          <a:bodyPr wrap="square">
            <a:spAutoFit/>
          </a:bodyPr>
          <a:lstStyle/>
          <a:p>
            <a:r>
              <a:rPr lang="en-US" sz="1600" dirty="0">
                <a:solidFill>
                  <a:srgbClr val="000000"/>
                </a:solidFill>
                <a:latin typeface="Verdana" pitchFamily="34" charset="0"/>
              </a:rPr>
              <a:t>Robert Topping, Ed.D.</a:t>
            </a:r>
          </a:p>
          <a:p>
            <a:r>
              <a:rPr lang="en-US" sz="1600" dirty="0">
                <a:solidFill>
                  <a:srgbClr val="000000"/>
                </a:solidFill>
                <a:latin typeface="Verdana" pitchFamily="34" charset="0"/>
              </a:rPr>
              <a:t>Director of Strategic Partnerships</a:t>
            </a:r>
          </a:p>
          <a:p>
            <a:r>
              <a:rPr lang="en-US" sz="1600" dirty="0">
                <a:solidFill>
                  <a:srgbClr val="000000"/>
                </a:solidFill>
                <a:latin typeface="Verdana" pitchFamily="34" charset="0"/>
              </a:rPr>
              <a:t>Regional Education &amp; Training Center</a:t>
            </a:r>
          </a:p>
          <a:p>
            <a:r>
              <a:rPr lang="en-US" sz="1600" u="sng" dirty="0">
                <a:solidFill>
                  <a:srgbClr val="002060"/>
                </a:solidFill>
                <a:latin typeface="Verdana" pitchFamily="34" charset="0"/>
                <a:hlinkClick r:id="rId3"/>
              </a:rPr>
              <a:t>rbot@scgsolutions.biz</a:t>
            </a:r>
            <a:endParaRPr lang="en-US" sz="1600" u="sng" dirty="0">
              <a:solidFill>
                <a:srgbClr val="002060"/>
              </a:solidFill>
              <a:latin typeface="Verdana" pitchFamily="34" charset="0"/>
            </a:endParaRPr>
          </a:p>
        </p:txBody>
      </p:sp>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1599696" tIns="190440" rIns="0" bIns="63480" numCol="1" anchor="ctr" anchorCtr="0" compatLnSpc="1">
            <a:prstTxWarp prst="textNoShape">
              <a:avLst/>
            </a:prstTxWarp>
            <a:spAutoFit/>
          </a:bodyPr>
          <a:lstStyle/>
          <a:p>
            <a:endParaRPr lang="en-US" dirty="0"/>
          </a:p>
        </p:txBody>
      </p:sp>
      <p:sp>
        <p:nvSpPr>
          <p:cNvPr id="4102" name="Rectangle 6"/>
          <p:cNvSpPr>
            <a:spLocks noChangeArrowheads="1"/>
          </p:cNvSpPr>
          <p:nvPr/>
        </p:nvSpPr>
        <p:spPr bwMode="auto">
          <a:xfrm>
            <a:off x="4267200" y="1143000"/>
            <a:ext cx="44958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hangingPunct="0">
              <a:buFont typeface="Wingdings" pitchFamily="2" charset="2"/>
              <a:buChar char="ü"/>
            </a:pPr>
            <a:r>
              <a:rPr lang="en-US" sz="2200" dirty="0">
                <a:solidFill>
                  <a:schemeClr val="bg1"/>
                </a:solidFill>
              </a:rPr>
              <a:t> Director for Strategic Industry Partnerships at the Regional Education Training Center in Elma, Washington. </a:t>
            </a:r>
          </a:p>
          <a:p>
            <a:pPr hangingPunct="0"/>
            <a:endParaRPr lang="en-US" sz="600" dirty="0">
              <a:solidFill>
                <a:schemeClr val="bg1"/>
              </a:solidFill>
            </a:endParaRPr>
          </a:p>
          <a:p>
            <a:pPr hangingPunct="0">
              <a:buFont typeface="Wingdings" pitchFamily="2" charset="2"/>
              <a:buChar char="ü"/>
            </a:pPr>
            <a:r>
              <a:rPr lang="en-US" sz="2200" dirty="0">
                <a:solidFill>
                  <a:schemeClr val="bg1"/>
                </a:solidFill>
              </a:rPr>
              <a:t>Identifies and qualifies key smart grid technology workforce competencies within a five-state region.</a:t>
            </a:r>
          </a:p>
          <a:p>
            <a:pPr hangingPunct="0"/>
            <a:endParaRPr lang="en-US" sz="600" dirty="0">
              <a:solidFill>
                <a:schemeClr val="bg1"/>
              </a:solidFill>
            </a:endParaRPr>
          </a:p>
          <a:p>
            <a:pPr hangingPunct="0">
              <a:buFont typeface="Wingdings" pitchFamily="2" charset="2"/>
              <a:buChar char="ü"/>
            </a:pPr>
            <a:r>
              <a:rPr lang="en-US" sz="2200" dirty="0">
                <a:solidFill>
                  <a:schemeClr val="bg1"/>
                </a:solidFill>
              </a:rPr>
              <a:t>Focus is on talent development, succession planning and safer work practices in the future energy and manufacturing  industry sectors. </a:t>
            </a:r>
            <a:endParaRPr kumimoji="0" lang="en-US" sz="2200" b="0" i="0" u="none" strike="noStrike" cap="none" normalizeH="0" baseline="0" dirty="0">
              <a:ln>
                <a:noFill/>
              </a:ln>
              <a:solidFill>
                <a:schemeClr val="bg1"/>
              </a:solidFill>
              <a:effectLst/>
              <a:latin typeface="Arial" pitchFamily="34" charset="0"/>
              <a:cs typeface="Arial" pitchFamily="34" charset="0"/>
            </a:endParaRPr>
          </a:p>
        </p:txBody>
      </p:sp>
      <p:pic>
        <p:nvPicPr>
          <p:cNvPr id="7" name="Picture 2"/>
          <p:cNvPicPr>
            <a:picLocks noChangeAspect="1" noChangeArrowheads="1"/>
          </p:cNvPicPr>
          <p:nvPr/>
        </p:nvPicPr>
        <p:blipFill rotWithShape="1">
          <a:blip r:embed="rId4" cstate="print"/>
          <a:srcRect t="3030"/>
          <a:stretch/>
        </p:blipFill>
        <p:spPr bwMode="auto">
          <a:xfrm>
            <a:off x="423673" y="1142999"/>
            <a:ext cx="1952534" cy="2286001"/>
          </a:xfrm>
          <a:prstGeom prst="rect">
            <a:avLst/>
          </a:prstGeom>
          <a:noFill/>
          <a:ln w="9525">
            <a:noFill/>
            <a:miter lim="800000"/>
            <a:headEnd/>
            <a:tailEnd/>
          </a:ln>
        </p:spPr>
      </p:pic>
      <p:sp>
        <p:nvSpPr>
          <p:cNvPr id="6" name="TextBox 5"/>
          <p:cNvSpPr txBox="1"/>
          <p:nvPr/>
        </p:nvSpPr>
        <p:spPr>
          <a:xfrm>
            <a:off x="533400" y="358170"/>
            <a:ext cx="7467600" cy="553998"/>
          </a:xfrm>
          <a:prstGeom prst="rect">
            <a:avLst/>
          </a:prstGeom>
          <a:noFill/>
        </p:spPr>
        <p:txBody>
          <a:bodyPr wrap="square" rtlCol="0">
            <a:spAutoFit/>
          </a:bodyPr>
          <a:lstStyle/>
          <a:p>
            <a:r>
              <a:rPr lang="en-US" sz="3000" b="1" i="1" dirty="0">
                <a:solidFill>
                  <a:schemeClr val="bg1"/>
                </a:solidFill>
                <a:effectLst>
                  <a:glow rad="63500">
                    <a:schemeClr val="accent1">
                      <a:satMod val="175000"/>
                      <a:alpha val="40000"/>
                    </a:schemeClr>
                  </a:glow>
                </a:effectLst>
                <a:cs typeface="Arial"/>
              </a:rPr>
              <a:t>Train the Trainer</a:t>
            </a:r>
            <a:r>
              <a:rPr lang="en-US" sz="3000" b="1" dirty="0">
                <a:solidFill>
                  <a:schemeClr val="bg1"/>
                </a:solidFill>
                <a:effectLst>
                  <a:glow rad="63500">
                    <a:schemeClr val="accent1">
                      <a:satMod val="175000"/>
                      <a:alpha val="40000"/>
                    </a:schemeClr>
                  </a:glow>
                </a:effectLst>
                <a:cs typeface="Arial"/>
              </a:rPr>
              <a:t> Faculty: </a:t>
            </a:r>
            <a:r>
              <a:rPr lang="en-US" sz="3000" dirty="0">
                <a:solidFill>
                  <a:schemeClr val="bg1"/>
                </a:solidFill>
                <a:effectLst>
                  <a:glow rad="63500">
                    <a:schemeClr val="accent1">
                      <a:satMod val="175000"/>
                      <a:alpha val="40000"/>
                    </a:schemeClr>
                  </a:glow>
                  <a:outerShdw blurRad="38100" dist="38100" dir="2700000" algn="tl">
                    <a:srgbClr val="000000">
                      <a:alpha val="43137"/>
                    </a:srgbClr>
                  </a:outerShdw>
                </a:effectLst>
                <a:cs typeface="Arial"/>
              </a:rPr>
              <a:t>Robert Topping</a:t>
            </a:r>
          </a:p>
        </p:txBody>
      </p:sp>
    </p:spTree>
    <p:extLst>
      <p:ext uri="{BB962C8B-B14F-4D97-AF65-F5344CB8AC3E}">
        <p14:creationId xmlns:p14="http://schemas.microsoft.com/office/powerpoint/2010/main" val="68884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762000" y="304800"/>
            <a:ext cx="7975600" cy="1447800"/>
          </a:xfrm>
        </p:spPr>
        <p:txBody>
          <a:bodyPr>
            <a:noAutofit/>
          </a:bodyPr>
          <a:lstStyle/>
          <a:p>
            <a:pPr eaLnBrk="1" hangingPunct="1"/>
            <a:r>
              <a:rPr lang="en-US" sz="3000" dirty="0">
                <a:effectLst>
                  <a:outerShdw blurRad="38100" dist="38100" dir="2700000" algn="tl">
                    <a:srgbClr val="000000">
                      <a:alpha val="43137"/>
                    </a:srgbClr>
                  </a:outerShdw>
                </a:effectLst>
                <a:ea typeface="ＭＳ Ｐゴシック" charset="0"/>
                <a:cs typeface="ＭＳ Ｐゴシック" charset="0"/>
              </a:rPr>
              <a:t>Our Sponsor: The Pacific Northwest Center of Excellence </a:t>
            </a:r>
            <a:r>
              <a:rPr lang="en-US" sz="3000" dirty="0">
                <a:solidFill>
                  <a:schemeClr val="bg1"/>
                </a:solidFill>
                <a:effectLst>
                  <a:outerShdw blurRad="38100" dist="38100" dir="2700000" algn="tl">
                    <a:srgbClr val="000000">
                      <a:alpha val="43137"/>
                    </a:srgbClr>
                  </a:outerShdw>
                </a:effectLst>
                <a:ea typeface="ＭＳ Ｐゴシック" charset="0"/>
                <a:cs typeface="ＭＳ Ｐゴシック" charset="0"/>
              </a:rPr>
              <a:t>for</a:t>
            </a:r>
            <a:r>
              <a:rPr lang="en-US" sz="3000" dirty="0">
                <a:effectLst>
                  <a:outerShdw blurRad="38100" dist="38100" dir="2700000" algn="tl">
                    <a:srgbClr val="000000">
                      <a:alpha val="43137"/>
                    </a:srgbClr>
                  </a:outerShdw>
                </a:effectLst>
                <a:ea typeface="ＭＳ Ｐゴシック" charset="0"/>
                <a:cs typeface="ＭＳ Ｐゴシック" charset="0"/>
              </a:rPr>
              <a:t> Clean Energy at Centralia College </a:t>
            </a:r>
            <a:br>
              <a:rPr lang="en-US" sz="2400" dirty="0">
                <a:effectLst>
                  <a:outerShdw blurRad="38100" dist="38100" dir="2700000" algn="tl">
                    <a:srgbClr val="000000">
                      <a:alpha val="43137"/>
                    </a:srgbClr>
                  </a:outerShdw>
                </a:effectLst>
                <a:ea typeface="ＭＳ Ｐゴシック" charset="0"/>
                <a:cs typeface="ＭＳ Ｐゴシック" charset="0"/>
              </a:rPr>
            </a:br>
            <a:r>
              <a:rPr lang="en-US" sz="1800" dirty="0">
                <a:solidFill>
                  <a:schemeClr val="tx1"/>
                </a:solidFill>
                <a:ea typeface="ＭＳ Ｐゴシック" charset="0"/>
                <a:cs typeface="ＭＳ Ｐゴシック" charset="0"/>
              </a:rPr>
              <a:t>An Important Partnership Among Northwest Community Colleges, Universities, BPA, Utilities, National Labs, Industry and Labor </a:t>
            </a:r>
          </a:p>
        </p:txBody>
      </p:sp>
      <p:sp>
        <p:nvSpPr>
          <p:cNvPr id="3" name="TextBox 2"/>
          <p:cNvSpPr txBox="1">
            <a:spLocks noChangeArrowheads="1"/>
          </p:cNvSpPr>
          <p:nvPr/>
        </p:nvSpPr>
        <p:spPr bwMode="auto">
          <a:xfrm>
            <a:off x="204216" y="2514600"/>
            <a:ext cx="1981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eaLnBrk="1" hangingPunct="1">
              <a:buFont typeface="Arial" charset="0"/>
              <a:buChar char="•"/>
            </a:pPr>
            <a:r>
              <a:rPr lang="en-US" sz="1800" dirty="0" err="1">
                <a:solidFill>
                  <a:schemeClr val="tx2"/>
                </a:solidFill>
                <a:latin typeface="Candara" charset="0"/>
              </a:rPr>
              <a:t>Avista</a:t>
            </a:r>
            <a:r>
              <a:rPr lang="en-US" sz="1800" dirty="0">
                <a:solidFill>
                  <a:schemeClr val="tx2"/>
                </a:solidFill>
                <a:latin typeface="Candara" charset="0"/>
              </a:rPr>
              <a:t> Utilities</a:t>
            </a:r>
          </a:p>
          <a:p>
            <a:pPr eaLnBrk="1" hangingPunct="1">
              <a:buFont typeface="Arial" charset="0"/>
              <a:buChar char="•"/>
            </a:pPr>
            <a:r>
              <a:rPr lang="en-US" sz="1800" dirty="0">
                <a:solidFill>
                  <a:schemeClr val="tx2"/>
                </a:solidFill>
                <a:latin typeface="Candara" charset="0"/>
              </a:rPr>
              <a:t>Puget Sound Energy</a:t>
            </a:r>
          </a:p>
          <a:p>
            <a:pPr eaLnBrk="1" hangingPunct="1">
              <a:buFont typeface="Arial" charset="0"/>
              <a:buChar char="•"/>
            </a:pPr>
            <a:r>
              <a:rPr lang="en-US" sz="1800" dirty="0">
                <a:solidFill>
                  <a:schemeClr val="tx2"/>
                </a:solidFill>
                <a:latin typeface="Candara" charset="0"/>
              </a:rPr>
              <a:t>Portland General Electric</a:t>
            </a:r>
          </a:p>
          <a:p>
            <a:pPr eaLnBrk="1" hangingPunct="1">
              <a:buFont typeface="Arial" charset="0"/>
              <a:buChar char="•"/>
            </a:pPr>
            <a:r>
              <a:rPr lang="en-US" sz="1800" dirty="0">
                <a:solidFill>
                  <a:schemeClr val="tx2"/>
                </a:solidFill>
                <a:latin typeface="Candara" charset="0"/>
              </a:rPr>
              <a:t>Idaho Power</a:t>
            </a:r>
          </a:p>
          <a:p>
            <a:pPr eaLnBrk="1" hangingPunct="1">
              <a:buFont typeface="Arial" charset="0"/>
              <a:buChar char="•"/>
            </a:pPr>
            <a:r>
              <a:rPr lang="en-US" sz="1800" dirty="0">
                <a:solidFill>
                  <a:schemeClr val="tx2"/>
                </a:solidFill>
                <a:latin typeface="Candara" charset="0"/>
              </a:rPr>
              <a:t>Seattle City Light</a:t>
            </a:r>
          </a:p>
          <a:p>
            <a:pPr eaLnBrk="1" hangingPunct="1">
              <a:buFont typeface="Arial" charset="0"/>
              <a:buChar char="•"/>
            </a:pPr>
            <a:r>
              <a:rPr lang="en-US" sz="1800" dirty="0">
                <a:solidFill>
                  <a:schemeClr val="tx2"/>
                </a:solidFill>
                <a:latin typeface="Candara" charset="0"/>
              </a:rPr>
              <a:t>Tacoma Electric Utilities</a:t>
            </a:r>
          </a:p>
          <a:p>
            <a:pPr eaLnBrk="1" hangingPunct="1">
              <a:buFont typeface="Arial" charset="0"/>
              <a:buChar char="•"/>
            </a:pPr>
            <a:r>
              <a:rPr lang="en-US" sz="1800" dirty="0">
                <a:solidFill>
                  <a:schemeClr val="tx2"/>
                </a:solidFill>
                <a:latin typeface="Candara" charset="0"/>
              </a:rPr>
              <a:t>NorthWestern Energy</a:t>
            </a:r>
          </a:p>
        </p:txBody>
      </p:sp>
      <p:sp>
        <p:nvSpPr>
          <p:cNvPr id="4" name="TextBox 3"/>
          <p:cNvSpPr txBox="1">
            <a:spLocks noChangeArrowheads="1"/>
          </p:cNvSpPr>
          <p:nvPr/>
        </p:nvSpPr>
        <p:spPr bwMode="auto">
          <a:xfrm>
            <a:off x="6248400" y="2590800"/>
            <a:ext cx="2895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3200">
                <a:solidFill>
                  <a:schemeClr val="tx1"/>
                </a:solidFill>
                <a:latin typeface="Arial" charset="0"/>
                <a:ea typeface="ＭＳ Ｐゴシック" charset="0"/>
                <a:cs typeface="ＭＳ Ｐゴシック" charset="0"/>
              </a:defRPr>
            </a:lvl1pPr>
            <a:lvl2pPr marL="742950" indent="-285750" eaLnBrk="0" hangingPunct="0">
              <a:defRPr sz="3200">
                <a:solidFill>
                  <a:schemeClr val="tx1"/>
                </a:solidFill>
                <a:latin typeface="Arial" charset="0"/>
                <a:ea typeface="ＭＳ Ｐゴシック" charset="0"/>
              </a:defRPr>
            </a:lvl2pPr>
            <a:lvl3pPr marL="1143000" indent="-228600" eaLnBrk="0" hangingPunct="0">
              <a:defRPr sz="3200">
                <a:solidFill>
                  <a:schemeClr val="tx1"/>
                </a:solidFill>
                <a:latin typeface="Arial" charset="0"/>
                <a:ea typeface="ＭＳ Ｐゴシック" charset="0"/>
              </a:defRPr>
            </a:lvl3pPr>
            <a:lvl4pPr marL="1600200" indent="-228600" eaLnBrk="0" hangingPunct="0">
              <a:defRPr sz="3200">
                <a:solidFill>
                  <a:schemeClr val="tx1"/>
                </a:solidFill>
                <a:latin typeface="Arial" charset="0"/>
                <a:ea typeface="ＭＳ Ｐゴシック" charset="0"/>
              </a:defRPr>
            </a:lvl4pPr>
            <a:lvl5pPr marL="2057400" indent="-228600" eaLnBrk="0" hangingPunct="0">
              <a:defRPr sz="3200">
                <a:solidFill>
                  <a:schemeClr val="tx1"/>
                </a:solidFill>
                <a:latin typeface="Arial" charset="0"/>
                <a:ea typeface="ＭＳ Ｐゴシック" charset="0"/>
              </a:defRPr>
            </a:lvl5pPr>
            <a:lvl6pPr marL="2514600" indent="-228600" eaLnBrk="0" fontAlgn="base" hangingPunct="0">
              <a:spcBef>
                <a:spcPct val="0"/>
              </a:spcBef>
              <a:spcAft>
                <a:spcPct val="0"/>
              </a:spcAft>
              <a:defRPr sz="3200">
                <a:solidFill>
                  <a:schemeClr val="tx1"/>
                </a:solidFill>
                <a:latin typeface="Arial" charset="0"/>
                <a:ea typeface="ＭＳ Ｐゴシック" charset="0"/>
              </a:defRPr>
            </a:lvl6pPr>
            <a:lvl7pPr marL="2971800" indent="-228600" eaLnBrk="0" fontAlgn="base" hangingPunct="0">
              <a:spcBef>
                <a:spcPct val="0"/>
              </a:spcBef>
              <a:spcAft>
                <a:spcPct val="0"/>
              </a:spcAft>
              <a:defRPr sz="3200">
                <a:solidFill>
                  <a:schemeClr val="tx1"/>
                </a:solidFill>
                <a:latin typeface="Arial" charset="0"/>
                <a:ea typeface="ＭＳ Ｐゴシック" charset="0"/>
              </a:defRPr>
            </a:lvl7pPr>
            <a:lvl8pPr marL="3429000" indent="-228600" eaLnBrk="0" fontAlgn="base" hangingPunct="0">
              <a:spcBef>
                <a:spcPct val="0"/>
              </a:spcBef>
              <a:spcAft>
                <a:spcPct val="0"/>
              </a:spcAft>
              <a:defRPr sz="3200">
                <a:solidFill>
                  <a:schemeClr val="tx1"/>
                </a:solidFill>
                <a:latin typeface="Arial" charset="0"/>
                <a:ea typeface="ＭＳ Ｐゴシック" charset="0"/>
              </a:defRPr>
            </a:lvl8pPr>
            <a:lvl9pPr marL="3886200" indent="-228600" eaLnBrk="0" fontAlgn="base" hangingPunct="0">
              <a:spcBef>
                <a:spcPct val="0"/>
              </a:spcBef>
              <a:spcAft>
                <a:spcPct val="0"/>
              </a:spcAft>
              <a:defRPr sz="3200">
                <a:solidFill>
                  <a:schemeClr val="tx1"/>
                </a:solidFill>
                <a:latin typeface="Arial" charset="0"/>
                <a:ea typeface="ＭＳ Ｐゴシック" charset="0"/>
              </a:defRPr>
            </a:lvl9pPr>
          </a:lstStyle>
          <a:p>
            <a:pPr lvl="1" eaLnBrk="1" hangingPunct="1">
              <a:buFont typeface="Arial" charset="0"/>
              <a:buChar char="•"/>
            </a:pPr>
            <a:r>
              <a:rPr lang="en-US" sz="1800" dirty="0">
                <a:solidFill>
                  <a:schemeClr val="tx2"/>
                </a:solidFill>
                <a:latin typeface="Candara" charset="0"/>
                <a:cs typeface="Arial" charset="0"/>
              </a:rPr>
              <a:t>Bonneville Power Administration</a:t>
            </a:r>
          </a:p>
          <a:p>
            <a:pPr lvl="1" eaLnBrk="1" hangingPunct="1">
              <a:buFont typeface="Arial" charset="0"/>
              <a:buChar char="•"/>
            </a:pPr>
            <a:r>
              <a:rPr lang="en-US" sz="1800" dirty="0">
                <a:solidFill>
                  <a:schemeClr val="tx2"/>
                </a:solidFill>
                <a:latin typeface="Candara" charset="0"/>
                <a:cs typeface="Arial" charset="0"/>
              </a:rPr>
              <a:t>PNNL</a:t>
            </a:r>
          </a:p>
          <a:p>
            <a:pPr lvl="1" eaLnBrk="1" hangingPunct="1">
              <a:buFont typeface="Arial" charset="0"/>
              <a:buChar char="•"/>
            </a:pPr>
            <a:r>
              <a:rPr lang="en-US" sz="1800" dirty="0">
                <a:solidFill>
                  <a:schemeClr val="tx2"/>
                </a:solidFill>
                <a:latin typeface="Candara" charset="0"/>
                <a:cs typeface="Arial" charset="0"/>
              </a:rPr>
              <a:t>Energy Northwest</a:t>
            </a:r>
          </a:p>
          <a:p>
            <a:pPr lvl="1" eaLnBrk="1" hangingPunct="1">
              <a:buFont typeface="Arial" charset="0"/>
              <a:buChar char="•"/>
            </a:pPr>
            <a:r>
              <a:rPr lang="en-US" sz="1800" dirty="0">
                <a:solidFill>
                  <a:schemeClr val="tx2"/>
                </a:solidFill>
                <a:latin typeface="Candara" charset="0"/>
                <a:cs typeface="Arial" charset="0"/>
              </a:rPr>
              <a:t>Centralia City Light</a:t>
            </a:r>
          </a:p>
          <a:p>
            <a:pPr lvl="1" eaLnBrk="1" hangingPunct="1">
              <a:buFont typeface="Arial" charset="0"/>
              <a:buChar char="•"/>
            </a:pPr>
            <a:r>
              <a:rPr lang="en-US" sz="1800" dirty="0">
                <a:solidFill>
                  <a:schemeClr val="tx2"/>
                </a:solidFill>
                <a:latin typeface="Candara" charset="0"/>
                <a:cs typeface="Arial" charset="0"/>
              </a:rPr>
              <a:t>TransAlta</a:t>
            </a:r>
          </a:p>
          <a:p>
            <a:pPr lvl="1" eaLnBrk="1" hangingPunct="1">
              <a:buFont typeface="Arial" charset="0"/>
              <a:buChar char="•"/>
            </a:pPr>
            <a:r>
              <a:rPr lang="en-US" sz="1800" dirty="0">
                <a:solidFill>
                  <a:schemeClr val="tx2"/>
                </a:solidFill>
                <a:latin typeface="Candara" charset="0"/>
                <a:cs typeface="Arial" charset="0"/>
              </a:rPr>
              <a:t>IBEW 77 &amp; 125</a:t>
            </a:r>
          </a:p>
          <a:p>
            <a:pPr lvl="1" eaLnBrk="1" hangingPunct="1">
              <a:buFont typeface="Arial" charset="0"/>
              <a:buChar char="•"/>
            </a:pPr>
            <a:r>
              <a:rPr lang="en-US" sz="1800" dirty="0">
                <a:solidFill>
                  <a:schemeClr val="tx2"/>
                </a:solidFill>
                <a:latin typeface="Candara" charset="0"/>
                <a:cs typeface="Arial" charset="0"/>
              </a:rPr>
              <a:t>Washington State Labor Council AFL/CIO</a:t>
            </a:r>
          </a:p>
        </p:txBody>
      </p:sp>
      <p:pic>
        <p:nvPicPr>
          <p:cNvPr id="38916" name="Picture 10" descr="C:\Users\bhins-turner\AppData\Local\Microsoft\Windows\Temporary Internet Files\Content.Outlook\H8LTLHUG\five_state_map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514600"/>
            <a:ext cx="4233672" cy="28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638800"/>
            <a:ext cx="1125538"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545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5030</TotalTime>
  <Words>1977</Words>
  <Application>Microsoft Office PowerPoint</Application>
  <PresentationFormat>On-screen Show (4:3)</PresentationFormat>
  <Paragraphs>143</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Arial</vt:lpstr>
      <vt:lpstr>Calibri</vt:lpstr>
      <vt:lpstr>Candara</vt:lpstr>
      <vt:lpstr>Symbol</vt:lpstr>
      <vt:lpstr>Verdana</vt:lpstr>
      <vt:lpstr>Wingdings</vt:lpstr>
      <vt:lpstr>Waveform</vt:lpstr>
      <vt:lpstr>Smart Grid Train the Trainer</vt:lpstr>
      <vt:lpstr>  Module 1: A Guide to this Training</vt:lpstr>
      <vt:lpstr>Summary of Workshop Content</vt:lpstr>
      <vt:lpstr>Summary of Workshop Content</vt:lpstr>
      <vt:lpstr>Workshop Content (continued)</vt:lpstr>
      <vt:lpstr>PowerPoint Presentation</vt:lpstr>
      <vt:lpstr>PowerPoint Presentation</vt:lpstr>
      <vt:lpstr>PowerPoint Presentation</vt:lpstr>
      <vt:lpstr>Our Sponsor: The Pacific Northwest Center of Excellence for Clean Energy at Centralia College  An Important Partnership Among Northwest Community Colleges, Universities, BPA, Utilities, National Labs, Industry and Labor </vt:lpstr>
      <vt:lpstr>Anchor Partner Universities</vt:lpstr>
      <vt:lpstr>Project Objectives</vt:lpstr>
    </vt:vector>
  </TitlesOfParts>
  <Company>Chemeketa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rtopping</dc:creator>
  <cp:lastModifiedBy>Emily Girt</cp:lastModifiedBy>
  <cp:revision>107</cp:revision>
  <dcterms:created xsi:type="dcterms:W3CDTF">2011-04-13T22:53:22Z</dcterms:created>
  <dcterms:modified xsi:type="dcterms:W3CDTF">2026-03-18T17:50:01Z</dcterms:modified>
</cp:coreProperties>
</file>