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57" r:id="rId5"/>
    <p:sldId id="261" r:id="rId6"/>
    <p:sldId id="262" r:id="rId7"/>
    <p:sldId id="263" r:id="rId8"/>
    <p:sldId id="265" r:id="rId9"/>
    <p:sldId id="266" r:id="rId10"/>
    <p:sldId id="264" r:id="rId11"/>
    <p:sldId id="258" r:id="rId12"/>
    <p:sldId id="259" r:id="rId13"/>
    <p:sldId id="260" r:id="rId14"/>
    <p:sldId id="268" r:id="rId15"/>
    <p:sldId id="271" r:id="rId16"/>
    <p:sldId id="272" r:id="rId17"/>
    <p:sldId id="273" r:id="rId18"/>
    <p:sldId id="274" r:id="rId19"/>
    <p:sldId id="275" r:id="rId20"/>
    <p:sldId id="267" r:id="rId21"/>
    <p:sldId id="281" r:id="rId22"/>
    <p:sldId id="282" r:id="rId23"/>
    <p:sldId id="269" r:id="rId24"/>
    <p:sldId id="276" r:id="rId25"/>
    <p:sldId id="277" r:id="rId26"/>
    <p:sldId id="278" r:id="rId27"/>
    <p:sldId id="283" r:id="rId28"/>
    <p:sldId id="284" r:id="rId29"/>
    <p:sldId id="285" r:id="rId30"/>
    <p:sldId id="286" r:id="rId31"/>
    <p:sldId id="287" r:id="rId32"/>
    <p:sldId id="288" r:id="rId33"/>
    <p:sldId id="28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54" autoAdjust="0"/>
  </p:normalViewPr>
  <p:slideViewPr>
    <p:cSldViewPr snapToGrid="0" snapToObjects="1">
      <p:cViewPr>
        <p:scale>
          <a:sx n="100" d="100"/>
          <a:sy n="100" d="100"/>
        </p:scale>
        <p:origin x="-210"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4407B-9ACD-FC48-8E6A-879E615CACC9}" type="datetimeFigureOut">
              <a:rPr lang="en-US" smtClean="0"/>
              <a:t>6/11/2013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CBF67-B73E-EE4D-8C85-AAD21A1E979F}" type="slidenum">
              <a:rPr lang="en-US" smtClean="0"/>
              <a:t>‹#›</a:t>
            </a:fld>
            <a:endParaRPr lang="en-US"/>
          </a:p>
        </p:txBody>
      </p:sp>
    </p:spTree>
    <p:extLst>
      <p:ext uri="{BB962C8B-B14F-4D97-AF65-F5344CB8AC3E}">
        <p14:creationId xmlns:p14="http://schemas.microsoft.com/office/powerpoint/2010/main" val="3287119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With the exception of the municipal utilities regulated by city councils, the electricity industry in the U.S. began as an unregulated private enterprise.  As electricity began to impact more and more lives, there was increasing recognition that power company activities needed to be subject to some form of public regulation. </a:t>
            </a:r>
            <a:r>
              <a:rPr lang="en-US" b="0" dirty="0" smtClean="0">
                <a:effectLst/>
              </a:rPr>
              <a:t> This led to a major</a:t>
            </a:r>
            <a:r>
              <a:rPr lang="en-US" b="0" baseline="0" dirty="0" smtClean="0">
                <a:effectLst/>
              </a:rPr>
              <a:t> national debate: </a:t>
            </a:r>
            <a:r>
              <a:rPr lang="en-US" sz="1200" b="0" kern="1200" dirty="0" smtClean="0">
                <a:solidFill>
                  <a:schemeClr val="tx1"/>
                </a:solidFill>
                <a:effectLst/>
                <a:latin typeface="+mn-lt"/>
                <a:ea typeface="+mn-ea"/>
                <a:cs typeface="+mn-cs"/>
              </a:rPr>
              <a:t>Should electricity be treated as a </a:t>
            </a:r>
            <a:r>
              <a:rPr lang="en-US" sz="1200" b="0" u="sng" kern="1200" dirty="0" smtClean="0">
                <a:solidFill>
                  <a:schemeClr val="tx1"/>
                </a:solidFill>
                <a:effectLst/>
                <a:latin typeface="+mn-lt"/>
                <a:ea typeface="+mn-ea"/>
                <a:cs typeface="+mn-cs"/>
              </a:rPr>
              <a:t>commodity</a:t>
            </a:r>
            <a:r>
              <a:rPr lang="en-US" sz="1200" b="0" u="none"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that can and should be produced and sold by private entrepreneurs for profit? Or as an essential</a:t>
            </a:r>
            <a:r>
              <a:rPr lang="en-US" sz="1200" b="0" kern="1200" baseline="0" dirty="0" smtClean="0">
                <a:solidFill>
                  <a:schemeClr val="tx1"/>
                </a:solidFill>
                <a:effectLst/>
                <a:latin typeface="+mn-lt"/>
                <a:ea typeface="+mn-ea"/>
                <a:cs typeface="+mn-cs"/>
              </a:rPr>
              <a:t> public service </a:t>
            </a:r>
            <a:r>
              <a:rPr lang="en-US" sz="1200" b="0" kern="1200" dirty="0" smtClean="0">
                <a:solidFill>
                  <a:schemeClr val="tx1"/>
                </a:solidFill>
                <a:effectLst/>
                <a:latin typeface="+mn-lt"/>
                <a:ea typeface="+mn-ea"/>
                <a:cs typeface="+mn-cs"/>
              </a:rPr>
              <a:t>like drinking water, mail delivery, police and fire protection, that should be provided to everyone at cost, or at least at a regulated rate?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With the exception of the municipal utilities regulated by city councils, the electricity industry in the U.S. began as an unregulated private enterprise.  As electricity began to impact more and more lives, there was increasing recognition that power company activities needed to be subject to some form of public regulation.</a:t>
            </a:r>
            <a:r>
              <a:rPr lang="en-US" b="0" dirty="0" smtClean="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After the Stock Market</a:t>
            </a:r>
            <a:r>
              <a:rPr lang="en-US" sz="1200" b="0" kern="1200" baseline="0" dirty="0" smtClean="0">
                <a:solidFill>
                  <a:schemeClr val="tx1"/>
                </a:solidFill>
                <a:effectLst/>
                <a:latin typeface="+mn-lt"/>
                <a:ea typeface="+mn-ea"/>
                <a:cs typeface="+mn-cs"/>
              </a:rPr>
              <a:t> crash of 1929, the rise and fall of the holding companies that once controlled most of the nation’s IOUs, Congress passed two major laws in 1935. </a:t>
            </a:r>
            <a:r>
              <a:rPr lang="en-US" sz="1200" b="0" kern="1200" dirty="0" smtClean="0">
                <a:solidFill>
                  <a:schemeClr val="tx1"/>
                </a:solidFill>
                <a:effectLst/>
                <a:latin typeface="+mn-lt"/>
                <a:ea typeface="+mn-ea"/>
                <a:cs typeface="+mn-cs"/>
              </a:rPr>
              <a:t>These laws, bolstered by later court cases, legal opinions, informal norms and practices established the outlines of a "regulatory compact" between the state and federal governments, electric utilities, and their customers.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Electricity would be treated as an essential service.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Consumer-owned utilities would sell their power at cost and provide an important “yardstick” against which the price and performance of the investor-owned utilities (IOUs) could be measured.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IOUs would also sell their power at cost; in addition, they would have an opportunity (but not a legal guarantee) to earn a profit in the form of a rate of return on their invested capital.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lvl="0" indent="0">
              <a:buFont typeface="Arial"/>
              <a:buNone/>
            </a:pP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2</a:t>
            </a:fld>
            <a:endParaRPr lang="en-US"/>
          </a:p>
        </p:txBody>
      </p:sp>
    </p:spTree>
    <p:extLst>
      <p:ext uri="{BB962C8B-B14F-4D97-AF65-F5344CB8AC3E}">
        <p14:creationId xmlns:p14="http://schemas.microsoft.com/office/powerpoint/2010/main" val="90980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Smart meters are rigorously tested for accuracy even before they leave the manufacturing plant.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Public service commissions require meter manufacturers to supply independently certified testing results to prove that their smart meters generate on-the-mark measurements.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Prior to installation, utilities repeatedly perform accuracy tests, often side-by-side with analog meters.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Repeated tests confirm that smart meters are accurate, in some cases even more accurate than analog meters.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11</a:t>
            </a:fld>
            <a:endParaRPr lang="en-US"/>
          </a:p>
        </p:txBody>
      </p:sp>
    </p:spTree>
    <p:extLst>
      <p:ext uri="{BB962C8B-B14F-4D97-AF65-F5344CB8AC3E}">
        <p14:creationId xmlns:p14="http://schemas.microsoft.com/office/powerpoint/2010/main" val="315990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In-depth review of the scientific literature by the World Health Organization (WHO) revealed that the small amount of radio frequency (RF) energy produced by smart meters is not</a:t>
            </a:r>
            <a:r>
              <a:rPr lang="en-US" sz="1200" kern="1200" baseline="0" dirty="0" smtClean="0">
                <a:solidFill>
                  <a:schemeClr val="tx1"/>
                </a:solidFill>
                <a:effectLst/>
                <a:latin typeface="+mn-lt"/>
                <a:ea typeface="+mn-ea"/>
                <a:cs typeface="+mn-cs"/>
              </a:rPr>
              <a:t> h</a:t>
            </a:r>
            <a:r>
              <a:rPr lang="en-US" sz="1200" kern="1200" dirty="0" smtClean="0">
                <a:solidFill>
                  <a:schemeClr val="tx1"/>
                </a:solidFill>
                <a:effectLst/>
                <a:latin typeface="+mn-lt"/>
                <a:ea typeface="+mn-ea"/>
                <a:cs typeface="+mn-cs"/>
              </a:rPr>
              <a:t>armful to human health.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RF emitted by smart meters is well below the limits set by Federal Communications Commission and it is below levels produced by other common household devices like cell phones, baby monitors, satellite TVs, and microwaves.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fact, you would have to be exposed to the RF from a smart meter for 375 years to get a dose equivalent to that of one year of 15-minutes-per-day cell phone use. </a:t>
            </a:r>
          </a:p>
          <a:p>
            <a:endParaRPr lang="en-US" dirty="0" smtClean="0"/>
          </a:p>
          <a:p>
            <a:r>
              <a:rPr lang="en-US" sz="1200" kern="1200" dirty="0" smtClean="0">
                <a:solidFill>
                  <a:schemeClr val="tx1"/>
                </a:solidFill>
                <a:effectLst/>
                <a:latin typeface="+mn-lt"/>
                <a:ea typeface="+mn-ea"/>
                <a:cs typeface="+mn-cs"/>
              </a:rPr>
              <a:t>No credible evidence shows any threat to human health from RF emissions at or below RF exposure limits developed by the FCC. With over 25,000 articles published on the topic over the last 30 years, scientific knowledge in this area is now more extensive than for most chemicals.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12</a:t>
            </a:fld>
            <a:endParaRPr lang="en-US"/>
          </a:p>
        </p:txBody>
      </p:sp>
    </p:spTree>
    <p:extLst>
      <p:ext uri="{BB962C8B-B14F-4D97-AF65-F5344CB8AC3E}">
        <p14:creationId xmlns:p14="http://schemas.microsoft.com/office/powerpoint/2010/main" val="315990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as the banking, credit card and cable industries have provided secure access to your information online, the utility industry is poised to do the same using advanced security and encryption technology to safeguard your data.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Utilities are involved in national consortiums and work with national cyber-security to regularly audit their systems to ensure privacy and security of smart meters.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privacy of your data is protected now. Utilities work constantly to safeguard it. That will not change with the use of smart meters.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13</a:t>
            </a:fld>
            <a:endParaRPr lang="en-US"/>
          </a:p>
        </p:txBody>
      </p:sp>
    </p:spTree>
    <p:extLst>
      <p:ext uri="{BB962C8B-B14F-4D97-AF65-F5344CB8AC3E}">
        <p14:creationId xmlns:p14="http://schemas.microsoft.com/office/powerpoint/2010/main" val="315990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 Smart meters must meet safety requirements and standards </a:t>
            </a:r>
            <a:r>
              <a:rPr lang="en-US" sz="1200" kern="1200" dirty="0" err="1" smtClean="0">
                <a:solidFill>
                  <a:schemeClr val="tx1"/>
                </a:solidFill>
                <a:effectLst/>
                <a:latin typeface="+mn-lt"/>
                <a:ea typeface="+mn-ea"/>
                <a:cs typeface="+mn-cs"/>
              </a:rPr>
              <a:t>spelledout</a:t>
            </a:r>
            <a:r>
              <a:rPr lang="en-US" sz="1200" kern="1200" dirty="0" smtClean="0">
                <a:solidFill>
                  <a:schemeClr val="tx1"/>
                </a:solidFill>
                <a:effectLst/>
                <a:latin typeface="+mn-lt"/>
                <a:ea typeface="+mn-ea"/>
                <a:cs typeface="+mn-cs"/>
              </a:rPr>
              <a:t> in the National Electric Safety Code (NESC).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Public service commissions require independent certification proving that smart meters are safe and show resistance to heat, fire, voltages, surges, and self-heating.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Companies that manufacture smart meters produce certifiably safe and reliable equipment. Nevertheless, smart meters should be installed and uninstalled only by trained professionals exercising standard safety precautions.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14</a:t>
            </a:fld>
            <a:endParaRPr lang="en-US"/>
          </a:p>
        </p:txBody>
      </p:sp>
    </p:spTree>
    <p:extLst>
      <p:ext uri="{BB962C8B-B14F-4D97-AF65-F5344CB8AC3E}">
        <p14:creationId xmlns:p14="http://schemas.microsoft.com/office/powerpoint/2010/main" val="315990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Smart meters measure how much energy you use, based on time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day, not how you use that energy. Unless you install a home energy management system, smart meters cannot tell whether the energy used is from your oven, air conditioner, or hairdryer.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Utilities adhere to strict policies ,following state laws that regulate the use of personal information for business functions like billing and customer service.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Smart meters are a landmark change allowing two-way communication between your utility and you, much like cell phones and banking. Utilities keep your data private and secure, similar to those industries and similar to how it’s always been. </a:t>
            </a:r>
            <a:endParaRPr lang="en-US" dirty="0" smtClean="0"/>
          </a:p>
          <a:p>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15</a:t>
            </a:fld>
            <a:endParaRPr lang="en-US"/>
          </a:p>
        </p:txBody>
      </p:sp>
    </p:spTree>
    <p:extLst>
      <p:ext uri="{BB962C8B-B14F-4D97-AF65-F5344CB8AC3E}">
        <p14:creationId xmlns:p14="http://schemas.microsoft.com/office/powerpoint/2010/main" val="315990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Smart meters measure how much energy you use, based on time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day, not how you use that energy. Unless you install a home energy management system, smart meters cannot tell whether the energy used is from your oven, air conditioner, or hairdryer.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Utilities adhere to strict policies ,following state laws that regulate the use of personal information for business functions like billing and customer service.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Smart meters are a landmark change allowing two-way communication between your utility and you, much like cell phones and banking. Utilities keep your data private and secure, similar to those industries and similar to how it’s always been. </a:t>
            </a:r>
            <a:endParaRPr lang="en-US" dirty="0" smtClean="0"/>
          </a:p>
          <a:p>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16</a:t>
            </a:fld>
            <a:endParaRPr lang="en-US"/>
          </a:p>
        </p:txBody>
      </p:sp>
    </p:spTree>
    <p:extLst>
      <p:ext uri="{BB962C8B-B14F-4D97-AF65-F5344CB8AC3E}">
        <p14:creationId xmlns:p14="http://schemas.microsoft.com/office/powerpoint/2010/main" val="3159907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these concerns, smart</a:t>
            </a:r>
            <a:r>
              <a:rPr lang="en-US" baseline="0" dirty="0" smtClean="0"/>
              <a:t> meters are being installed at an impressive rate.</a:t>
            </a:r>
            <a:endParaRPr lang="en-US" dirty="0" smtClean="0"/>
          </a:p>
          <a:p>
            <a:endParaRPr lang="en-US" dirty="0" smtClean="0"/>
          </a:p>
          <a:p>
            <a:r>
              <a:rPr lang="en-US" dirty="0" smtClean="0"/>
              <a:t>According to the</a:t>
            </a:r>
            <a:r>
              <a:rPr lang="en-US" baseline="0" dirty="0" smtClean="0"/>
              <a:t> latest FERC report, b</a:t>
            </a:r>
            <a:r>
              <a:rPr lang="en-US" dirty="0" smtClean="0"/>
              <a:t>etween 2006 and 2012,</a:t>
            </a:r>
            <a:r>
              <a:rPr lang="en-US" baseline="0" dirty="0" smtClean="0"/>
              <a:t> 38 million smart meters (sometimes called advanced meters) were operating in the US by 2012.  This is almost 23% of all meters, and it represents a 14 percentage point increase over 2010 levels.  The West has the highest penetration rate of any region in the country at 42%.  Puget Sound Energy is among the national  leaders with a whooping 99.9% penetration rate.  Source: FERC,2012, Assessment of Demand Response and Advanced Metering Report, December 2012</a:t>
            </a:r>
          </a:p>
          <a:p>
            <a:endParaRPr lang="en-US" dirty="0"/>
          </a:p>
        </p:txBody>
      </p:sp>
      <p:sp>
        <p:nvSpPr>
          <p:cNvPr id="4" name="Slide Number Placeholder 3"/>
          <p:cNvSpPr>
            <a:spLocks noGrp="1"/>
          </p:cNvSpPr>
          <p:nvPr>
            <p:ph type="sldNum" sz="quarter" idx="10"/>
          </p:nvPr>
        </p:nvSpPr>
        <p:spPr/>
        <p:txBody>
          <a:bodyPr/>
          <a:lstStyle/>
          <a:p>
            <a:pPr>
              <a:defRPr/>
            </a:pPr>
            <a:fld id="{91DD5AC9-BDC4-443D-A87D-0CC971C7D061}" type="slidenum">
              <a:rPr lang="en-US" smtClean="0"/>
              <a:pPr>
                <a:defRPr/>
              </a:pPr>
              <a:t>17</a:t>
            </a:fld>
            <a:endParaRPr lang="en-US"/>
          </a:p>
        </p:txBody>
      </p:sp>
    </p:spTree>
    <p:extLst>
      <p:ext uri="{BB962C8B-B14F-4D97-AF65-F5344CB8AC3E}">
        <p14:creationId xmlns:p14="http://schemas.microsoft.com/office/powerpoint/2010/main" val="164788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sz="1200" b="1" kern="1200" dirty="0" smtClean="0">
                <a:solidFill>
                  <a:schemeClr val="tx1"/>
                </a:solidFill>
                <a:effectLst/>
                <a:latin typeface="+mn-lt"/>
                <a:ea typeface="+mn-ea"/>
                <a:cs typeface="+mn-cs"/>
              </a:rPr>
              <a:t>Time horizon</a:t>
            </a:r>
            <a:r>
              <a:rPr lang="en-US" sz="1200" kern="1200" dirty="0" smtClean="0">
                <a:solidFill>
                  <a:schemeClr val="tx1"/>
                </a:solidFill>
                <a:effectLst/>
                <a:latin typeface="+mn-lt"/>
                <a:ea typeface="+mn-ea"/>
                <a:cs typeface="+mn-cs"/>
              </a:rPr>
              <a:t>: Smart Grid technologies evolve (but do not necessarily become functionally obsolete) at a faster rate than traditional power sector equipment. </a:t>
            </a:r>
          </a:p>
          <a:p>
            <a:pPr fontAlgn="auto"/>
            <a:endParaRPr lang="en-US" sz="1200" b="1" kern="1200" dirty="0" smtClean="0">
              <a:solidFill>
                <a:schemeClr val="tx1"/>
              </a:solidFill>
              <a:effectLst/>
              <a:latin typeface="+mn-lt"/>
              <a:ea typeface="+mn-ea"/>
              <a:cs typeface="+mn-cs"/>
            </a:endParaRPr>
          </a:p>
          <a:p>
            <a:pPr fontAlgn="auto"/>
            <a:r>
              <a:rPr lang="en-US" sz="1200" b="1" kern="1200" dirty="0" smtClean="0">
                <a:solidFill>
                  <a:schemeClr val="tx1"/>
                </a:solidFill>
                <a:effectLst/>
                <a:latin typeface="+mn-lt"/>
                <a:ea typeface="+mn-ea"/>
                <a:cs typeface="+mn-cs"/>
              </a:rPr>
              <a:t>Externalities</a:t>
            </a:r>
            <a:r>
              <a:rPr lang="en-US" sz="1200" kern="1200" dirty="0" smtClean="0">
                <a:solidFill>
                  <a:schemeClr val="tx1"/>
                </a:solidFill>
                <a:effectLst/>
                <a:latin typeface="+mn-lt"/>
                <a:ea typeface="+mn-ea"/>
                <a:cs typeface="+mn-cs"/>
              </a:rPr>
              <a:t>: Smart Grid benefits flow well beyond the boundaries of evaluation that have been utilized historically, both within and beyond the realm of utility regulation. </a:t>
            </a:r>
          </a:p>
          <a:p>
            <a:pPr fontAlgn="auto"/>
            <a:endParaRPr lang="en-US" sz="1200" b="1" kern="1200" dirty="0" smtClean="0">
              <a:solidFill>
                <a:schemeClr val="tx1"/>
              </a:solidFill>
              <a:effectLst/>
              <a:latin typeface="+mn-lt"/>
              <a:ea typeface="+mn-ea"/>
              <a:cs typeface="+mn-cs"/>
            </a:endParaRPr>
          </a:p>
          <a:p>
            <a:pPr fontAlgn="auto"/>
            <a:r>
              <a:rPr lang="en-US" sz="1200" b="1" kern="1200" dirty="0" smtClean="0">
                <a:solidFill>
                  <a:schemeClr val="tx1"/>
                </a:solidFill>
                <a:effectLst/>
                <a:latin typeface="+mn-lt"/>
                <a:ea typeface="+mn-ea"/>
                <a:cs typeface="+mn-cs"/>
              </a:rPr>
              <a:t>Jurisdiction</a:t>
            </a:r>
            <a:r>
              <a:rPr lang="en-US" sz="1200" kern="1200" dirty="0" smtClean="0">
                <a:solidFill>
                  <a:schemeClr val="tx1"/>
                </a:solidFill>
                <a:effectLst/>
                <a:latin typeface="+mn-lt"/>
                <a:ea typeface="+mn-ea"/>
                <a:cs typeface="+mn-cs"/>
              </a:rPr>
              <a:t>: Smart Grid investments, which take place largely at the state-regulated distribution level, can impact both investment decisions and operations of generation, transmission, and of consumers in ways that extend beyond the jurisdiction of state regulators. </a:t>
            </a:r>
          </a:p>
          <a:p>
            <a:pPr fontAlgn="auto"/>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[De]centralization</a:t>
            </a:r>
            <a:r>
              <a:rPr lang="en-US" sz="1200" kern="1200" dirty="0" smtClean="0">
                <a:solidFill>
                  <a:schemeClr val="tx1"/>
                </a:solidFill>
                <a:effectLst/>
                <a:latin typeface="+mn-lt"/>
                <a:ea typeface="+mn-ea"/>
                <a:cs typeface="+mn-cs"/>
              </a:rPr>
              <a:t>: Smart Grid technologies enable distributed intelligence and resources, localized energy resources, and decentralized information that challenge the traditional top-down, supply- biased, deterministically-planned, one-way electricity paradigm and requires clarification of roles, responsibilities, cooperation, and competition among government, utility, third-parties, and consumers.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Uncertainty</a:t>
            </a:r>
            <a:r>
              <a:rPr lang="en-US" sz="1200" kern="1200" dirty="0" smtClean="0">
                <a:solidFill>
                  <a:schemeClr val="tx1"/>
                </a:solidFill>
                <a:effectLst/>
                <a:latin typeface="+mn-lt"/>
                <a:ea typeface="+mn-ea"/>
                <a:cs typeface="+mn-cs"/>
              </a:rPr>
              <a:t>: Smart Grid systems introduce technological, economic, and operational uncertainties – both positive and negative – which utility regulation tends to discourage and for which it is often unprepared. </a:t>
            </a: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Cost-recovery and risk associated with Smart Grid investments</a:t>
            </a:r>
            <a:r>
              <a:rPr lang="en-US" b="0" dirty="0" smtClean="0"/>
              <a:t>.</a:t>
            </a:r>
            <a:r>
              <a:rPr lang="en-US" b="0" baseline="0" dirty="0" smtClean="0"/>
              <a:t> Utilities are hesitant to invest in new equipment such as Smart Meters or other Smart Grid related technologies unless they believe that they will be able to meet the “used and useful” regulatory test.  Some regulators are unwilling to allow the utility to recover its costs in rates unless and until smart grid technologies are proven (chicken and egg).  Why place all the risk on the ratepayers rather than the utility shareholders?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New approach is to share the risks, costs and rewards. </a:t>
            </a:r>
            <a:endParaRPr lang="en-US" dirty="0" smtClean="0"/>
          </a:p>
          <a:p>
            <a:endParaRPr lang="en-US" dirty="0" smtClean="0"/>
          </a:p>
          <a:p>
            <a:pPr fontAlgn="auto"/>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30</a:t>
            </a:fld>
            <a:endParaRPr lang="en-US"/>
          </a:p>
        </p:txBody>
      </p:sp>
    </p:spTree>
    <p:extLst>
      <p:ext uri="{BB962C8B-B14F-4D97-AF65-F5344CB8AC3E}">
        <p14:creationId xmlns:p14="http://schemas.microsoft.com/office/powerpoint/2010/main" val="421075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b="0" kern="1200" dirty="0" smtClean="0">
                <a:solidFill>
                  <a:schemeClr val="tx1"/>
                </a:solidFill>
                <a:effectLst/>
                <a:latin typeface="+mn-lt"/>
                <a:ea typeface="+mn-ea"/>
                <a:cs typeface="+mn-cs"/>
              </a:rPr>
              <a:t>All utilities would be granted "natural monopoly" status within assigned service territories.  They not have to compete with other electric utilities in their assigned area, and there would be no more need for duplicate wires and other expensive equipment.</a:t>
            </a:r>
          </a:p>
          <a:p>
            <a:pPr marL="171450" lvl="0" indent="-171450">
              <a:buFont typeface="Arial"/>
              <a:buChar char="•"/>
            </a:pPr>
            <a:endParaRPr lang="en-US" sz="1200" b="0" kern="1200" dirty="0" smtClean="0">
              <a:solidFill>
                <a:schemeClr val="tx1"/>
              </a:solidFill>
              <a:effectLst/>
              <a:latin typeface="+mn-lt"/>
              <a:ea typeface="+mn-ea"/>
              <a:cs typeface="+mn-cs"/>
            </a:endParaRPr>
          </a:p>
          <a:p>
            <a:pPr marL="171450" lvl="0" indent="-171450">
              <a:buFont typeface="Arial"/>
              <a:buChar char="•"/>
            </a:pPr>
            <a:r>
              <a:rPr lang="en-US" sz="1200" b="0" kern="1200" dirty="0" smtClean="0">
                <a:solidFill>
                  <a:schemeClr val="tx1"/>
                </a:solidFill>
                <a:effectLst/>
                <a:latin typeface="+mn-lt"/>
                <a:ea typeface="+mn-ea"/>
                <a:cs typeface="+mn-cs"/>
              </a:rPr>
              <a:t>  In return, each utility would have an obligation to serve all customers in its service area.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State and federal utility commissions would regulate IOUs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In areas served by consumer-owned utilities, city councils, Public Utility District (PUD; People’s Utility District in Oregon) commissioners, and rural cooperative boards would be responsible for overseeing utility operations.  </a:t>
            </a:r>
          </a:p>
          <a:p>
            <a:r>
              <a:rPr lang="en-US" sz="1200" b="0" kern="1200" dirty="0" smtClean="0">
                <a:solidFill>
                  <a:schemeClr val="tx1"/>
                </a:solidFill>
                <a:effectLst/>
                <a:latin typeface="+mn-lt"/>
                <a:ea typeface="+mn-ea"/>
                <a:cs typeface="+mn-cs"/>
              </a:rPr>
              <a:t> </a:t>
            </a:r>
          </a:p>
          <a:p>
            <a:pPr marL="171450" lvl="0" indent="-171450">
              <a:buFont typeface="Arial"/>
              <a:buChar char="•"/>
            </a:pPr>
            <a:endParaRPr lang="en-US" sz="1200" b="0" kern="1200" dirty="0" smtClean="0">
              <a:solidFill>
                <a:schemeClr val="tx1"/>
              </a:solidFill>
              <a:effectLst/>
              <a:latin typeface="+mn-lt"/>
              <a:ea typeface="+mn-ea"/>
              <a:cs typeface="+mn-cs"/>
            </a:endParaRPr>
          </a:p>
          <a:p>
            <a:pPr marL="0" lvl="0" indent="0">
              <a:buFont typeface="Arial"/>
              <a:buNone/>
            </a:pPr>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200" b="1"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3</a:t>
            </a:fld>
            <a:endParaRPr lang="en-US"/>
          </a:p>
        </p:txBody>
      </p:sp>
    </p:spTree>
    <p:extLst>
      <p:ext uri="{BB962C8B-B14F-4D97-AF65-F5344CB8AC3E}">
        <p14:creationId xmlns:p14="http://schemas.microsoft.com/office/powerpoint/2010/main" val="243134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scope of state authority over IOUs would vary from state to state.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 At the</a:t>
            </a:r>
            <a:r>
              <a:rPr lang="en-US" sz="1200" b="0" kern="1200" baseline="0" dirty="0" smtClean="0">
                <a:solidFill>
                  <a:schemeClr val="tx1"/>
                </a:solidFill>
                <a:effectLst/>
                <a:latin typeface="+mn-lt"/>
                <a:ea typeface="+mn-ea"/>
                <a:cs typeface="+mn-cs"/>
              </a:rPr>
              <a:t> very least</a:t>
            </a:r>
            <a:r>
              <a:rPr lang="en-US" sz="1200" b="0" kern="1200" dirty="0" smtClean="0">
                <a:solidFill>
                  <a:schemeClr val="tx1"/>
                </a:solidFill>
                <a:effectLst/>
                <a:latin typeface="+mn-lt"/>
                <a:ea typeface="+mn-ea"/>
                <a:cs typeface="+mn-cs"/>
              </a:rPr>
              <a:t>, state PUCs would be responsible for establishing retail rates and ensuring that the rates for all customer classes are “just and reasonable” and for addressing wholesale transactions and rates that took place within the state.  Many state regulators would also have authority over utility investment and debt, and some would oversee other facets of utility operation.  This would be accomplished though an adversarial hearing process.  As a general rule, the central issue in these cases would be the total amount of money the utility would be able to collect and how the rate burden would be distributed among the various customer classes (residential, commercial, and industrial.)</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Federal regulatory commissions would be responsible for ensuring that wholesale transactions and rates for electric power flowing in interstate commerce are “just and reasonable” and for preventing a reoccurrence of holding company abuses.  Since state regulatory commissions were established prior to federal commissions, the federal regulatory role was viewed as limited primarily to filling the regulatory vacuum that exists because of the constitutional limitation of state regulation on interstate commerce.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federal regulatory functions would be split into the Federal Power Commission now called the Federal Energy Regulatory Commission or FERC) and the Securities and Exchange Commission (SEC).   FERC has the principal functions at the federal level for the economic regulation of the electricity utility industry such as fair and equitable financial transactions, wholesale rate regulation, interconnection, and wheeling of wholesale electricity, and ensuring adequate and reliable service.  SEC is responsible for preventing for preventing such holding company abuses as providing cross-subsidies, self-dealing, and pyramiding.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4</a:t>
            </a:fld>
            <a:endParaRPr lang="en-US"/>
          </a:p>
        </p:txBody>
      </p:sp>
    </p:spTree>
    <p:extLst>
      <p:ext uri="{BB962C8B-B14F-4D97-AF65-F5344CB8AC3E}">
        <p14:creationId xmlns:p14="http://schemas.microsoft.com/office/powerpoint/2010/main" val="45900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Regulatory</a:t>
            </a:r>
            <a:r>
              <a:rPr lang="en-US" baseline="0" dirty="0" smtClean="0"/>
              <a:t> Compact had many parents, but it is not too much of a stretch to say that it had two primary fathers.  The gent on the left should be well known to you (FDR).  The other father is the gent on the left and in the middle. On the left, he was being glorified as the Time cover boy for his efforts to build a vast empire of holding companies that owned many electric utilities and other companies throughout the nation.(The only larger holding company empire was owned by JP Morgan.) In the middle photo, the same gent is being tried for fraud and embezzlement after the 1929 Stock Market crash Who is this mystery man?</a:t>
            </a:r>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5</a:t>
            </a:fld>
            <a:endParaRPr lang="en-US"/>
          </a:p>
        </p:txBody>
      </p:sp>
    </p:spTree>
    <p:extLst>
      <p:ext uri="{BB962C8B-B14F-4D97-AF65-F5344CB8AC3E}">
        <p14:creationId xmlns:p14="http://schemas.microsoft.com/office/powerpoint/2010/main" val="264003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Edison’s one</a:t>
            </a:r>
            <a:r>
              <a:rPr lang="en-US" baseline="0" dirty="0" smtClean="0"/>
              <a:t> time secretary and right hand man, </a:t>
            </a:r>
            <a:r>
              <a:rPr lang="en-US" dirty="0" smtClean="0"/>
              <a:t>Samuel </a:t>
            </a:r>
            <a:r>
              <a:rPr lang="en-US" dirty="0" err="1" smtClean="0"/>
              <a:t>Insull</a:t>
            </a:r>
            <a:r>
              <a:rPr lang="en-US" dirty="0" smtClean="0"/>
              <a:t>  He</a:t>
            </a:r>
            <a:r>
              <a:rPr lang="en-US" baseline="0" dirty="0" smtClean="0"/>
              <a:t> was tried three separate times in three different courts, and was acquitted all three times.  After the third trial, he left the US for good.  He died penniless in a Paris subway station. The Monopoly board game was introduced when </a:t>
            </a:r>
            <a:r>
              <a:rPr lang="en-US" baseline="0" dirty="0" err="1" smtClean="0"/>
              <a:t>Insull’s</a:t>
            </a:r>
            <a:r>
              <a:rPr lang="en-US" baseline="0" dirty="0" smtClean="0"/>
              <a:t> trials were front page news.  Parker Brothers never paid him for his image.</a:t>
            </a:r>
            <a:endParaRPr lang="en-US" dirty="0"/>
          </a:p>
        </p:txBody>
      </p:sp>
      <p:sp>
        <p:nvSpPr>
          <p:cNvPr id="4" name="Slide Number Placeholder 3"/>
          <p:cNvSpPr>
            <a:spLocks noGrp="1"/>
          </p:cNvSpPr>
          <p:nvPr>
            <p:ph type="sldNum" sz="quarter" idx="10"/>
          </p:nvPr>
        </p:nvSpPr>
        <p:spPr/>
        <p:txBody>
          <a:bodyPr/>
          <a:lstStyle/>
          <a:p>
            <a:fld id="{A0ACBF67-B73E-EE4D-8C85-AAD21A1E979F}" type="slidenum">
              <a:rPr lang="en-US" smtClean="0"/>
              <a:t>6</a:t>
            </a:fld>
            <a:endParaRPr lang="en-US"/>
          </a:p>
        </p:txBody>
      </p:sp>
    </p:spTree>
    <p:extLst>
      <p:ext uri="{BB962C8B-B14F-4D97-AF65-F5344CB8AC3E}">
        <p14:creationId xmlns:p14="http://schemas.microsoft.com/office/powerpoint/2010/main" val="101746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9B6F34-DF0E-7C42-872F-9F59CD1FC9F9}" type="slidenum">
              <a:rPr lang="en-US" sz="1200"/>
              <a:pPr eaLnBrk="1" hangingPunct="1"/>
              <a:t>7</a:t>
            </a:fld>
            <a:endParaRPr lang="en-US" sz="1200"/>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ea typeface="ＭＳ Ｐゴシック" charset="0"/>
                <a:cs typeface="ＭＳ Ｐゴシック" charset="0"/>
              </a:rPr>
              <a:t>The Pacific</a:t>
            </a:r>
            <a:r>
              <a:rPr lang="en-US" baseline="0" dirty="0" smtClean="0">
                <a:ea typeface="ＭＳ Ｐゴシック" charset="0"/>
                <a:cs typeface="ＭＳ Ｐゴシック" charset="0"/>
              </a:rPr>
              <a:t> Northwest is a unique region of the country in many ways and this is especially true when it comes to electricity. About half of our power comes from falling water. Many of the hydroelectric dams are owned and operated by two federal agencies (Corps of Engineers and Bureau of Rec.),  and we have a federal power marketing administration called BPA that finances itself by selling that federal power and transmitting it to retail utilities through its massive transmission lines.</a:t>
            </a:r>
          </a:p>
          <a:p>
            <a:pPr eaLnBrk="1" hangingPunct="1"/>
            <a:endParaRPr lang="en-US" baseline="0" dirty="0" smtClean="0">
              <a:ea typeface="ＭＳ Ｐゴシック" charset="0"/>
              <a:cs typeface="ＭＳ Ｐゴシック" charset="0"/>
            </a:endParaRPr>
          </a:p>
          <a:p>
            <a:pPr eaLnBrk="1" hangingPunct="1"/>
            <a:r>
              <a:rPr lang="en-US" baseline="0" dirty="0" smtClean="0">
                <a:ea typeface="ＭＳ Ｐゴシック" charset="0"/>
                <a:cs typeface="ＭＳ Ｐゴシック" charset="0"/>
              </a:rPr>
              <a:t>The NW Senators and House Members spend lots of time and political capital trying to explain why a one size fits all national energy policy may not always make sense when applied to the PNW.</a:t>
            </a:r>
          </a:p>
          <a:p>
            <a:pPr eaLnBrk="1" hangingPunct="1"/>
            <a:endParaRPr lang="en-US" baseline="0" dirty="0" smtClean="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7545CB-EA87-D24C-9796-62E2AD9633C5}" type="slidenum">
              <a:rPr lang="en-US" sz="1200"/>
              <a:pPr eaLnBrk="1" hangingPunct="1"/>
              <a:t>8</a:t>
            </a:fld>
            <a:endParaRPr lang="en-US" sz="1200"/>
          </a:p>
        </p:txBody>
      </p:sp>
      <p:sp>
        <p:nvSpPr>
          <p:cNvPr id="81923" name="Rectangle 2"/>
          <p:cNvSpPr>
            <a:spLocks noGrp="1" noRot="1" noChangeAspect="1" noChangeArrowheads="1" noTextEdit="1"/>
          </p:cNvSpPr>
          <p:nvPr>
            <p:ph type="sldImg"/>
          </p:nvPr>
        </p:nvSpPr>
        <p:spPr>
          <a:xfrm>
            <a:off x="1144588" y="685800"/>
            <a:ext cx="4572000" cy="3429000"/>
          </a:xfrm>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ea typeface="ＭＳ Ｐゴシック" charset="0"/>
                <a:cs typeface="ＭＳ Ｐゴシック" charset="0"/>
              </a:rPr>
              <a:t>Roughly</a:t>
            </a:r>
            <a:r>
              <a:rPr lang="en-US" baseline="0" dirty="0" smtClean="0">
                <a:ea typeface="ＭＳ Ｐゴシック" charset="0"/>
                <a:cs typeface="ＭＳ Ｐゴシック" charset="0"/>
              </a:rPr>
              <a:t> half of the electricity customers in the PNW are served by consumer owned utility (public power) and half by IOUs.</a:t>
            </a:r>
          </a:p>
          <a:p>
            <a:pPr eaLnBrk="1" hangingPunct="1"/>
            <a:endParaRPr lang="en-US" baseline="0" dirty="0" smtClean="0">
              <a:ea typeface="ＭＳ Ｐゴシック" charset="0"/>
              <a:cs typeface="ＭＳ Ｐゴシック" charset="0"/>
            </a:endParaRPr>
          </a:p>
          <a:p>
            <a:pPr eaLnBrk="1" hangingPunct="1"/>
            <a:r>
              <a:rPr lang="en-US" baseline="0" dirty="0" smtClean="0">
                <a:ea typeface="ＭＳ Ｐゴシック" charset="0"/>
                <a:cs typeface="ＭＳ Ｐゴシック" charset="0"/>
              </a:rPr>
              <a:t>We have 8 IOUs in the PNW (</a:t>
            </a:r>
            <a:r>
              <a:rPr lang="en-US" baseline="0" dirty="0" err="1" smtClean="0">
                <a:ea typeface="ＭＳ Ｐゴシック" charset="0"/>
                <a:cs typeface="ＭＳ Ｐゴシック" charset="0"/>
              </a:rPr>
              <a:t>eg</a:t>
            </a:r>
            <a:r>
              <a:rPr lang="en-US" baseline="0" dirty="0" smtClean="0">
                <a:ea typeface="ＭＳ Ｐゴシック" charset="0"/>
                <a:cs typeface="ＭＳ Ｐゴシック" charset="0"/>
              </a:rPr>
              <a:t> Puget Sound Energy) and we have about 125 consumer owned utilities </a:t>
            </a:r>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D854FB-2726-F846-A61A-01D1B772BE84}" type="slidenum">
              <a:rPr lang="en-US" sz="1200"/>
              <a:pPr eaLnBrk="1" hangingPunct="1"/>
              <a:t>9</a:t>
            </a:fld>
            <a:endParaRPr lang="en-US" sz="120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EF18A6-E3A8-8649-8A24-6732B8F4F62B}" type="slidenum">
              <a:rPr lang="en-US" sz="1200"/>
              <a:pPr eaLnBrk="1" hangingPunct="1"/>
              <a:t>10</a:t>
            </a:fld>
            <a:endParaRPr lang="en-US" sz="1200"/>
          </a:p>
        </p:txBody>
      </p:sp>
      <p:sp>
        <p:nvSpPr>
          <p:cNvPr id="87043" name="Rectangle 1026"/>
          <p:cNvSpPr>
            <a:spLocks noGrp="1" noRot="1" noChangeAspect="1" noChangeArrowheads="1" noTextEdit="1"/>
          </p:cNvSpPr>
          <p:nvPr>
            <p:ph type="sldImg"/>
          </p:nvPr>
        </p:nvSpPr>
        <p:spPr>
          <a:ln/>
        </p:spPr>
      </p:sp>
      <p:sp>
        <p:nvSpPr>
          <p:cNvPr id="870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ndara"/>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7876EA-F178-C449-A2B1-E82E1813F9D2}" type="datetime1">
              <a:rPr lang="en-US" smtClean="0">
                <a:solidFill>
                  <a:srgbClr val="073E87"/>
                </a:solidFill>
                <a:latin typeface="Candara"/>
              </a:rPr>
              <a:pPr/>
              <a:t>6/11/2013</a:t>
            </a:fld>
            <a:endParaRPr lang="en-US">
              <a:solidFill>
                <a:srgbClr val="073E87"/>
              </a:solidFill>
              <a:latin typeface="Candara"/>
            </a:endParaRPr>
          </a:p>
        </p:txBody>
      </p:sp>
      <p:sp>
        <p:nvSpPr>
          <p:cNvPr id="5" name="Footer Placeholder 4"/>
          <p:cNvSpPr>
            <a:spLocks noGrp="1"/>
          </p:cNvSpPr>
          <p:nvPr>
            <p:ph type="ftr" sz="quarter" idx="11"/>
          </p:nvPr>
        </p:nvSpPr>
        <p:spPr/>
        <p:txBody>
          <a:bodyPr/>
          <a:lstStyle/>
          <a:p>
            <a:endParaRPr lang="en-US">
              <a:solidFill>
                <a:srgbClr val="073E87"/>
              </a:solidFill>
              <a:latin typeface="Candara"/>
            </a:endParaRPr>
          </a:p>
        </p:txBody>
      </p:sp>
      <p:sp>
        <p:nvSpPr>
          <p:cNvPr id="6" name="Slide Number Placeholder 5"/>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spTree>
    <p:extLst>
      <p:ext uri="{BB962C8B-B14F-4D97-AF65-F5344CB8AC3E}">
        <p14:creationId xmlns:p14="http://schemas.microsoft.com/office/powerpoint/2010/main" val="357636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4DDB5-55E6-564C-A4E2-D4805DD30166}" type="datetime1">
              <a:rPr lang="en-US" smtClean="0">
                <a:solidFill>
                  <a:srgbClr val="073E87"/>
                </a:solidFill>
                <a:latin typeface="Candara"/>
              </a:rPr>
              <a:pPr/>
              <a:t>6/11/2013</a:t>
            </a:fld>
            <a:endParaRPr lang="en-US">
              <a:solidFill>
                <a:srgbClr val="073E87"/>
              </a:solidFill>
              <a:latin typeface="Candara"/>
            </a:endParaRPr>
          </a:p>
        </p:txBody>
      </p:sp>
      <p:sp>
        <p:nvSpPr>
          <p:cNvPr id="5" name="Footer Placeholder 4"/>
          <p:cNvSpPr>
            <a:spLocks noGrp="1"/>
          </p:cNvSpPr>
          <p:nvPr>
            <p:ph type="ftr" sz="quarter" idx="11"/>
          </p:nvPr>
        </p:nvSpPr>
        <p:spPr/>
        <p:txBody>
          <a:bodyPr/>
          <a:lstStyle/>
          <a:p>
            <a:endParaRPr lang="en-US">
              <a:solidFill>
                <a:srgbClr val="073E87"/>
              </a:solidFill>
              <a:latin typeface="Candara"/>
            </a:endParaRPr>
          </a:p>
        </p:txBody>
      </p:sp>
      <p:sp>
        <p:nvSpPr>
          <p:cNvPr id="6" name="Slide Number Placeholder 5"/>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spTree>
    <p:extLst>
      <p:ext uri="{BB962C8B-B14F-4D97-AF65-F5344CB8AC3E}">
        <p14:creationId xmlns:p14="http://schemas.microsoft.com/office/powerpoint/2010/main" val="54537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ndara"/>
            </a:endParaRPr>
          </a:p>
        </p:txBody>
      </p:sp>
      <p:sp>
        <p:nvSpPr>
          <p:cNvPr id="4" name="Date Placeholder 3"/>
          <p:cNvSpPr>
            <a:spLocks noGrp="1"/>
          </p:cNvSpPr>
          <p:nvPr>
            <p:ph type="dt" sz="half" idx="10"/>
          </p:nvPr>
        </p:nvSpPr>
        <p:spPr/>
        <p:txBody>
          <a:bodyPr/>
          <a:lstStyle/>
          <a:p>
            <a:fld id="{E8F819B5-9C13-C542-903A-01D663FC9340}" type="datetime1">
              <a:rPr lang="en-US" smtClean="0">
                <a:solidFill>
                  <a:srgbClr val="073E87"/>
                </a:solidFill>
                <a:latin typeface="Candara"/>
              </a:rPr>
              <a:pPr/>
              <a:t>6/11/2013</a:t>
            </a:fld>
            <a:endParaRPr lang="en-US">
              <a:solidFill>
                <a:srgbClr val="073E87"/>
              </a:solidFill>
              <a:latin typeface="Candara"/>
            </a:endParaRPr>
          </a:p>
        </p:txBody>
      </p:sp>
      <p:sp>
        <p:nvSpPr>
          <p:cNvPr id="5" name="Footer Placeholder 4"/>
          <p:cNvSpPr>
            <a:spLocks noGrp="1"/>
          </p:cNvSpPr>
          <p:nvPr>
            <p:ph type="ftr" sz="quarter" idx="11"/>
          </p:nvPr>
        </p:nvSpPr>
        <p:spPr/>
        <p:txBody>
          <a:bodyPr/>
          <a:lstStyle/>
          <a:p>
            <a:endParaRPr lang="en-US">
              <a:solidFill>
                <a:srgbClr val="073E87"/>
              </a:solidFill>
              <a:latin typeface="Candara"/>
            </a:endParaRPr>
          </a:p>
        </p:txBody>
      </p:sp>
      <p:sp>
        <p:nvSpPr>
          <p:cNvPr id="6" name="Slide Number Placeholder 5"/>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280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 No Subtitle">
    <p:spTree>
      <p:nvGrpSpPr>
        <p:cNvPr id="1" name=""/>
        <p:cNvGrpSpPr/>
        <p:nvPr/>
      </p:nvGrpSpPr>
      <p:grpSpPr>
        <a:xfrm>
          <a:off x="0" y="0"/>
          <a:ext cx="0" cy="0"/>
          <a:chOff x="0" y="0"/>
          <a:chExt cx="0" cy="0"/>
        </a:xfrm>
      </p:grpSpPr>
      <p:sp>
        <p:nvSpPr>
          <p:cNvPr id="2" name="Title 1"/>
          <p:cNvSpPr>
            <a:spLocks noGrp="1"/>
          </p:cNvSpPr>
          <p:nvPr>
            <p:ph type="title"/>
          </p:nvPr>
        </p:nvSpPr>
        <p:spPr>
          <a:xfrm>
            <a:off x="419649" y="812889"/>
            <a:ext cx="8449214" cy="762000"/>
          </a:xfrm>
          <a:prstGeom prst="rect">
            <a:avLst/>
          </a:prstGeom>
        </p:spPr>
        <p:txBody>
          <a:bodyPr lIns="91416" tIns="45708" rIns="91416" bIns="45708" anchor="t">
            <a:noAutofit/>
          </a:bodyPr>
          <a:lstStyle>
            <a:lvl1pPr>
              <a:lnSpc>
                <a:spcPct val="90000"/>
              </a:lnSpc>
              <a:defRPr>
                <a:solidFill>
                  <a:schemeClr val="accent1">
                    <a:lumMod val="75000"/>
                  </a:schemeClr>
                </a:solidFill>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419656" y="1753319"/>
            <a:ext cx="8457841" cy="4490731"/>
          </a:xfrm>
          <a:prstGeom prst="rect">
            <a:avLst/>
          </a:prstGeom>
        </p:spPr>
        <p:txBody>
          <a:bodyPr lIns="91374" tIns="45708" rIns="91416" bIns="45708"/>
          <a:lstStyle>
            <a:lvl1pPr>
              <a:buClr>
                <a:schemeClr val="accent3"/>
              </a:buClr>
              <a:defRPr>
                <a:solidFill>
                  <a:schemeClr val="bg2">
                    <a:lumMod val="50000"/>
                  </a:schemeClr>
                </a:solidFill>
              </a:defRPr>
            </a:lvl1pPr>
            <a:lvl2pPr>
              <a:buClr>
                <a:schemeClr val="accent3"/>
              </a:buClr>
              <a:defRPr>
                <a:solidFill>
                  <a:schemeClr val="bg2">
                    <a:lumMod val="50000"/>
                  </a:schemeClr>
                </a:solidFill>
              </a:defRPr>
            </a:lvl2pPr>
            <a:lvl3pPr>
              <a:buClr>
                <a:schemeClr val="accent3"/>
              </a:buClr>
              <a:defRPr>
                <a:solidFill>
                  <a:schemeClr val="bg2">
                    <a:lumMod val="50000"/>
                  </a:schemeClr>
                </a:solidFill>
              </a:defRPr>
            </a:lvl3pPr>
            <a:lvl4pPr>
              <a:buClr>
                <a:schemeClr val="accent3"/>
              </a:buClr>
              <a:defRPr>
                <a:solidFill>
                  <a:schemeClr val="bg2">
                    <a:lumMod val="50000"/>
                  </a:schemeClr>
                </a:solidFill>
              </a:defRPr>
            </a:lvl4pPr>
            <a:lvl5pPr>
              <a:buClr>
                <a:schemeClr val="accent3"/>
              </a:buClr>
              <a:defRPr>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4"/>
          </p:nvPr>
        </p:nvSpPr>
        <p:spPr>
          <a:xfrm>
            <a:off x="7899400" y="6392863"/>
            <a:ext cx="914400" cy="465137"/>
          </a:xfrm>
          <a:prstGeom prst="rect">
            <a:avLst/>
          </a:prstGeom>
        </p:spPr>
        <p:txBody>
          <a:bodyPr vert="horz" wrap="square" lIns="45687" tIns="45687" rIns="45687" bIns="45687" numCol="1" anchor="ctr" anchorCtr="0" compatLnSpc="1">
            <a:prstTxWarp prst="textNoShape">
              <a:avLst/>
            </a:prstTxWarp>
          </a:bodyPr>
          <a:lstStyle>
            <a:lvl1pPr algn="r" defTabSz="913830">
              <a:defRPr sz="1100">
                <a:solidFill>
                  <a:srgbClr val="196872"/>
                </a:solidFill>
              </a:defRPr>
            </a:lvl1pPr>
          </a:lstStyle>
          <a:p>
            <a:fld id="{C4DAE72E-7143-4F21-89F8-AE8CCFD9DB52}" type="slidenum">
              <a:rPr lang="en-US" smtClean="0"/>
              <a:pPr/>
              <a:t>‹#›</a:t>
            </a:fld>
            <a:endParaRPr lang="en-US" dirty="0" smtClean="0"/>
          </a:p>
        </p:txBody>
      </p:sp>
    </p:spTree>
    <p:extLst>
      <p:ext uri="{BB962C8B-B14F-4D97-AF65-F5344CB8AC3E}">
        <p14:creationId xmlns:p14="http://schemas.microsoft.com/office/powerpoint/2010/main" val="3476031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1277" y="812889"/>
            <a:ext cx="7847585" cy="762000"/>
          </a:xfrm>
          <a:prstGeom prst="rect">
            <a:avLst/>
          </a:prstGeom>
        </p:spPr>
        <p:txBody>
          <a:bodyPr anchor="t">
            <a:noAutofit/>
          </a:bodyPr>
          <a:lstStyle>
            <a:lvl1pPr>
              <a:lnSpc>
                <a:spcPct val="90000"/>
              </a:lnSpc>
              <a:defRPr>
                <a:solidFill>
                  <a:schemeClr val="accent1">
                    <a:lumMod val="75000"/>
                  </a:schemeClr>
                </a:solidFill>
              </a:defRPr>
            </a:lvl1pPr>
          </a:lstStyle>
          <a:p>
            <a:r>
              <a:rPr lang="en-US" dirty="0" smtClean="0"/>
              <a:t>Click to edit Master title style</a:t>
            </a:r>
            <a:endParaRPr lang="en-US" dirty="0"/>
          </a:p>
        </p:txBody>
      </p:sp>
      <p:sp>
        <p:nvSpPr>
          <p:cNvPr id="10" name="Slide Number Placeholder 5"/>
          <p:cNvSpPr>
            <a:spLocks noGrp="1"/>
          </p:cNvSpPr>
          <p:nvPr>
            <p:ph type="sldNum" sz="quarter" idx="10"/>
          </p:nvPr>
        </p:nvSpPr>
        <p:spPr>
          <a:xfrm>
            <a:off x="7899400" y="6392863"/>
            <a:ext cx="914400" cy="465137"/>
          </a:xfrm>
          <a:prstGeom prst="rect">
            <a:avLst/>
          </a:prstGeom>
        </p:spPr>
        <p:txBody>
          <a:bodyPr vert="horz" wrap="square" lIns="45687" tIns="45687" rIns="45687" bIns="45687" numCol="1" anchor="ctr" anchorCtr="0" compatLnSpc="1">
            <a:prstTxWarp prst="textNoShape">
              <a:avLst/>
            </a:prstTxWarp>
          </a:bodyPr>
          <a:lstStyle>
            <a:lvl1pPr algn="r" defTabSz="913830">
              <a:defRPr sz="1100">
                <a:solidFill>
                  <a:srgbClr val="196872"/>
                </a:solidFill>
              </a:defRPr>
            </a:lvl1pPr>
          </a:lstStyle>
          <a:p>
            <a:fld id="{EE84AB34-03B5-4AD5-98FC-58695D463239}" type="slidenum">
              <a:rPr lang="en-US" smtClean="0"/>
              <a:pPr/>
              <a:t>‹#›</a:t>
            </a:fld>
            <a:endParaRPr lang="en-US" dirty="0" smtClean="0"/>
          </a:p>
        </p:txBody>
      </p:sp>
    </p:spTree>
    <p:extLst>
      <p:ext uri="{BB962C8B-B14F-4D97-AF65-F5344CB8AC3E}">
        <p14:creationId xmlns:p14="http://schemas.microsoft.com/office/powerpoint/2010/main" val="192504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5340B-3CB9-FE4B-8BB2-9C55ABE4DB1B}" type="datetime1">
              <a:rPr lang="en-US" smtClean="0">
                <a:solidFill>
                  <a:srgbClr val="073E87"/>
                </a:solidFill>
                <a:latin typeface="Candara"/>
              </a:rPr>
              <a:pPr/>
              <a:t>6/11/2013</a:t>
            </a:fld>
            <a:endParaRPr lang="en-US">
              <a:solidFill>
                <a:srgbClr val="073E87"/>
              </a:solidFill>
              <a:latin typeface="Candara"/>
            </a:endParaRPr>
          </a:p>
        </p:txBody>
      </p:sp>
      <p:sp>
        <p:nvSpPr>
          <p:cNvPr id="5" name="Footer Placeholder 4"/>
          <p:cNvSpPr>
            <a:spLocks noGrp="1"/>
          </p:cNvSpPr>
          <p:nvPr>
            <p:ph type="ftr" sz="quarter" idx="11"/>
          </p:nvPr>
        </p:nvSpPr>
        <p:spPr/>
        <p:txBody>
          <a:bodyPr/>
          <a:lstStyle/>
          <a:p>
            <a:endParaRPr lang="en-US">
              <a:solidFill>
                <a:srgbClr val="073E87"/>
              </a:solidFill>
              <a:latin typeface="Candara"/>
            </a:endParaRPr>
          </a:p>
        </p:txBody>
      </p:sp>
      <p:sp>
        <p:nvSpPr>
          <p:cNvPr id="6" name="Slide Number Placeholder 5"/>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169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ndara"/>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01EBB-0C6C-FE4B-95F2-A83712A5A472}" type="datetime1">
              <a:rPr lang="en-US" smtClean="0">
                <a:solidFill>
                  <a:srgbClr val="073E87"/>
                </a:solidFill>
                <a:latin typeface="Candara"/>
              </a:rPr>
              <a:pPr/>
              <a:t>6/11/2013</a:t>
            </a:fld>
            <a:endParaRPr lang="en-US">
              <a:solidFill>
                <a:srgbClr val="073E87"/>
              </a:solidFill>
              <a:latin typeface="Candara"/>
            </a:endParaRPr>
          </a:p>
        </p:txBody>
      </p:sp>
      <p:sp>
        <p:nvSpPr>
          <p:cNvPr id="5" name="Footer Placeholder 4"/>
          <p:cNvSpPr>
            <a:spLocks noGrp="1"/>
          </p:cNvSpPr>
          <p:nvPr>
            <p:ph type="ftr" sz="quarter" idx="11"/>
          </p:nvPr>
        </p:nvSpPr>
        <p:spPr/>
        <p:txBody>
          <a:bodyPr/>
          <a:lstStyle/>
          <a:p>
            <a:endParaRPr lang="en-US">
              <a:solidFill>
                <a:srgbClr val="073E87"/>
              </a:solidFill>
              <a:latin typeface="Candara"/>
            </a:endParaRPr>
          </a:p>
        </p:txBody>
      </p:sp>
      <p:sp>
        <p:nvSpPr>
          <p:cNvPr id="6" name="Slide Number Placeholder 5"/>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spTree>
    <p:extLst>
      <p:ext uri="{BB962C8B-B14F-4D97-AF65-F5344CB8AC3E}">
        <p14:creationId xmlns:p14="http://schemas.microsoft.com/office/powerpoint/2010/main" val="23957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23E0679-886C-2741-BFEE-5E4B43080DB8}" type="datetime1">
              <a:rPr lang="en-US" smtClean="0">
                <a:solidFill>
                  <a:srgbClr val="073E87"/>
                </a:solidFill>
                <a:latin typeface="Candara"/>
              </a:rPr>
              <a:pPr/>
              <a:t>6/11/2013</a:t>
            </a:fld>
            <a:endParaRPr lang="en-US">
              <a:solidFill>
                <a:srgbClr val="073E87"/>
              </a:solidFill>
              <a:latin typeface="Candara"/>
            </a:endParaRPr>
          </a:p>
        </p:txBody>
      </p:sp>
      <p:sp>
        <p:nvSpPr>
          <p:cNvPr id="6" name="Footer Placeholder 5"/>
          <p:cNvSpPr>
            <a:spLocks noGrp="1"/>
          </p:cNvSpPr>
          <p:nvPr>
            <p:ph type="ftr" sz="quarter" idx="11"/>
          </p:nvPr>
        </p:nvSpPr>
        <p:spPr/>
        <p:txBody>
          <a:bodyPr/>
          <a:lstStyle/>
          <a:p>
            <a:endParaRPr lang="en-US">
              <a:solidFill>
                <a:srgbClr val="073E87"/>
              </a:solidFill>
              <a:latin typeface="Candara"/>
            </a:endParaRPr>
          </a:p>
        </p:txBody>
      </p:sp>
      <p:sp>
        <p:nvSpPr>
          <p:cNvPr id="7" name="Slide Number Placeholder 6"/>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408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9E2B5C-4604-9243-8DC1-25BF3AD9ADF2}" type="datetime1">
              <a:rPr lang="en-US" smtClean="0">
                <a:solidFill>
                  <a:srgbClr val="073E87"/>
                </a:solidFill>
                <a:latin typeface="Candara"/>
              </a:rPr>
              <a:pPr/>
              <a:t>6/11/2013</a:t>
            </a:fld>
            <a:endParaRPr lang="en-US">
              <a:solidFill>
                <a:srgbClr val="073E87"/>
              </a:solidFill>
              <a:latin typeface="Candara"/>
            </a:endParaRPr>
          </a:p>
        </p:txBody>
      </p:sp>
      <p:sp>
        <p:nvSpPr>
          <p:cNvPr id="8" name="Footer Placeholder 7"/>
          <p:cNvSpPr>
            <a:spLocks noGrp="1"/>
          </p:cNvSpPr>
          <p:nvPr>
            <p:ph type="ftr" sz="quarter" idx="11"/>
          </p:nvPr>
        </p:nvSpPr>
        <p:spPr/>
        <p:txBody>
          <a:bodyPr/>
          <a:lstStyle/>
          <a:p>
            <a:endParaRPr lang="en-US">
              <a:solidFill>
                <a:srgbClr val="073E87"/>
              </a:solidFill>
              <a:latin typeface="Candara"/>
            </a:endParaRPr>
          </a:p>
        </p:txBody>
      </p:sp>
      <p:sp>
        <p:nvSpPr>
          <p:cNvPr id="9" name="Slide Number Placeholder 8"/>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spTree>
    <p:extLst>
      <p:ext uri="{BB962C8B-B14F-4D97-AF65-F5344CB8AC3E}">
        <p14:creationId xmlns:p14="http://schemas.microsoft.com/office/powerpoint/2010/main" val="205381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FA7C53-B34F-EB45-854E-EA2C20435D84}" type="datetime1">
              <a:rPr lang="en-US" smtClean="0">
                <a:solidFill>
                  <a:srgbClr val="073E87"/>
                </a:solidFill>
                <a:latin typeface="Candara"/>
              </a:rPr>
              <a:pPr/>
              <a:t>6/11/2013</a:t>
            </a:fld>
            <a:endParaRPr lang="en-US">
              <a:solidFill>
                <a:srgbClr val="073E87"/>
              </a:solidFill>
              <a:latin typeface="Candara"/>
            </a:endParaRPr>
          </a:p>
        </p:txBody>
      </p:sp>
      <p:sp>
        <p:nvSpPr>
          <p:cNvPr id="4" name="Footer Placeholder 3"/>
          <p:cNvSpPr>
            <a:spLocks noGrp="1"/>
          </p:cNvSpPr>
          <p:nvPr>
            <p:ph type="ftr" sz="quarter" idx="11"/>
          </p:nvPr>
        </p:nvSpPr>
        <p:spPr/>
        <p:txBody>
          <a:bodyPr/>
          <a:lstStyle/>
          <a:p>
            <a:endParaRPr lang="en-US">
              <a:solidFill>
                <a:srgbClr val="073E87"/>
              </a:solidFill>
              <a:latin typeface="Candara"/>
            </a:endParaRPr>
          </a:p>
        </p:txBody>
      </p:sp>
      <p:sp>
        <p:nvSpPr>
          <p:cNvPr id="5" name="Slide Number Placeholder 4"/>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spTree>
    <p:extLst>
      <p:ext uri="{BB962C8B-B14F-4D97-AF65-F5344CB8AC3E}">
        <p14:creationId xmlns:p14="http://schemas.microsoft.com/office/powerpoint/2010/main" val="369245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ndara"/>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grpSp>
      <p:sp>
        <p:nvSpPr>
          <p:cNvPr id="2" name="Date Placeholder 1"/>
          <p:cNvSpPr>
            <a:spLocks noGrp="1"/>
          </p:cNvSpPr>
          <p:nvPr>
            <p:ph type="dt" sz="half" idx="10"/>
          </p:nvPr>
        </p:nvSpPr>
        <p:spPr/>
        <p:txBody>
          <a:bodyPr/>
          <a:lstStyle/>
          <a:p>
            <a:fld id="{6C4F11FB-B954-DD4E-9F1F-DE2D5B21FC52}" type="datetime1">
              <a:rPr lang="en-US" smtClean="0">
                <a:solidFill>
                  <a:srgbClr val="073E87"/>
                </a:solidFill>
                <a:latin typeface="Candara"/>
              </a:rPr>
              <a:pPr/>
              <a:t>6/11/2013</a:t>
            </a:fld>
            <a:endParaRPr lang="en-US">
              <a:solidFill>
                <a:srgbClr val="073E87"/>
              </a:solidFill>
              <a:latin typeface="Candara"/>
            </a:endParaRPr>
          </a:p>
        </p:txBody>
      </p:sp>
      <p:sp>
        <p:nvSpPr>
          <p:cNvPr id="3" name="Footer Placeholder 2"/>
          <p:cNvSpPr>
            <a:spLocks noGrp="1"/>
          </p:cNvSpPr>
          <p:nvPr>
            <p:ph type="ftr" sz="quarter" idx="11"/>
          </p:nvPr>
        </p:nvSpPr>
        <p:spPr/>
        <p:txBody>
          <a:bodyPr/>
          <a:lstStyle/>
          <a:p>
            <a:endParaRPr lang="en-US">
              <a:solidFill>
                <a:srgbClr val="073E87"/>
              </a:solidFill>
              <a:latin typeface="Candara"/>
            </a:endParaRPr>
          </a:p>
        </p:txBody>
      </p:sp>
      <p:sp>
        <p:nvSpPr>
          <p:cNvPr id="4" name="Slide Number Placeholder 3"/>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spTree>
    <p:extLst>
      <p:ext uri="{BB962C8B-B14F-4D97-AF65-F5344CB8AC3E}">
        <p14:creationId xmlns:p14="http://schemas.microsoft.com/office/powerpoint/2010/main" val="229103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ndara"/>
            </a:endParaRPr>
          </a:p>
        </p:txBody>
      </p:sp>
      <p:sp>
        <p:nvSpPr>
          <p:cNvPr id="5" name="Date Placeholder 4"/>
          <p:cNvSpPr>
            <a:spLocks noGrp="1"/>
          </p:cNvSpPr>
          <p:nvPr>
            <p:ph type="dt" sz="half" idx="10"/>
          </p:nvPr>
        </p:nvSpPr>
        <p:spPr/>
        <p:txBody>
          <a:bodyPr/>
          <a:lstStyle/>
          <a:p>
            <a:fld id="{F335CD90-9983-3848-B740-754B1B53F53F}" type="datetime1">
              <a:rPr lang="en-US" smtClean="0">
                <a:solidFill>
                  <a:srgbClr val="073E87"/>
                </a:solidFill>
                <a:latin typeface="Candara"/>
              </a:rPr>
              <a:pPr/>
              <a:t>6/11/2013</a:t>
            </a:fld>
            <a:endParaRPr lang="en-US">
              <a:solidFill>
                <a:srgbClr val="073E87"/>
              </a:solidFill>
              <a:latin typeface="Candara"/>
            </a:endParaRPr>
          </a:p>
        </p:txBody>
      </p:sp>
      <p:sp>
        <p:nvSpPr>
          <p:cNvPr id="6" name="Footer Placeholder 5"/>
          <p:cNvSpPr>
            <a:spLocks noGrp="1"/>
          </p:cNvSpPr>
          <p:nvPr>
            <p:ph type="ftr" sz="quarter" idx="11"/>
          </p:nvPr>
        </p:nvSpPr>
        <p:spPr/>
        <p:txBody>
          <a:bodyPr/>
          <a:lstStyle/>
          <a:p>
            <a:endParaRPr lang="en-US">
              <a:solidFill>
                <a:srgbClr val="073E87"/>
              </a:solidFill>
              <a:latin typeface="Candara"/>
            </a:endParaRPr>
          </a:p>
        </p:txBody>
      </p:sp>
      <p:sp>
        <p:nvSpPr>
          <p:cNvPr id="7" name="Slide Number Placeholder 6"/>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11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ndara"/>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4B314-6CF9-F64B-A10A-277641971E71}" type="datetime1">
              <a:rPr lang="en-US" smtClean="0">
                <a:solidFill>
                  <a:srgbClr val="073E87"/>
                </a:solidFill>
                <a:latin typeface="Candara"/>
              </a:rPr>
              <a:pPr/>
              <a:t>6/11/2013</a:t>
            </a:fld>
            <a:endParaRPr lang="en-US">
              <a:solidFill>
                <a:srgbClr val="073E87"/>
              </a:solidFill>
              <a:latin typeface="Candara"/>
            </a:endParaRPr>
          </a:p>
        </p:txBody>
      </p:sp>
      <p:sp>
        <p:nvSpPr>
          <p:cNvPr id="6" name="Footer Placeholder 5"/>
          <p:cNvSpPr>
            <a:spLocks noGrp="1"/>
          </p:cNvSpPr>
          <p:nvPr>
            <p:ph type="ftr" sz="quarter" idx="11"/>
          </p:nvPr>
        </p:nvSpPr>
        <p:spPr/>
        <p:txBody>
          <a:bodyPr/>
          <a:lstStyle/>
          <a:p>
            <a:endParaRPr lang="en-US">
              <a:solidFill>
                <a:srgbClr val="073E87"/>
              </a:solidFill>
              <a:latin typeface="Candara"/>
            </a:endParaRPr>
          </a:p>
        </p:txBody>
      </p:sp>
      <p:sp>
        <p:nvSpPr>
          <p:cNvPr id="7" name="Slide Number Placeholder 6"/>
          <p:cNvSpPr>
            <a:spLocks noGrp="1"/>
          </p:cNvSpPr>
          <p:nvPr>
            <p:ph type="sldNum" sz="quarter" idx="12"/>
          </p:nvPr>
        </p:nvSpPr>
        <p:spPr/>
        <p:txBody>
          <a:bodyPr/>
          <a:lstStyle/>
          <a:p>
            <a:fld id="{D8544D15-86CD-498F-8C1D-B291320ADCD9}" type="slidenum">
              <a:rPr lang="en-US" smtClean="0">
                <a:solidFill>
                  <a:srgbClr val="073E87"/>
                </a:solidFill>
                <a:latin typeface="Candara"/>
              </a:rPr>
              <a:pPr/>
              <a:t>‹#›</a:t>
            </a:fld>
            <a:endParaRPr lang="en-US">
              <a:solidFill>
                <a:srgbClr val="073E87"/>
              </a:solidFill>
              <a:latin typeface="Candara"/>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1099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ndara"/>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defTabSz="914400"/>
            <a:fld id="{4650DDD1-A933-C54D-8667-28E0F5A53425}" type="datetime1">
              <a:rPr lang="en-US" smtClean="0">
                <a:solidFill>
                  <a:srgbClr val="073E87"/>
                </a:solidFill>
                <a:latin typeface="Candara"/>
              </a:rPr>
              <a:pPr defTabSz="914400"/>
              <a:t>6/11/2013</a:t>
            </a:fld>
            <a:endParaRPr lang="en-US">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defTabSz="914400"/>
            <a:endParaRPr lang="en-US">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defTabSz="914400"/>
            <a:fld id="{D8544D15-86CD-498F-8C1D-B291320ADCD9}" type="slidenum">
              <a:rPr lang="en-US" smtClean="0">
                <a:solidFill>
                  <a:srgbClr val="073E87"/>
                </a:solidFill>
                <a:latin typeface="Candara"/>
              </a:rPr>
              <a:pPr defTabSz="914400"/>
              <a:t>‹#›</a:t>
            </a:fld>
            <a:endParaRPr lang="en-US">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3242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567" y="2705100"/>
            <a:ext cx="8538633" cy="3371850"/>
          </a:xfrm>
        </p:spPr>
        <p:txBody>
          <a:bodyPr>
            <a:normAutofit/>
          </a:bodyPr>
          <a:lstStyle/>
          <a:p>
            <a:pPr>
              <a:buFont typeface="Wingdings" charset="2"/>
              <a:buChar char="ü"/>
            </a:pPr>
            <a:r>
              <a:rPr lang="en-US" dirty="0" smtClean="0"/>
              <a:t>An overview </a:t>
            </a:r>
            <a:r>
              <a:rPr lang="en-US" dirty="0" smtClean="0"/>
              <a:t>of </a:t>
            </a:r>
            <a:r>
              <a:rPr lang="en-US" dirty="0" smtClean="0"/>
              <a:t>relevant governance </a:t>
            </a:r>
            <a:r>
              <a:rPr lang="en-US" dirty="0" smtClean="0"/>
              <a:t>models and </a:t>
            </a:r>
            <a:r>
              <a:rPr lang="en-US" dirty="0" smtClean="0"/>
              <a:t>key </a:t>
            </a:r>
            <a:r>
              <a:rPr lang="en-US" dirty="0" smtClean="0"/>
              <a:t>features of the “regulatory compact” that impacts the electric utility industry.  </a:t>
            </a:r>
          </a:p>
          <a:p>
            <a:pPr>
              <a:buFont typeface="Wingdings" charset="2"/>
              <a:buChar char="ü"/>
            </a:pPr>
            <a:r>
              <a:rPr lang="en-US" dirty="0" smtClean="0"/>
              <a:t>Unique </a:t>
            </a:r>
            <a:r>
              <a:rPr lang="en-US" dirty="0" smtClean="0"/>
              <a:t>aspects of the Pacific Northwest’s power </a:t>
            </a:r>
            <a:r>
              <a:rPr lang="en-US" dirty="0" smtClean="0"/>
              <a:t>system.</a:t>
            </a:r>
            <a:endParaRPr lang="en-US" dirty="0" smtClean="0"/>
          </a:p>
          <a:p>
            <a:pPr>
              <a:buFont typeface="Wingdings" charset="2"/>
              <a:buChar char="ü"/>
            </a:pPr>
            <a:r>
              <a:rPr lang="en-US" dirty="0" smtClean="0"/>
              <a:t>Consumer </a:t>
            </a:r>
            <a:r>
              <a:rPr lang="en-US" dirty="0" smtClean="0"/>
              <a:t>concerns about one feature of </a:t>
            </a:r>
            <a:r>
              <a:rPr lang="en-US" dirty="0" smtClean="0"/>
              <a:t>Smart </a:t>
            </a:r>
            <a:r>
              <a:rPr lang="en-US" dirty="0" smtClean="0"/>
              <a:t>Grid – smart meters.</a:t>
            </a:r>
          </a:p>
          <a:p>
            <a:pPr>
              <a:buFont typeface="Wingdings" charset="2"/>
              <a:buChar char="ü"/>
            </a:pPr>
            <a:r>
              <a:rPr lang="en-US" dirty="0" smtClean="0"/>
              <a:t>Two substantive issues </a:t>
            </a:r>
            <a:r>
              <a:rPr lang="en-US" dirty="0" smtClean="0"/>
              <a:t>that are proving much more difficult to address.</a:t>
            </a:r>
            <a:endParaRPr lang="en-US" dirty="0"/>
          </a:p>
        </p:txBody>
      </p:sp>
      <p:sp>
        <p:nvSpPr>
          <p:cNvPr id="3" name="Title 2"/>
          <p:cNvSpPr>
            <a:spLocks noGrp="1"/>
          </p:cNvSpPr>
          <p:nvPr>
            <p:ph type="title"/>
          </p:nvPr>
        </p:nvSpPr>
        <p:spPr>
          <a:xfrm>
            <a:off x="457200" y="228601"/>
            <a:ext cx="8229600" cy="1504950"/>
          </a:xfrm>
        </p:spPr>
        <p:txBody>
          <a:bodyPr>
            <a:noAutofit/>
          </a:bodyPr>
          <a:lstStyle/>
          <a:p>
            <a:r>
              <a:rPr lang="en-US" sz="4000" dirty="0" smtClean="0">
                <a:ln w="18415" cmpd="sng">
                  <a:solidFill>
                    <a:srgbClr val="FFFFFF"/>
                  </a:solidFill>
                  <a:prstDash val="solid"/>
                </a:ln>
                <a:effectLst>
                  <a:outerShdw blurRad="63500" dir="3600000" algn="tl" rotWithShape="0">
                    <a:srgbClr val="000000">
                      <a:alpha val="70000"/>
                    </a:srgbClr>
                  </a:outerShdw>
                </a:effectLst>
              </a:rPr>
              <a:t>Module </a:t>
            </a:r>
            <a:r>
              <a:rPr lang="en-US" sz="4000" dirty="0" smtClean="0">
                <a:ln w="18415" cmpd="sng">
                  <a:solidFill>
                    <a:srgbClr val="FFFFFF"/>
                  </a:solidFill>
                  <a:prstDash val="solid"/>
                </a:ln>
                <a:effectLst>
                  <a:outerShdw blurRad="63500" dir="3600000" algn="tl" rotWithShape="0">
                    <a:srgbClr val="000000">
                      <a:alpha val="70000"/>
                    </a:srgbClr>
                  </a:outerShdw>
                </a:effectLst>
              </a:rPr>
              <a:t>5</a:t>
            </a:r>
            <a:br>
              <a:rPr lang="en-US" sz="4000" dirty="0" smtClean="0">
                <a:ln w="18415" cmpd="sng">
                  <a:solidFill>
                    <a:srgbClr val="FFFFFF"/>
                  </a:solidFill>
                  <a:prstDash val="solid"/>
                </a:ln>
                <a:effectLst>
                  <a:outerShdw blurRad="63500" dir="3600000" algn="tl" rotWithShape="0">
                    <a:srgbClr val="000000">
                      <a:alpha val="70000"/>
                    </a:srgbClr>
                  </a:outerShdw>
                </a:effectLst>
              </a:rPr>
            </a:br>
            <a:r>
              <a:rPr lang="en-US" sz="3000" dirty="0" smtClean="0">
                <a:ln w="18415" cmpd="sng">
                  <a:solidFill>
                    <a:srgbClr val="FFFFFF"/>
                  </a:solidFill>
                  <a:prstDash val="solid"/>
                </a:ln>
                <a:effectLst>
                  <a:outerShdw blurRad="63500" dir="3600000" algn="tl" rotWithShape="0">
                    <a:srgbClr val="000000">
                      <a:alpha val="70000"/>
                    </a:srgbClr>
                  </a:outerShdw>
                </a:effectLst>
              </a:rPr>
              <a:t>Regulatory &amp; Consumer Response</a:t>
            </a:r>
            <a:br>
              <a:rPr lang="en-US" sz="3000" dirty="0" smtClean="0">
                <a:ln w="18415" cmpd="sng">
                  <a:solidFill>
                    <a:srgbClr val="FFFFFF"/>
                  </a:solidFill>
                  <a:prstDash val="solid"/>
                </a:ln>
                <a:effectLst>
                  <a:outerShdw blurRad="63500" dir="3600000" algn="tl" rotWithShape="0">
                    <a:srgbClr val="000000">
                      <a:alpha val="70000"/>
                    </a:srgbClr>
                  </a:outerShdw>
                </a:effectLst>
              </a:rPr>
            </a:br>
            <a:r>
              <a:rPr lang="en-US" sz="3000" dirty="0" smtClean="0">
                <a:ln w="18415" cmpd="sng">
                  <a:solidFill>
                    <a:srgbClr val="FFFFFF"/>
                  </a:solidFill>
                  <a:prstDash val="solid"/>
                </a:ln>
                <a:effectLst>
                  <a:outerShdw blurRad="63500" dir="3600000" algn="tl" rotWithShape="0">
                    <a:srgbClr val="000000">
                      <a:alpha val="70000"/>
                    </a:srgbClr>
                  </a:outerShdw>
                </a:effectLst>
              </a:rPr>
              <a:t>to </a:t>
            </a:r>
            <a:r>
              <a:rPr lang="en-US" sz="3000" dirty="0" smtClean="0">
                <a:ln w="18415" cmpd="sng">
                  <a:solidFill>
                    <a:srgbClr val="FFFFFF"/>
                  </a:solidFill>
                  <a:prstDash val="solid"/>
                </a:ln>
                <a:effectLst>
                  <a:outerShdw blurRad="63500" dir="3600000" algn="tl" rotWithShape="0">
                    <a:srgbClr val="000000">
                      <a:alpha val="70000"/>
                    </a:srgbClr>
                  </a:outerShdw>
                </a:effectLst>
              </a:rPr>
              <a:t>Smart Grid </a:t>
            </a:r>
            <a:r>
              <a:rPr lang="en-US" sz="3000" dirty="0" smtClean="0">
                <a:ln w="18415" cmpd="sng">
                  <a:solidFill>
                    <a:srgbClr val="FFFFFF"/>
                  </a:solidFill>
                  <a:prstDash val="solid"/>
                </a:ln>
                <a:effectLst>
                  <a:outerShdw blurRad="63500" dir="3600000" algn="tl" rotWithShape="0">
                    <a:srgbClr val="000000">
                      <a:alpha val="70000"/>
                    </a:srgbClr>
                  </a:outerShdw>
                </a:effectLst>
              </a:rPr>
              <a:t>Proposals</a:t>
            </a:r>
            <a:endParaRPr lang="en-US" sz="3000" dirty="0"/>
          </a:p>
        </p:txBody>
      </p:sp>
    </p:spTree>
    <p:extLst>
      <p:ext uri="{BB962C8B-B14F-4D97-AF65-F5344CB8AC3E}">
        <p14:creationId xmlns:p14="http://schemas.microsoft.com/office/powerpoint/2010/main" val="3077383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ChangeArrowheads="1"/>
          </p:cNvSpPr>
          <p:nvPr>
            <p:ph type="title"/>
          </p:nvPr>
        </p:nvSpPr>
        <p:spPr>
          <a:xfrm>
            <a:off x="685800" y="228600"/>
            <a:ext cx="7315200" cy="1066800"/>
          </a:xfrm>
        </p:spPr>
        <p:txBody>
          <a:bodyPr>
            <a:normAutofit fontScale="90000"/>
          </a:bodyPr>
          <a:lstStyle/>
          <a:p>
            <a:pPr algn="ctr" eaLnBrk="1" hangingPunct="1"/>
            <a:r>
              <a:rPr lang="en-US" dirty="0">
                <a:solidFill>
                  <a:schemeClr val="tx1"/>
                </a:solidFill>
                <a:latin typeface="Tahoma" charset="0"/>
                <a:ea typeface="ＭＳ Ｐゴシック" charset="0"/>
                <a:cs typeface="ＭＳ Ｐゴシック" charset="0"/>
              </a:rPr>
              <a:t>    </a:t>
            </a:r>
            <a:r>
              <a:rPr lang="en-US" sz="4000" dirty="0" smtClean="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Service Territories of </a:t>
            </a:r>
            <a:r>
              <a:rPr lang="en-US" sz="4000" dirty="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t</a:t>
            </a:r>
            <a:r>
              <a:rPr lang="en-US" sz="4000" dirty="0" smtClean="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he 8 Northwest Investor-Owned </a:t>
            </a:r>
            <a:r>
              <a:rPr lang="en-US" sz="4000" dirty="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Utilities</a:t>
            </a:r>
            <a:endParaRPr lang="en-US" sz="4000" dirty="0">
              <a:ln w="18415" cmpd="sng">
                <a:solidFill>
                  <a:srgbClr val="FFFFFF"/>
                </a:solidFill>
                <a:prstDash val="solid"/>
              </a:ln>
              <a:solidFill>
                <a:schemeClr val="tx1"/>
              </a:solidFill>
              <a:effectLst>
                <a:outerShdw blurRad="63500" dir="3600000" algn="tl" rotWithShape="0">
                  <a:srgbClr val="000000">
                    <a:alpha val="70000"/>
                  </a:srgbClr>
                </a:outerShdw>
              </a:effectLst>
              <a:ea typeface="ＭＳ Ｐゴシック" charset="0"/>
              <a:cs typeface="ＭＳ Ｐゴシック" charset="0"/>
            </a:endParaRPr>
          </a:p>
        </p:txBody>
      </p:sp>
      <p:pic>
        <p:nvPicPr>
          <p:cNvPr id="86019" name="Picture 1027" descr="iousm"/>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21029" y="1507329"/>
            <a:ext cx="7368229" cy="524774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04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2409825"/>
            <a:ext cx="8629649" cy="3619500"/>
          </a:xfrm>
        </p:spPr>
        <p:txBody>
          <a:bodyPr>
            <a:noAutofit/>
          </a:bodyPr>
          <a:lstStyle/>
          <a:p>
            <a:pPr marL="0" indent="0">
              <a:spcBef>
                <a:spcPts val="0"/>
              </a:spcBef>
              <a:spcAft>
                <a:spcPts val="600"/>
              </a:spcAft>
              <a:buNone/>
            </a:pPr>
            <a:r>
              <a:rPr lang="en-US" dirty="0" smtClean="0"/>
              <a:t>Concern 1: Smart meters are less accurate than analog meters</a:t>
            </a:r>
          </a:p>
          <a:p>
            <a:pPr marL="0" indent="0">
              <a:spcBef>
                <a:spcPts val="0"/>
              </a:spcBef>
              <a:spcAft>
                <a:spcPts val="600"/>
              </a:spcAft>
              <a:buNone/>
            </a:pPr>
            <a:r>
              <a:rPr lang="en-US" dirty="0" smtClean="0">
                <a:solidFill>
                  <a:schemeClr val="tx1"/>
                </a:solidFill>
              </a:rPr>
              <a:t>Response: </a:t>
            </a:r>
          </a:p>
          <a:p>
            <a:pPr>
              <a:spcAft>
                <a:spcPts val="600"/>
              </a:spcAft>
              <a:buFont typeface="Wingdings" charset="2"/>
              <a:buChar char="ü"/>
            </a:pPr>
            <a:r>
              <a:rPr lang="en-US" sz="2200" dirty="0" smtClean="0"/>
              <a:t>Smart meters are tested.</a:t>
            </a:r>
          </a:p>
          <a:p>
            <a:pPr>
              <a:spcBef>
                <a:spcPts val="0"/>
              </a:spcBef>
              <a:spcAft>
                <a:spcPts val="600"/>
              </a:spcAft>
              <a:buFont typeface="Wingdings" charset="2"/>
              <a:buChar char="ü"/>
            </a:pPr>
            <a:r>
              <a:rPr lang="en-US" sz="2200" dirty="0" smtClean="0"/>
              <a:t>Public service commissions </a:t>
            </a:r>
            <a:r>
              <a:rPr lang="en-US" sz="2200" dirty="0"/>
              <a:t>require meter manufacturers to supply independently certified testing results to </a:t>
            </a:r>
            <a:r>
              <a:rPr lang="en-US" sz="2200" dirty="0" smtClean="0"/>
              <a:t>prove accuracy.</a:t>
            </a:r>
          </a:p>
          <a:p>
            <a:pPr marL="274320" lvl="1">
              <a:spcAft>
                <a:spcPts val="600"/>
              </a:spcAft>
              <a:buFont typeface="Wingdings" charset="2"/>
              <a:buChar char="ü"/>
            </a:pPr>
            <a:r>
              <a:rPr lang="en-US" dirty="0"/>
              <a:t>Utilities also perform field tests.</a:t>
            </a:r>
          </a:p>
          <a:p>
            <a:pPr marL="274320" lvl="1">
              <a:spcAft>
                <a:spcPts val="600"/>
              </a:spcAft>
              <a:buFont typeface="Wingdings" charset="2"/>
              <a:buChar char="ü"/>
            </a:pPr>
            <a:r>
              <a:rPr lang="en-US" dirty="0"/>
              <a:t>Tests continue to document smart meters are accurate, often more accurate than analog </a:t>
            </a:r>
            <a:r>
              <a:rPr lang="en-US" dirty="0" smtClean="0"/>
              <a:t>meters.</a:t>
            </a:r>
            <a:endParaRPr lang="en-US" dirty="0"/>
          </a:p>
        </p:txBody>
      </p:sp>
      <p:sp>
        <p:nvSpPr>
          <p:cNvPr id="4" name="Title 3"/>
          <p:cNvSpPr>
            <a:spLocks noGrp="1"/>
          </p:cNvSpPr>
          <p:nvPr>
            <p:ph type="title"/>
          </p:nvPr>
        </p:nvSpPr>
        <p:spPr/>
        <p:txBody>
          <a:bodyPr>
            <a:normAutofit/>
          </a:bodyPr>
          <a:lstStyle/>
          <a:p>
            <a:r>
              <a:rPr lang="en-US" sz="3600" dirty="0" smtClean="0">
                <a:ln w="18415" cmpd="sng">
                  <a:solidFill>
                    <a:srgbClr val="FFFFFF"/>
                  </a:solidFill>
                  <a:prstDash val="solid"/>
                </a:ln>
                <a:effectLst>
                  <a:outerShdw blurRad="63500" dir="3600000" algn="tl" rotWithShape="0">
                    <a:srgbClr val="000000">
                      <a:alpha val="70000"/>
                    </a:srgbClr>
                  </a:outerShdw>
                </a:effectLst>
              </a:rPr>
              <a:t>Common Consumer Concerns </a:t>
            </a:r>
            <a:br>
              <a:rPr lang="en-US" sz="3600" dirty="0" smtClean="0">
                <a:ln w="18415" cmpd="sng">
                  <a:solidFill>
                    <a:srgbClr val="FFFFFF"/>
                  </a:solidFill>
                  <a:prstDash val="solid"/>
                </a:ln>
                <a:effectLst>
                  <a:outerShdw blurRad="63500" dir="3600000" algn="tl" rotWithShape="0">
                    <a:srgbClr val="000000">
                      <a:alpha val="70000"/>
                    </a:srgbClr>
                  </a:outerShdw>
                </a:effectLst>
              </a:rPr>
            </a:br>
            <a:r>
              <a:rPr lang="en-US" sz="3600" dirty="0" smtClean="0">
                <a:ln w="18415" cmpd="sng">
                  <a:solidFill>
                    <a:srgbClr val="FFFFFF"/>
                  </a:solidFill>
                  <a:prstDash val="solid"/>
                </a:ln>
                <a:effectLst>
                  <a:outerShdw blurRad="63500" dir="3600000" algn="tl" rotWithShape="0">
                    <a:srgbClr val="000000">
                      <a:alpha val="70000"/>
                    </a:srgbClr>
                  </a:outerShdw>
                </a:effectLst>
              </a:rPr>
              <a:t>about Advanced (Smart) Meters -1</a:t>
            </a:r>
            <a:endParaRPr lang="en-US" sz="3600" dirty="0">
              <a:ln w="18415" cmpd="sng">
                <a:solidFill>
                  <a:srgbClr val="FFFFFF"/>
                </a:solidFill>
                <a:prstDash val="solid"/>
              </a:ln>
              <a:effectLst>
                <a:outerShdw blurRad="63500" dir="3600000" algn="tl" rotWithShape="0">
                  <a:srgbClr val="000000">
                    <a:alpha val="70000"/>
                  </a:srgbClr>
                </a:outerShdw>
              </a:effectLst>
            </a:endParaRPr>
          </a:p>
        </p:txBody>
      </p:sp>
      <p:sp>
        <p:nvSpPr>
          <p:cNvPr id="5" name="TextBox 4"/>
          <p:cNvSpPr txBox="1"/>
          <p:nvPr/>
        </p:nvSpPr>
        <p:spPr>
          <a:xfrm>
            <a:off x="4329058" y="5864939"/>
            <a:ext cx="4695712" cy="738664"/>
          </a:xfrm>
          <a:prstGeom prst="rect">
            <a:avLst/>
          </a:prstGeom>
          <a:noFill/>
        </p:spPr>
        <p:txBody>
          <a:bodyPr wrap="square" rtlCol="0">
            <a:spAutoFit/>
          </a:bodyPr>
          <a:lstStyle/>
          <a:p>
            <a:r>
              <a:rPr lang="en-US" sz="1400" i="1" dirty="0" smtClean="0"/>
              <a:t>Sources of next 6 slides:  Smart Grid Consumer Collaborative, 2013 State of the Consumer Report and Myths and Fact: The True about Smart Meters</a:t>
            </a:r>
            <a:endParaRPr lang="en-US" sz="1400" i="1" dirty="0"/>
          </a:p>
        </p:txBody>
      </p:sp>
    </p:spTree>
    <p:extLst>
      <p:ext uri="{BB962C8B-B14F-4D97-AF65-F5344CB8AC3E}">
        <p14:creationId xmlns:p14="http://schemas.microsoft.com/office/powerpoint/2010/main" val="4172720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6" y="2419350"/>
            <a:ext cx="8658224" cy="3924299"/>
          </a:xfrm>
        </p:spPr>
        <p:txBody>
          <a:bodyPr>
            <a:noAutofit/>
          </a:bodyPr>
          <a:lstStyle/>
          <a:p>
            <a:pPr marL="0" indent="0">
              <a:spcBef>
                <a:spcPts val="0"/>
              </a:spcBef>
              <a:spcAft>
                <a:spcPts val="600"/>
              </a:spcAft>
              <a:buNone/>
            </a:pPr>
            <a:r>
              <a:rPr lang="en-US" dirty="0" smtClean="0"/>
              <a:t>Concern 2: Smart meters are a health threat because they communicate using wireless signals.</a:t>
            </a:r>
          </a:p>
          <a:p>
            <a:pPr marL="0" indent="0">
              <a:spcBef>
                <a:spcPts val="0"/>
              </a:spcBef>
              <a:spcAft>
                <a:spcPts val="600"/>
              </a:spcAft>
              <a:buNone/>
            </a:pPr>
            <a:r>
              <a:rPr lang="en-US" dirty="0" smtClean="0">
                <a:solidFill>
                  <a:schemeClr val="tx1"/>
                </a:solidFill>
              </a:rPr>
              <a:t>Response:</a:t>
            </a:r>
          </a:p>
          <a:p>
            <a:pPr>
              <a:spcBef>
                <a:spcPts val="0"/>
              </a:spcBef>
              <a:spcAft>
                <a:spcPts val="600"/>
              </a:spcAft>
              <a:buFont typeface="Wingdings" charset="2"/>
              <a:buChar char="ü"/>
            </a:pPr>
            <a:r>
              <a:rPr lang="en-US" sz="2200" dirty="0" smtClean="0"/>
              <a:t>World Health Organization and other studies conclude small amounts of radio frequency (RF) energy produced by smart meters not harmful.</a:t>
            </a:r>
          </a:p>
          <a:p>
            <a:pPr>
              <a:spcBef>
                <a:spcPts val="0"/>
              </a:spcBef>
              <a:spcAft>
                <a:spcPts val="600"/>
              </a:spcAft>
              <a:buFont typeface="Wingdings" charset="2"/>
              <a:buChar char="ü"/>
            </a:pPr>
            <a:r>
              <a:rPr lang="en-US" sz="2200" dirty="0" smtClean="0"/>
              <a:t>RF emitted by smart meters well below limits set by FCC and well below such common devices as cell phones, baby monitors, satellite TV, and microwaves.</a:t>
            </a:r>
            <a:endParaRPr lang="en-US" sz="2200" dirty="0"/>
          </a:p>
        </p:txBody>
      </p:sp>
      <p:sp>
        <p:nvSpPr>
          <p:cNvPr id="4" name="Title 3"/>
          <p:cNvSpPr>
            <a:spLocks noGrp="1"/>
          </p:cNvSpPr>
          <p:nvPr>
            <p:ph type="title"/>
          </p:nvPr>
        </p:nvSpPr>
        <p:spPr/>
        <p:txBody>
          <a:bodyPr>
            <a:normAutofit/>
          </a:bodyPr>
          <a:lstStyle/>
          <a:p>
            <a:r>
              <a:rPr lang="en-US" sz="3600" dirty="0" smtClean="0">
                <a:ln w="18415" cmpd="sng">
                  <a:solidFill>
                    <a:srgbClr val="FFFFFF"/>
                  </a:solidFill>
                  <a:prstDash val="solid"/>
                </a:ln>
                <a:effectLst>
                  <a:outerShdw blurRad="63500" dir="3600000" algn="tl" rotWithShape="0">
                    <a:srgbClr val="000000">
                      <a:alpha val="70000"/>
                    </a:srgbClr>
                  </a:outerShdw>
                </a:effectLst>
              </a:rPr>
              <a:t>Common Consumer Concerns </a:t>
            </a:r>
            <a:br>
              <a:rPr lang="en-US" sz="3600" dirty="0" smtClean="0">
                <a:ln w="18415" cmpd="sng">
                  <a:solidFill>
                    <a:srgbClr val="FFFFFF"/>
                  </a:solidFill>
                  <a:prstDash val="solid"/>
                </a:ln>
                <a:effectLst>
                  <a:outerShdw blurRad="63500" dir="3600000" algn="tl" rotWithShape="0">
                    <a:srgbClr val="000000">
                      <a:alpha val="70000"/>
                    </a:srgbClr>
                  </a:outerShdw>
                </a:effectLst>
              </a:rPr>
            </a:br>
            <a:r>
              <a:rPr lang="en-US" sz="3600" dirty="0" smtClean="0">
                <a:ln w="18415" cmpd="sng">
                  <a:solidFill>
                    <a:srgbClr val="FFFFFF"/>
                  </a:solidFill>
                  <a:prstDash val="solid"/>
                </a:ln>
                <a:effectLst>
                  <a:outerShdw blurRad="63500" dir="3600000" algn="tl" rotWithShape="0">
                    <a:srgbClr val="000000">
                      <a:alpha val="70000"/>
                    </a:srgbClr>
                  </a:outerShdw>
                </a:effectLst>
              </a:rPr>
              <a:t>about Advanced (Smart) Meters -2</a:t>
            </a:r>
            <a:endParaRPr lang="en-US" sz="36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86602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1" y="2406650"/>
            <a:ext cx="8658224" cy="3517900"/>
          </a:xfrm>
        </p:spPr>
        <p:txBody>
          <a:bodyPr>
            <a:noAutofit/>
          </a:bodyPr>
          <a:lstStyle/>
          <a:p>
            <a:pPr marL="0" indent="0">
              <a:spcBef>
                <a:spcPts val="0"/>
              </a:spcBef>
              <a:spcAft>
                <a:spcPts val="600"/>
              </a:spcAft>
              <a:buNone/>
            </a:pPr>
            <a:r>
              <a:rPr lang="en-US" dirty="0" smtClean="0"/>
              <a:t>Concern 3: Smart meters will not keep my data secure.</a:t>
            </a:r>
          </a:p>
          <a:p>
            <a:pPr marL="0" indent="0">
              <a:spcBef>
                <a:spcPts val="0"/>
              </a:spcBef>
              <a:spcAft>
                <a:spcPts val="600"/>
              </a:spcAft>
              <a:buNone/>
            </a:pPr>
            <a:r>
              <a:rPr lang="en-US" dirty="0" smtClean="0">
                <a:solidFill>
                  <a:schemeClr val="tx1"/>
                </a:solidFill>
              </a:rPr>
              <a:t>Response</a:t>
            </a:r>
            <a:r>
              <a:rPr lang="en-US" dirty="0" smtClean="0">
                <a:solidFill>
                  <a:schemeClr val="tx1"/>
                </a:solidFill>
              </a:rPr>
              <a:t>:</a:t>
            </a:r>
            <a:endParaRPr lang="en-US" dirty="0" smtClean="0"/>
          </a:p>
          <a:p>
            <a:pPr>
              <a:spcAft>
                <a:spcPts val="600"/>
              </a:spcAft>
              <a:buFont typeface="Wingdings" charset="2"/>
              <a:buChar char="ü"/>
            </a:pPr>
            <a:r>
              <a:rPr lang="en-US" dirty="0" smtClean="0"/>
              <a:t> </a:t>
            </a:r>
            <a:r>
              <a:rPr lang="en-US" sz="2200" dirty="0" smtClean="0"/>
              <a:t>Utilities are using the same advanced </a:t>
            </a:r>
            <a:r>
              <a:rPr lang="en-US" sz="2200" dirty="0"/>
              <a:t>security and encryption technology </a:t>
            </a:r>
            <a:r>
              <a:rPr lang="en-US" sz="2200" dirty="0" smtClean="0"/>
              <a:t>uses by banking, credit card, and </a:t>
            </a:r>
            <a:r>
              <a:rPr lang="en-US" sz="2200" dirty="0" smtClean="0"/>
              <a:t>cable </a:t>
            </a:r>
            <a:r>
              <a:rPr lang="en-US" sz="2200" dirty="0" smtClean="0"/>
              <a:t>industries.</a:t>
            </a:r>
          </a:p>
          <a:p>
            <a:pPr>
              <a:buFont typeface="Wingdings" charset="2"/>
              <a:buChar char="ü"/>
            </a:pPr>
            <a:r>
              <a:rPr lang="en-US" sz="2200" dirty="0"/>
              <a:t>Utilities are involved in national consortiums and work with national </a:t>
            </a:r>
            <a:r>
              <a:rPr lang="en-US" sz="2200" dirty="0" smtClean="0"/>
              <a:t>cyber-security organizations </a:t>
            </a:r>
            <a:r>
              <a:rPr lang="en-US" sz="2200" dirty="0"/>
              <a:t>to regularly audit their systems to ensure privacy and security of smart meters</a:t>
            </a:r>
            <a:r>
              <a:rPr lang="en-US" sz="2200" dirty="0" smtClean="0"/>
              <a:t>.</a:t>
            </a:r>
            <a:endParaRPr lang="en-US" dirty="0" smtClean="0"/>
          </a:p>
        </p:txBody>
      </p:sp>
      <p:sp>
        <p:nvSpPr>
          <p:cNvPr id="4" name="Title 3"/>
          <p:cNvSpPr>
            <a:spLocks noGrp="1"/>
          </p:cNvSpPr>
          <p:nvPr>
            <p:ph type="title"/>
          </p:nvPr>
        </p:nvSpPr>
        <p:spPr/>
        <p:txBody>
          <a:bodyPr>
            <a:normAutofit/>
          </a:bodyPr>
          <a:lstStyle/>
          <a:p>
            <a:r>
              <a:rPr lang="en-US" sz="3600" dirty="0" smtClean="0">
                <a:ln w="18415" cmpd="sng">
                  <a:solidFill>
                    <a:srgbClr val="FFFFFF"/>
                  </a:solidFill>
                  <a:prstDash val="solid"/>
                </a:ln>
                <a:effectLst>
                  <a:outerShdw blurRad="63500" dir="3600000" algn="tl" rotWithShape="0">
                    <a:srgbClr val="000000">
                      <a:alpha val="70000"/>
                    </a:srgbClr>
                  </a:outerShdw>
                </a:effectLst>
              </a:rPr>
              <a:t>Common Consumer Concerns </a:t>
            </a:r>
            <a:br>
              <a:rPr lang="en-US" sz="3600" dirty="0" smtClean="0">
                <a:ln w="18415" cmpd="sng">
                  <a:solidFill>
                    <a:srgbClr val="FFFFFF"/>
                  </a:solidFill>
                  <a:prstDash val="solid"/>
                </a:ln>
                <a:effectLst>
                  <a:outerShdw blurRad="63500" dir="3600000" algn="tl" rotWithShape="0">
                    <a:srgbClr val="000000">
                      <a:alpha val="70000"/>
                    </a:srgbClr>
                  </a:outerShdw>
                </a:effectLst>
              </a:rPr>
            </a:br>
            <a:r>
              <a:rPr lang="en-US" sz="3600" dirty="0" smtClean="0">
                <a:ln w="18415" cmpd="sng">
                  <a:solidFill>
                    <a:srgbClr val="FFFFFF"/>
                  </a:solidFill>
                  <a:prstDash val="solid"/>
                </a:ln>
                <a:effectLst>
                  <a:outerShdw blurRad="63500" dir="3600000" algn="tl" rotWithShape="0">
                    <a:srgbClr val="000000">
                      <a:alpha val="70000"/>
                    </a:srgbClr>
                  </a:outerShdw>
                </a:effectLst>
              </a:rPr>
              <a:t>about Advanced (Smart) Meters -3</a:t>
            </a:r>
            <a:endParaRPr lang="en-US" sz="36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33323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921" y="2416176"/>
            <a:ext cx="8628479" cy="3098800"/>
          </a:xfrm>
        </p:spPr>
        <p:txBody>
          <a:bodyPr>
            <a:normAutofit/>
          </a:bodyPr>
          <a:lstStyle/>
          <a:p>
            <a:pPr marL="0" indent="0">
              <a:spcBef>
                <a:spcPts val="0"/>
              </a:spcBef>
              <a:spcAft>
                <a:spcPts val="600"/>
              </a:spcAft>
              <a:buNone/>
            </a:pPr>
            <a:r>
              <a:rPr lang="en-US" dirty="0" smtClean="0"/>
              <a:t>Concern 4: Smart </a:t>
            </a:r>
            <a:r>
              <a:rPr lang="en-US" dirty="0" smtClean="0"/>
              <a:t>meters </a:t>
            </a:r>
            <a:r>
              <a:rPr lang="en-US" dirty="0" smtClean="0"/>
              <a:t>are hazardous and increase the risk of fire and explosion.</a:t>
            </a:r>
          </a:p>
          <a:p>
            <a:pPr marL="0" indent="0">
              <a:spcBef>
                <a:spcPts val="0"/>
              </a:spcBef>
              <a:spcAft>
                <a:spcPts val="600"/>
              </a:spcAft>
              <a:buNone/>
            </a:pPr>
            <a:r>
              <a:rPr lang="en-US" dirty="0" smtClean="0">
                <a:solidFill>
                  <a:schemeClr val="tx1"/>
                </a:solidFill>
              </a:rPr>
              <a:t>Response:</a:t>
            </a:r>
          </a:p>
          <a:p>
            <a:pPr>
              <a:spcBef>
                <a:spcPts val="0"/>
              </a:spcBef>
              <a:spcAft>
                <a:spcPts val="600"/>
              </a:spcAft>
              <a:buFont typeface="Wingdings" charset="2"/>
              <a:buChar char="ü"/>
            </a:pPr>
            <a:r>
              <a:rPr lang="en-US" sz="2200" dirty="0" smtClean="0"/>
              <a:t>Smart meters must meet safety requirements &amp; standards </a:t>
            </a:r>
            <a:r>
              <a:rPr lang="en-US" sz="2200" dirty="0"/>
              <a:t>in the National Electric Safety </a:t>
            </a:r>
            <a:r>
              <a:rPr lang="en-US" sz="2200" dirty="0" smtClean="0"/>
              <a:t>Code</a:t>
            </a:r>
            <a:r>
              <a:rPr lang="en-US" sz="2200" dirty="0" smtClean="0"/>
              <a:t>.</a:t>
            </a:r>
            <a:endParaRPr lang="en-US" sz="2200" dirty="0"/>
          </a:p>
          <a:p>
            <a:pPr>
              <a:spcBef>
                <a:spcPts val="0"/>
              </a:spcBef>
              <a:spcAft>
                <a:spcPts val="600"/>
              </a:spcAft>
              <a:buFont typeface="Wingdings" charset="2"/>
              <a:buChar char="ü"/>
            </a:pPr>
            <a:r>
              <a:rPr lang="en-US" sz="2200" dirty="0" smtClean="0"/>
              <a:t>Public service commissions require independent certification confirming smart </a:t>
            </a:r>
            <a:r>
              <a:rPr lang="en-US" sz="2200" dirty="0"/>
              <a:t>meters are safe and show resistance to heat, fire, voltages, surges, and self-heating. </a:t>
            </a:r>
            <a:endParaRPr lang="en-US" dirty="0"/>
          </a:p>
        </p:txBody>
      </p:sp>
      <p:sp>
        <p:nvSpPr>
          <p:cNvPr id="4" name="Title 3"/>
          <p:cNvSpPr>
            <a:spLocks noGrp="1"/>
          </p:cNvSpPr>
          <p:nvPr>
            <p:ph type="title"/>
          </p:nvPr>
        </p:nvSpPr>
        <p:spPr/>
        <p:txBody>
          <a:bodyPr>
            <a:normAutofit/>
          </a:bodyPr>
          <a:lstStyle/>
          <a:p>
            <a:r>
              <a:rPr lang="en-US" sz="3600" dirty="0" smtClean="0">
                <a:ln w="18415" cmpd="sng">
                  <a:solidFill>
                    <a:srgbClr val="FFFFFF"/>
                  </a:solidFill>
                  <a:prstDash val="solid"/>
                </a:ln>
                <a:effectLst>
                  <a:outerShdw blurRad="63500" dir="3600000" algn="tl" rotWithShape="0">
                    <a:srgbClr val="000000">
                      <a:alpha val="70000"/>
                    </a:srgbClr>
                  </a:outerShdw>
                </a:effectLst>
              </a:rPr>
              <a:t>Common Consumer Concerns </a:t>
            </a:r>
            <a:br>
              <a:rPr lang="en-US" sz="3600" dirty="0" smtClean="0">
                <a:ln w="18415" cmpd="sng">
                  <a:solidFill>
                    <a:srgbClr val="FFFFFF"/>
                  </a:solidFill>
                  <a:prstDash val="solid"/>
                </a:ln>
                <a:effectLst>
                  <a:outerShdw blurRad="63500" dir="3600000" algn="tl" rotWithShape="0">
                    <a:srgbClr val="000000">
                      <a:alpha val="70000"/>
                    </a:srgbClr>
                  </a:outerShdw>
                </a:effectLst>
              </a:rPr>
            </a:br>
            <a:r>
              <a:rPr lang="en-US" sz="3600" dirty="0" smtClean="0">
                <a:ln w="18415" cmpd="sng">
                  <a:solidFill>
                    <a:srgbClr val="FFFFFF"/>
                  </a:solidFill>
                  <a:prstDash val="solid"/>
                </a:ln>
                <a:effectLst>
                  <a:outerShdw blurRad="63500" dir="3600000" algn="tl" rotWithShape="0">
                    <a:srgbClr val="000000">
                      <a:alpha val="70000"/>
                    </a:srgbClr>
                  </a:outerShdw>
                </a:effectLst>
              </a:rPr>
              <a:t>about Advanced (Smart) Meters -4</a:t>
            </a:r>
            <a:endParaRPr lang="en-US" sz="36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09361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075" y="2400301"/>
            <a:ext cx="8686800" cy="4210050"/>
          </a:xfrm>
        </p:spPr>
        <p:txBody>
          <a:bodyPr>
            <a:noAutofit/>
          </a:bodyPr>
          <a:lstStyle/>
          <a:p>
            <a:pPr marL="0" indent="0">
              <a:spcBef>
                <a:spcPts val="0"/>
              </a:spcBef>
              <a:spcAft>
                <a:spcPts val="600"/>
              </a:spcAft>
              <a:buNone/>
            </a:pPr>
            <a:r>
              <a:rPr lang="en-US" dirty="0" smtClean="0"/>
              <a:t>Concern 5: Smart meters are an invasion of privacy.</a:t>
            </a:r>
          </a:p>
          <a:p>
            <a:pPr marL="0" indent="0">
              <a:spcBef>
                <a:spcPts val="0"/>
              </a:spcBef>
              <a:spcAft>
                <a:spcPts val="600"/>
              </a:spcAft>
              <a:buNone/>
            </a:pPr>
            <a:r>
              <a:rPr lang="en-US" dirty="0" smtClean="0">
                <a:solidFill>
                  <a:schemeClr val="tx1"/>
                </a:solidFill>
              </a:rPr>
              <a:t>Response</a:t>
            </a:r>
            <a:r>
              <a:rPr lang="en-US" dirty="0" smtClean="0">
                <a:solidFill>
                  <a:schemeClr val="tx1"/>
                </a:solidFill>
              </a:rPr>
              <a:t>:</a:t>
            </a:r>
          </a:p>
          <a:p>
            <a:pPr>
              <a:spcBef>
                <a:spcPts val="0"/>
              </a:spcBef>
              <a:spcAft>
                <a:spcPts val="600"/>
              </a:spcAft>
              <a:buFont typeface="Wingdings" charset="2"/>
              <a:buChar char="ü"/>
            </a:pPr>
            <a:r>
              <a:rPr lang="en-US" sz="2000" dirty="0" smtClean="0"/>
              <a:t>Smart </a:t>
            </a:r>
            <a:r>
              <a:rPr lang="en-US" sz="2000" dirty="0" smtClean="0"/>
              <a:t>meters measure how much energy we use, based on time of day, not </a:t>
            </a:r>
            <a:r>
              <a:rPr lang="en-US" sz="2000" dirty="0"/>
              <a:t>how </a:t>
            </a:r>
            <a:r>
              <a:rPr lang="en-US" sz="2000" dirty="0" smtClean="0"/>
              <a:t>we </a:t>
            </a:r>
            <a:r>
              <a:rPr lang="en-US" sz="2000" dirty="0"/>
              <a:t>use that energy. Unless </a:t>
            </a:r>
            <a:r>
              <a:rPr lang="en-US" sz="2000" dirty="0" smtClean="0"/>
              <a:t>we </a:t>
            </a:r>
            <a:r>
              <a:rPr lang="en-US" sz="2000" dirty="0"/>
              <a:t>install a home energy management system, smart meters cannot tell whether the energy used is from your oven, air </a:t>
            </a:r>
            <a:r>
              <a:rPr lang="en-US" sz="2000" dirty="0" smtClean="0"/>
              <a:t>conditioner </a:t>
            </a:r>
            <a:r>
              <a:rPr lang="en-US" sz="2000" dirty="0"/>
              <a:t>or hairdryer. </a:t>
            </a:r>
            <a:endParaRPr lang="en-US" sz="2000" dirty="0" smtClean="0"/>
          </a:p>
          <a:p>
            <a:pPr>
              <a:spcBef>
                <a:spcPts val="0"/>
              </a:spcBef>
              <a:spcAft>
                <a:spcPts val="600"/>
              </a:spcAft>
              <a:buFont typeface="Wingdings" charset="2"/>
              <a:buChar char="ü"/>
            </a:pPr>
            <a:r>
              <a:rPr lang="en-US" sz="2000" dirty="0" smtClean="0"/>
              <a:t>Utilities </a:t>
            </a:r>
            <a:r>
              <a:rPr lang="en-US" sz="2000" dirty="0" smtClean="0"/>
              <a:t>adhere to strict policies, following state laws</a:t>
            </a:r>
            <a:r>
              <a:rPr lang="en-US" sz="2000" dirty="0"/>
              <a:t> </a:t>
            </a:r>
            <a:r>
              <a:rPr lang="en-US" sz="2000" dirty="0" smtClean="0"/>
              <a:t>regulating the use of </a:t>
            </a:r>
            <a:r>
              <a:rPr lang="en-US" sz="2000" dirty="0"/>
              <a:t>personal information for business functions like billing and customer </a:t>
            </a:r>
            <a:r>
              <a:rPr lang="en-US" sz="2000" dirty="0" smtClean="0"/>
              <a:t>service. </a:t>
            </a:r>
          </a:p>
          <a:p>
            <a:pPr>
              <a:spcBef>
                <a:spcPts val="0"/>
              </a:spcBef>
              <a:spcAft>
                <a:spcPts val="600"/>
              </a:spcAft>
              <a:buFont typeface="Wingdings" charset="2"/>
              <a:buChar char="ü"/>
            </a:pPr>
            <a:r>
              <a:rPr lang="en-US" sz="2000" dirty="0"/>
              <a:t>Smart meters are a landmark change allowing two-way communication between </a:t>
            </a:r>
            <a:r>
              <a:rPr lang="en-US" sz="2000" dirty="0" smtClean="0"/>
              <a:t>our </a:t>
            </a:r>
            <a:r>
              <a:rPr lang="en-US" sz="2000" dirty="0"/>
              <a:t>utility and </a:t>
            </a:r>
            <a:r>
              <a:rPr lang="en-US" sz="2000" dirty="0" smtClean="0"/>
              <a:t>us, </a:t>
            </a:r>
            <a:r>
              <a:rPr lang="en-US" sz="2000" dirty="0"/>
              <a:t>much like cell phones and banking. Utilities keep </a:t>
            </a:r>
            <a:r>
              <a:rPr lang="en-US" sz="2000" dirty="0" smtClean="0"/>
              <a:t>our </a:t>
            </a:r>
            <a:r>
              <a:rPr lang="en-US" sz="2000" dirty="0"/>
              <a:t>data private and secure, </a:t>
            </a:r>
            <a:r>
              <a:rPr lang="en-US" sz="2000" dirty="0" smtClean="0"/>
              <a:t>just like </a:t>
            </a:r>
            <a:r>
              <a:rPr lang="en-US" sz="2000" dirty="0"/>
              <a:t>those </a:t>
            </a:r>
            <a:r>
              <a:rPr lang="en-US" sz="2000" dirty="0" smtClean="0"/>
              <a:t>industries do</a:t>
            </a:r>
            <a:r>
              <a:rPr lang="en-US" sz="2000" dirty="0" smtClean="0"/>
              <a:t>.</a:t>
            </a:r>
            <a:endParaRPr lang="en-US" sz="2000" dirty="0"/>
          </a:p>
          <a:p>
            <a:pPr>
              <a:lnSpc>
                <a:spcPct val="120000"/>
              </a:lnSpc>
              <a:spcAft>
                <a:spcPts val="600"/>
              </a:spcAft>
              <a:buFont typeface="Wingdings" charset="2"/>
              <a:buChar char="ü"/>
            </a:pPr>
            <a:endParaRPr lang="en-US" sz="8800" dirty="0"/>
          </a:p>
          <a:p>
            <a:pPr>
              <a:lnSpc>
                <a:spcPct val="120000"/>
              </a:lnSpc>
              <a:spcAft>
                <a:spcPts val="600"/>
              </a:spcAft>
              <a:buFont typeface="Wingdings" charset="2"/>
              <a:buChar char="ü"/>
            </a:pPr>
            <a:endParaRPr lang="en-US" sz="8800" dirty="0"/>
          </a:p>
          <a:p>
            <a:pPr marL="0" indent="0">
              <a:lnSpc>
                <a:spcPct val="120000"/>
              </a:lnSpc>
              <a:spcAft>
                <a:spcPts val="600"/>
              </a:spcAft>
              <a:buNone/>
            </a:pPr>
            <a:r>
              <a:rPr lang="en-US" sz="8800" dirty="0" smtClean="0"/>
              <a:t> </a:t>
            </a:r>
            <a:endParaRPr lang="en-US" sz="8800" dirty="0"/>
          </a:p>
          <a:p>
            <a:pPr marL="0" indent="0">
              <a:lnSpc>
                <a:spcPct val="120000"/>
              </a:lnSpc>
              <a:spcAft>
                <a:spcPts val="600"/>
              </a:spcAft>
              <a:buNone/>
            </a:pPr>
            <a:endParaRPr lang="en-US" sz="8800" dirty="0" smtClean="0"/>
          </a:p>
          <a:p>
            <a:pPr marL="0" indent="0">
              <a:lnSpc>
                <a:spcPct val="120000"/>
              </a:lnSpc>
              <a:spcAft>
                <a:spcPts val="600"/>
              </a:spcAft>
              <a:buNone/>
            </a:pPr>
            <a:endParaRPr lang="en-US" sz="8800" dirty="0" smtClean="0"/>
          </a:p>
          <a:p>
            <a:pPr marL="0" indent="0">
              <a:lnSpc>
                <a:spcPct val="120000"/>
              </a:lnSpc>
              <a:spcAft>
                <a:spcPts val="600"/>
              </a:spcAft>
              <a:buNone/>
            </a:pPr>
            <a:endParaRPr lang="en-US" sz="8800" dirty="0"/>
          </a:p>
          <a:p>
            <a:pPr marL="0" indent="0">
              <a:lnSpc>
                <a:spcPct val="120000"/>
              </a:lnSpc>
              <a:spcAft>
                <a:spcPts val="600"/>
              </a:spcAft>
              <a:buNone/>
            </a:pPr>
            <a:endParaRPr lang="en-US" sz="8800" dirty="0"/>
          </a:p>
          <a:p>
            <a:pPr>
              <a:lnSpc>
                <a:spcPct val="120000"/>
              </a:lnSpc>
              <a:spcAft>
                <a:spcPts val="600"/>
              </a:spcAft>
              <a:buFont typeface="Wingdings" charset="2"/>
              <a:buChar char="ü"/>
            </a:pPr>
            <a:endParaRPr lang="en-US" sz="8800" dirty="0" smtClean="0"/>
          </a:p>
          <a:p>
            <a:pPr>
              <a:buFont typeface="Wingdings" charset="2"/>
              <a:buChar char="ü"/>
            </a:pPr>
            <a:endParaRPr lang="en-US" dirty="0"/>
          </a:p>
        </p:txBody>
      </p:sp>
      <p:sp>
        <p:nvSpPr>
          <p:cNvPr id="4" name="Title 3"/>
          <p:cNvSpPr>
            <a:spLocks noGrp="1"/>
          </p:cNvSpPr>
          <p:nvPr>
            <p:ph type="title"/>
          </p:nvPr>
        </p:nvSpPr>
        <p:spPr/>
        <p:txBody>
          <a:bodyPr>
            <a:normAutofit/>
          </a:bodyPr>
          <a:lstStyle/>
          <a:p>
            <a:r>
              <a:rPr lang="en-US" sz="3600" dirty="0" smtClean="0">
                <a:ln w="18415" cmpd="sng">
                  <a:solidFill>
                    <a:srgbClr val="FFFFFF"/>
                  </a:solidFill>
                  <a:prstDash val="solid"/>
                </a:ln>
                <a:effectLst>
                  <a:outerShdw blurRad="63500" dir="3600000" algn="tl" rotWithShape="0">
                    <a:srgbClr val="000000">
                      <a:alpha val="70000"/>
                    </a:srgbClr>
                  </a:outerShdw>
                </a:effectLst>
              </a:rPr>
              <a:t>Common Consumer Concerns </a:t>
            </a:r>
            <a:br>
              <a:rPr lang="en-US" sz="3600" dirty="0" smtClean="0">
                <a:ln w="18415" cmpd="sng">
                  <a:solidFill>
                    <a:srgbClr val="FFFFFF"/>
                  </a:solidFill>
                  <a:prstDash val="solid"/>
                </a:ln>
                <a:effectLst>
                  <a:outerShdw blurRad="63500" dir="3600000" algn="tl" rotWithShape="0">
                    <a:srgbClr val="000000">
                      <a:alpha val="70000"/>
                    </a:srgbClr>
                  </a:outerShdw>
                </a:effectLst>
              </a:rPr>
            </a:br>
            <a:r>
              <a:rPr lang="en-US" sz="3600" dirty="0" smtClean="0">
                <a:ln w="18415" cmpd="sng">
                  <a:solidFill>
                    <a:srgbClr val="FFFFFF"/>
                  </a:solidFill>
                  <a:prstDash val="solid"/>
                </a:ln>
                <a:effectLst>
                  <a:outerShdw blurRad="63500" dir="3600000" algn="tl" rotWithShape="0">
                    <a:srgbClr val="000000">
                      <a:alpha val="70000"/>
                    </a:srgbClr>
                  </a:outerShdw>
                </a:effectLst>
              </a:rPr>
              <a:t>about Advanced (Smart) Meters -5</a:t>
            </a:r>
            <a:endParaRPr lang="en-US" sz="36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74088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025" y="2438400"/>
            <a:ext cx="8743950" cy="3743326"/>
          </a:xfrm>
        </p:spPr>
        <p:txBody>
          <a:bodyPr>
            <a:normAutofit fontScale="25000" lnSpcReduction="20000"/>
          </a:bodyPr>
          <a:lstStyle/>
          <a:p>
            <a:pPr marL="0" indent="0">
              <a:lnSpc>
                <a:spcPct val="120000"/>
              </a:lnSpc>
              <a:spcBef>
                <a:spcPts val="0"/>
              </a:spcBef>
              <a:spcAft>
                <a:spcPts val="600"/>
              </a:spcAft>
              <a:buNone/>
            </a:pPr>
            <a:r>
              <a:rPr lang="en-US" sz="8800" dirty="0" smtClean="0"/>
              <a:t>Concern 6:  Smart meters don’t provide any consumer benefits. </a:t>
            </a:r>
            <a:r>
              <a:rPr lang="en-US" sz="8800" dirty="0" smtClean="0"/>
              <a:t/>
            </a:r>
            <a:br>
              <a:rPr lang="en-US" sz="8800" dirty="0" smtClean="0"/>
            </a:br>
            <a:r>
              <a:rPr lang="en-US" sz="8800" dirty="0" smtClean="0"/>
              <a:t>All of the </a:t>
            </a:r>
            <a:r>
              <a:rPr lang="en-US" sz="8800" dirty="0" smtClean="0"/>
              <a:t>benefits </a:t>
            </a:r>
            <a:r>
              <a:rPr lang="en-US" sz="8800" dirty="0" smtClean="0"/>
              <a:t>go to </a:t>
            </a:r>
            <a:r>
              <a:rPr lang="en-US" sz="8800" dirty="0" smtClean="0"/>
              <a:t>the utility.</a:t>
            </a:r>
          </a:p>
          <a:p>
            <a:pPr marL="0" indent="0">
              <a:lnSpc>
                <a:spcPct val="120000"/>
              </a:lnSpc>
              <a:spcBef>
                <a:spcPts val="0"/>
              </a:spcBef>
              <a:spcAft>
                <a:spcPts val="600"/>
              </a:spcAft>
              <a:buNone/>
            </a:pPr>
            <a:r>
              <a:rPr lang="en-US" sz="9600" dirty="0" smtClean="0">
                <a:solidFill>
                  <a:schemeClr val="tx1"/>
                </a:solidFill>
              </a:rPr>
              <a:t>Response</a:t>
            </a:r>
            <a:r>
              <a:rPr lang="en-US" sz="9600" dirty="0" smtClean="0">
                <a:solidFill>
                  <a:schemeClr val="tx1"/>
                </a:solidFill>
              </a:rPr>
              <a:t>:</a:t>
            </a:r>
          </a:p>
          <a:p>
            <a:pPr>
              <a:lnSpc>
                <a:spcPct val="120000"/>
              </a:lnSpc>
              <a:spcBef>
                <a:spcPts val="0"/>
              </a:spcBef>
              <a:spcAft>
                <a:spcPts val="600"/>
              </a:spcAft>
              <a:buFont typeface="Wingdings" charset="2"/>
              <a:buChar char="ü"/>
            </a:pPr>
            <a:r>
              <a:rPr lang="en-US" sz="7200" dirty="0" smtClean="0"/>
              <a:t>Smart meters </a:t>
            </a:r>
            <a:r>
              <a:rPr lang="en-US" sz="7200" dirty="0" smtClean="0"/>
              <a:t>measure and transmit our energy use directly to our utility, eliminating the practice of estimating bills.  No more surprises on our electric bill</a:t>
            </a:r>
            <a:r>
              <a:rPr lang="en-US" sz="7200" dirty="0" smtClean="0"/>
              <a:t>.</a:t>
            </a:r>
            <a:endParaRPr lang="en-US" sz="7200" dirty="0" smtClean="0"/>
          </a:p>
          <a:p>
            <a:pPr>
              <a:lnSpc>
                <a:spcPct val="120000"/>
              </a:lnSpc>
              <a:spcBef>
                <a:spcPts val="0"/>
              </a:spcBef>
              <a:spcAft>
                <a:spcPts val="600"/>
              </a:spcAft>
              <a:buFont typeface="Wingdings" charset="2"/>
              <a:buChar char="ü"/>
            </a:pPr>
            <a:r>
              <a:rPr lang="en-US" sz="7200" dirty="0" smtClean="0"/>
              <a:t>Smart meters provide near real-time energy use information about how much, when, and in some cases, at what price we use energy. With this information, we should be able to take more control over our energy consumption – and our monthly bills</a:t>
            </a:r>
            <a:r>
              <a:rPr lang="en-US" sz="7200" dirty="0" smtClean="0"/>
              <a:t>.</a:t>
            </a:r>
            <a:endParaRPr lang="en-US" sz="7200" dirty="0" smtClean="0"/>
          </a:p>
          <a:p>
            <a:pPr>
              <a:lnSpc>
                <a:spcPct val="120000"/>
              </a:lnSpc>
              <a:spcBef>
                <a:spcPts val="0"/>
              </a:spcBef>
              <a:spcAft>
                <a:spcPts val="600"/>
              </a:spcAft>
              <a:buFont typeface="Wingdings" charset="2"/>
              <a:buChar char="ü"/>
            </a:pPr>
            <a:r>
              <a:rPr lang="en-US" sz="7200" dirty="0" smtClean="0"/>
              <a:t>Working as part of </a:t>
            </a:r>
            <a:r>
              <a:rPr lang="en-US" sz="7200" dirty="0" smtClean="0"/>
              <a:t>Smart </a:t>
            </a:r>
            <a:r>
              <a:rPr lang="en-US" sz="7200" dirty="0" smtClean="0"/>
              <a:t>Grid, smart meters improve power outage, detection, and notification. Smart meters electronically report the location of outages, so we no longer have to call the utility. This speeds service restoration and keeps us informed</a:t>
            </a:r>
            <a:r>
              <a:rPr lang="en-US" sz="7200" dirty="0" smtClean="0"/>
              <a:t>.</a:t>
            </a:r>
            <a:endParaRPr lang="en-US" dirty="0"/>
          </a:p>
        </p:txBody>
      </p:sp>
      <p:sp>
        <p:nvSpPr>
          <p:cNvPr id="4" name="Title 3"/>
          <p:cNvSpPr>
            <a:spLocks noGrp="1"/>
          </p:cNvSpPr>
          <p:nvPr>
            <p:ph type="title"/>
          </p:nvPr>
        </p:nvSpPr>
        <p:spPr/>
        <p:txBody>
          <a:bodyPr>
            <a:normAutofit/>
          </a:bodyPr>
          <a:lstStyle/>
          <a:p>
            <a:r>
              <a:rPr lang="en-US" sz="3600" dirty="0" smtClean="0">
                <a:ln w="18415" cmpd="sng">
                  <a:solidFill>
                    <a:srgbClr val="FFFFFF"/>
                  </a:solidFill>
                  <a:prstDash val="solid"/>
                </a:ln>
                <a:effectLst>
                  <a:outerShdw blurRad="63500" dir="3600000" algn="tl" rotWithShape="0">
                    <a:srgbClr val="000000">
                      <a:alpha val="70000"/>
                    </a:srgbClr>
                  </a:outerShdw>
                </a:effectLst>
              </a:rPr>
              <a:t>Common Consumer Concerns </a:t>
            </a:r>
            <a:br>
              <a:rPr lang="en-US" sz="3600" dirty="0" smtClean="0">
                <a:ln w="18415" cmpd="sng">
                  <a:solidFill>
                    <a:srgbClr val="FFFFFF"/>
                  </a:solidFill>
                  <a:prstDash val="solid"/>
                </a:ln>
                <a:effectLst>
                  <a:outerShdw blurRad="63500" dir="3600000" algn="tl" rotWithShape="0">
                    <a:srgbClr val="000000">
                      <a:alpha val="70000"/>
                    </a:srgbClr>
                  </a:outerShdw>
                </a:effectLst>
              </a:rPr>
            </a:br>
            <a:r>
              <a:rPr lang="en-US" sz="3600" dirty="0" smtClean="0">
                <a:ln w="18415" cmpd="sng">
                  <a:solidFill>
                    <a:srgbClr val="FFFFFF"/>
                  </a:solidFill>
                  <a:prstDash val="solid"/>
                </a:ln>
                <a:effectLst>
                  <a:outerShdw blurRad="63500" dir="3600000" algn="tl" rotWithShape="0">
                    <a:srgbClr val="000000">
                      <a:alpha val="70000"/>
                    </a:srgbClr>
                  </a:outerShdw>
                </a:effectLst>
              </a:rPr>
              <a:t>about Advanced (Smart) Meters -6</a:t>
            </a:r>
            <a:endParaRPr lang="en-US" sz="36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11275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n w="18415" cmpd="sng">
                  <a:solidFill>
                    <a:srgbClr val="FFFFFF"/>
                  </a:solidFill>
                  <a:prstDash val="solid"/>
                </a:ln>
                <a:effectLst>
                  <a:outerShdw blurRad="63500" dir="3600000" algn="tl" rotWithShape="0">
                    <a:srgbClr val="000000">
                      <a:alpha val="70000"/>
                    </a:srgbClr>
                  </a:outerShdw>
                </a:effectLst>
              </a:rPr>
              <a:t>Estimates of Advanced  (Smart) Meter Penetration Nationwide</a:t>
            </a:r>
            <a:endParaRPr lang="en-US" sz="3200" dirty="0">
              <a:ln w="18415" cmpd="sng">
                <a:solidFill>
                  <a:srgbClr val="FFFFFF"/>
                </a:solidFill>
                <a:prstDash val="solid"/>
              </a:ln>
              <a:effectLst>
                <a:outerShdw blurRad="63500" dir="3600000" algn="tl" rotWithShape="0">
                  <a:srgbClr val="000000">
                    <a:alpha val="70000"/>
                  </a:srgbClr>
                </a:outerShdw>
              </a:effectLst>
            </a:endParaRPr>
          </a:p>
        </p:txBody>
      </p:sp>
      <p:pic>
        <p:nvPicPr>
          <p:cNvPr id="5" name="Content Placeholder 4" descr="Graph showing precentage penetration of advanced metering in the Unites States for years 2006, 2008, 2010 and 2012 using the FERC Form 731 survey.  The graph show 0.7 percent in 2006, 4.7 percent in 2008, 8.7 percent in 2010 and 22.9 percent in 2012 surveys cycles. This number represent the percent increase in advance metering installations." title="Figure 2-1. Estimated advanced metering penetration nationwide reported in FERC Surveys 2006, 2008, 2010, and 201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4352" y="1800421"/>
            <a:ext cx="7382896" cy="3997021"/>
          </a:xfrm>
          <a:prstGeom prst="rect">
            <a:avLst/>
          </a:prstGeom>
          <a:noFill/>
          <a:ln>
            <a:noFill/>
          </a:ln>
        </p:spPr>
      </p:pic>
      <p:sp>
        <p:nvSpPr>
          <p:cNvPr id="3" name="TextBox 2"/>
          <p:cNvSpPr txBox="1"/>
          <p:nvPr/>
        </p:nvSpPr>
        <p:spPr>
          <a:xfrm>
            <a:off x="2679355" y="5797442"/>
            <a:ext cx="5400577" cy="553998"/>
          </a:xfrm>
          <a:prstGeom prst="rect">
            <a:avLst/>
          </a:prstGeom>
          <a:noFill/>
        </p:spPr>
        <p:txBody>
          <a:bodyPr wrap="square" rtlCol="0">
            <a:spAutoFit/>
          </a:bodyPr>
          <a:lstStyle/>
          <a:p>
            <a:r>
              <a:rPr lang="en-US" b="1" baseline="30000" dirty="0" smtClean="0"/>
              <a:t>Source: FERC,</a:t>
            </a:r>
            <a:r>
              <a:rPr lang="en-US" b="1" dirty="0" smtClean="0"/>
              <a:t> </a:t>
            </a:r>
            <a:r>
              <a:rPr lang="en-US" b="1" baseline="30000" dirty="0" smtClean="0"/>
              <a:t>2012</a:t>
            </a:r>
            <a:r>
              <a:rPr lang="en-US" b="1" dirty="0" smtClean="0"/>
              <a:t> </a:t>
            </a:r>
            <a:r>
              <a:rPr lang="en-US" b="1" baseline="30000" dirty="0" smtClean="0"/>
              <a:t>Assessment of</a:t>
            </a:r>
            <a:r>
              <a:rPr lang="en-US" b="1" dirty="0" smtClean="0"/>
              <a:t> </a:t>
            </a:r>
            <a:r>
              <a:rPr lang="en-US" b="1" baseline="30000" dirty="0" smtClean="0"/>
              <a:t>Demand </a:t>
            </a:r>
            <a:r>
              <a:rPr lang="en-US" b="1" baseline="30000" dirty="0"/>
              <a:t>Response and Advanced </a:t>
            </a:r>
            <a:r>
              <a:rPr lang="en-US" b="1" baseline="30000" dirty="0" smtClean="0"/>
              <a:t>Metering</a:t>
            </a:r>
          </a:p>
          <a:p>
            <a:r>
              <a:rPr lang="en-US" b="1" baseline="30000" dirty="0" smtClean="0"/>
              <a:t>Staff Report</a:t>
            </a:r>
            <a:endParaRPr lang="en-US" dirty="0"/>
          </a:p>
        </p:txBody>
      </p:sp>
    </p:spTree>
    <p:extLst>
      <p:ext uri="{BB962C8B-B14F-4D97-AF65-F5344CB8AC3E}">
        <p14:creationId xmlns:p14="http://schemas.microsoft.com/office/powerpoint/2010/main" val="2435817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31025"/>
            <a:ext cx="8394700" cy="4042833"/>
          </a:xfrm>
        </p:spPr>
        <p:txBody>
          <a:bodyPr>
            <a:normAutofit fontScale="47500" lnSpcReduction="20000"/>
          </a:bodyPr>
          <a:lstStyle/>
          <a:p>
            <a:pPr marL="0" indent="0">
              <a:buNone/>
            </a:pPr>
            <a:r>
              <a:rPr lang="en-US" sz="3800" dirty="0" smtClean="0">
                <a:solidFill>
                  <a:schemeClr val="tx1"/>
                </a:solidFill>
              </a:rPr>
              <a:t>F</a:t>
            </a:r>
            <a:r>
              <a:rPr lang="en-US" sz="3800" dirty="0" smtClean="0">
                <a:solidFill>
                  <a:schemeClr val="tx1"/>
                </a:solidFill>
              </a:rPr>
              <a:t>ive-state region within PNCECE’s Smart Grid Grant</a:t>
            </a:r>
            <a:endParaRPr lang="en-US" sz="3800" dirty="0">
              <a:solidFill>
                <a:schemeClr val="tx1"/>
              </a:solidFill>
            </a:endParaRPr>
          </a:p>
          <a:p>
            <a:pPr marL="0" indent="0">
              <a:buNone/>
            </a:pPr>
            <a:r>
              <a:rPr lang="en-US" sz="2900" u="sng" dirty="0"/>
              <a:t>State 	 </a:t>
            </a:r>
            <a:r>
              <a:rPr lang="en-US" sz="2900" u="sng" dirty="0" smtClean="0"/>
              <a:t>   Total </a:t>
            </a:r>
            <a:r>
              <a:rPr lang="en-US" sz="2900" u="sng" dirty="0"/>
              <a:t>Meters	</a:t>
            </a:r>
            <a:r>
              <a:rPr lang="en-US" sz="2900" u="sng" dirty="0" smtClean="0"/>
              <a:t>     Total  Advanced Meters    2010 </a:t>
            </a:r>
            <a:r>
              <a:rPr lang="en-US" sz="2900" u="sng" dirty="0"/>
              <a:t>Penetration </a:t>
            </a:r>
            <a:r>
              <a:rPr lang="en-US" sz="2900" u="sng" dirty="0" smtClean="0"/>
              <a:t>                  2012 </a:t>
            </a:r>
            <a:r>
              <a:rPr lang="en-US" sz="2900" u="sng" dirty="0"/>
              <a:t>Penetration</a:t>
            </a:r>
            <a:endParaRPr lang="en-US" sz="2900" dirty="0"/>
          </a:p>
          <a:p>
            <a:pPr marL="0" indent="0">
              <a:buNone/>
            </a:pPr>
            <a:r>
              <a:rPr lang="en-US" sz="3300" dirty="0"/>
              <a:t>Idaho	</a:t>
            </a:r>
            <a:r>
              <a:rPr lang="en-US" sz="3300" dirty="0" smtClean="0"/>
              <a:t>    802,440</a:t>
            </a:r>
            <a:r>
              <a:rPr lang="en-US" sz="3300" dirty="0"/>
              <a:t>	</a:t>
            </a:r>
            <a:r>
              <a:rPr lang="en-US" sz="3300" dirty="0" smtClean="0"/>
              <a:t>		530,655</a:t>
            </a:r>
            <a:r>
              <a:rPr lang="en-US" sz="3300" dirty="0"/>
              <a:t>	 </a:t>
            </a:r>
            <a:r>
              <a:rPr lang="en-US" sz="3300" dirty="0" smtClean="0"/>
              <a:t>  	  24.7%		  66.1%</a:t>
            </a:r>
          </a:p>
          <a:p>
            <a:pPr marL="0" indent="0">
              <a:buNone/>
            </a:pPr>
            <a:r>
              <a:rPr lang="en-US" sz="3300" dirty="0"/>
              <a:t>Oregon	  1,874,339	</a:t>
            </a:r>
            <a:r>
              <a:rPr lang="en-US" sz="3300" dirty="0" smtClean="0"/>
              <a:t>		 </a:t>
            </a:r>
            <a:r>
              <a:rPr lang="en-US" sz="3300" dirty="0"/>
              <a:t>960,151		  25.2%		 </a:t>
            </a:r>
            <a:r>
              <a:rPr lang="en-US" sz="3300" dirty="0" smtClean="0"/>
              <a:t>  </a:t>
            </a:r>
            <a:r>
              <a:rPr lang="en-US" sz="3300" dirty="0"/>
              <a:t>51.2%</a:t>
            </a:r>
          </a:p>
          <a:p>
            <a:pPr marL="0" indent="0">
              <a:buNone/>
            </a:pPr>
            <a:r>
              <a:rPr lang="en-US" sz="3300" dirty="0"/>
              <a:t>Montana	    563,920	   		  </a:t>
            </a:r>
            <a:r>
              <a:rPr lang="en-US" sz="3300" dirty="0" smtClean="0"/>
              <a:t>  20,101</a:t>
            </a:r>
            <a:r>
              <a:rPr lang="en-US" sz="3300" dirty="0"/>
              <a:t>		   </a:t>
            </a:r>
            <a:r>
              <a:rPr lang="en-US" sz="3300" dirty="0" smtClean="0"/>
              <a:t>4.8%		    3.6%</a:t>
            </a:r>
            <a:endParaRPr lang="en-US" sz="3300" dirty="0"/>
          </a:p>
          <a:p>
            <a:pPr marL="0" indent="0">
              <a:buNone/>
            </a:pPr>
            <a:r>
              <a:rPr lang="en-US" sz="3400" dirty="0" smtClean="0"/>
              <a:t>Wash.</a:t>
            </a:r>
            <a:r>
              <a:rPr lang="en-US" sz="3400" dirty="0"/>
              <a:t>	</a:t>
            </a:r>
            <a:r>
              <a:rPr lang="en-US" sz="3400" dirty="0" smtClean="0"/>
              <a:t> 4,009,332</a:t>
            </a:r>
            <a:r>
              <a:rPr lang="en-US" sz="3400" dirty="0"/>
              <a:t>	</a:t>
            </a:r>
            <a:r>
              <a:rPr lang="en-US" sz="3400" dirty="0" smtClean="0"/>
              <a:t>   		   74,952</a:t>
            </a:r>
            <a:r>
              <a:rPr lang="en-US" sz="3400" dirty="0"/>
              <a:t>		</a:t>
            </a:r>
            <a:r>
              <a:rPr lang="en-US" sz="3400" dirty="0" smtClean="0"/>
              <a:t>    3.9%</a:t>
            </a:r>
            <a:r>
              <a:rPr lang="en-US" sz="3400" dirty="0"/>
              <a:t>	</a:t>
            </a:r>
            <a:r>
              <a:rPr lang="en-US" sz="3400" dirty="0" smtClean="0"/>
              <a:t>	     1.9%</a:t>
            </a:r>
          </a:p>
          <a:p>
            <a:pPr marL="0" indent="0">
              <a:buNone/>
            </a:pPr>
            <a:r>
              <a:rPr lang="en-US" sz="3400" dirty="0" smtClean="0"/>
              <a:t>Utah</a:t>
            </a:r>
            <a:r>
              <a:rPr lang="en-US" sz="3400" dirty="0"/>
              <a:t>	  1,069,087	    	  </a:t>
            </a:r>
            <a:r>
              <a:rPr lang="en-US" sz="3400" dirty="0" smtClean="0"/>
              <a:t> 18,250</a:t>
            </a:r>
            <a:r>
              <a:rPr lang="en-US" sz="3400" dirty="0"/>
              <a:t>		    1.9%		     1.7%</a:t>
            </a:r>
          </a:p>
          <a:p>
            <a:pPr marL="0" indent="0">
              <a:buNone/>
            </a:pPr>
            <a:endParaRPr lang="en-US" sz="2600" dirty="0"/>
          </a:p>
          <a:p>
            <a:pPr marL="0" indent="0">
              <a:buNone/>
            </a:pPr>
            <a:r>
              <a:rPr lang="en-US" sz="3800" dirty="0" smtClean="0">
                <a:solidFill>
                  <a:schemeClr val="tx1"/>
                </a:solidFill>
              </a:rPr>
              <a:t>Other </a:t>
            </a:r>
            <a:r>
              <a:rPr lang="en-US" sz="3800" dirty="0" smtClean="0">
                <a:solidFill>
                  <a:schemeClr val="tx1"/>
                </a:solidFill>
              </a:rPr>
              <a:t>western </a:t>
            </a:r>
            <a:r>
              <a:rPr lang="en-US" sz="3800" dirty="0" smtClean="0">
                <a:solidFill>
                  <a:schemeClr val="tx1"/>
                </a:solidFill>
              </a:rPr>
              <a:t>s</a:t>
            </a:r>
            <a:r>
              <a:rPr lang="en-US" sz="3800" dirty="0" smtClean="0">
                <a:solidFill>
                  <a:schemeClr val="tx1"/>
                </a:solidFill>
              </a:rPr>
              <a:t>tates</a:t>
            </a:r>
            <a:endParaRPr lang="en-US" sz="3800" dirty="0" smtClean="0">
              <a:solidFill>
                <a:schemeClr val="tx1"/>
              </a:solidFill>
            </a:endParaRPr>
          </a:p>
          <a:p>
            <a:pPr marL="0" indent="0">
              <a:buNone/>
            </a:pPr>
            <a:r>
              <a:rPr lang="en-US" sz="3400" dirty="0" smtClean="0"/>
              <a:t>Calif</a:t>
            </a:r>
            <a:r>
              <a:rPr lang="en-US" sz="3400" dirty="0"/>
              <a:t>.	</a:t>
            </a:r>
            <a:r>
              <a:rPr lang="en-US" sz="3400" dirty="0" smtClean="0"/>
              <a:t>14,836,734  	   </a:t>
            </a:r>
            <a:r>
              <a:rPr lang="en-US" sz="3400" dirty="0" smtClean="0"/>
              <a:t>	14,459,477 </a:t>
            </a:r>
            <a:r>
              <a:rPr lang="en-US" sz="3400" dirty="0" smtClean="0"/>
              <a:t>	   16.7%		   70.5%</a:t>
            </a:r>
          </a:p>
          <a:p>
            <a:pPr marL="0" indent="0">
              <a:buNone/>
            </a:pPr>
            <a:r>
              <a:rPr lang="en-US" sz="3400" dirty="0" smtClean="0"/>
              <a:t>Arizona	  2,977,092			  1,046,410		   29.1%		   55.3%</a:t>
            </a:r>
          </a:p>
          <a:p>
            <a:pPr marL="0" indent="0">
              <a:buNone/>
            </a:pPr>
            <a:r>
              <a:rPr lang="en-US" sz="3400" dirty="0" smtClean="0"/>
              <a:t>Nevada	  1,299,632			      717,220		     1.9%		   55.2%</a:t>
            </a:r>
          </a:p>
          <a:p>
            <a:pPr marL="0" indent="0">
              <a:buNone/>
            </a:pPr>
            <a:r>
              <a:rPr lang="en-US" sz="3400" dirty="0" smtClean="0"/>
              <a:t>Wyoming	     308,024			        70,650	    4.8%		   22.95%</a:t>
            </a:r>
            <a:endParaRPr lang="en-US" sz="1800" dirty="0" smtClean="0"/>
          </a:p>
          <a:p>
            <a:pPr marL="0" indent="0">
              <a:buNone/>
            </a:pPr>
            <a:r>
              <a:rPr lang="en-US" sz="1800" dirty="0" smtClean="0"/>
              <a:t> </a:t>
            </a:r>
          </a:p>
          <a:p>
            <a:pPr marL="0" indent="0">
              <a:buNone/>
            </a:pPr>
            <a:endParaRPr lang="en-US" sz="1800" dirty="0" smtClean="0"/>
          </a:p>
          <a:p>
            <a:pPr marL="0" indent="0">
              <a:buNone/>
            </a:pPr>
            <a:r>
              <a:rPr lang="en-US" sz="3400" dirty="0" smtClean="0"/>
              <a:t>U.S.	 165 million</a:t>
            </a:r>
            <a:r>
              <a:rPr lang="en-US" sz="3400" dirty="0"/>
              <a:t>	 </a:t>
            </a:r>
            <a:r>
              <a:rPr lang="en-US" sz="3400" dirty="0" smtClean="0"/>
              <a:t>	</a:t>
            </a:r>
            <a:r>
              <a:rPr lang="en-US" sz="3400" dirty="0"/>
              <a:t> </a:t>
            </a:r>
            <a:r>
              <a:rPr lang="en-US" sz="3400" dirty="0" smtClean="0"/>
              <a:t>    38 million	    8.7%		   22.9%</a:t>
            </a:r>
            <a:endParaRPr lang="en-US" sz="3400" dirty="0"/>
          </a:p>
        </p:txBody>
      </p:sp>
      <p:sp>
        <p:nvSpPr>
          <p:cNvPr id="4" name="Title 3"/>
          <p:cNvSpPr>
            <a:spLocks noGrp="1"/>
          </p:cNvSpPr>
          <p:nvPr>
            <p:ph type="title"/>
          </p:nvPr>
        </p:nvSpPr>
        <p:spPr/>
        <p:txBody>
          <a:bodyPr>
            <a:normAutofit/>
          </a:bodyPr>
          <a:lstStyle/>
          <a:p>
            <a:r>
              <a:rPr lang="en-US" sz="3600" dirty="0">
                <a:ln w="18415" cmpd="sng">
                  <a:solidFill>
                    <a:srgbClr val="FFFFFF"/>
                  </a:solidFill>
                  <a:prstDash val="solid"/>
                </a:ln>
                <a:effectLst>
                  <a:outerShdw blurRad="63500" dir="3600000" algn="tl" rotWithShape="0">
                    <a:srgbClr val="000000">
                      <a:alpha val="70000"/>
                    </a:srgbClr>
                  </a:outerShdw>
                </a:effectLst>
              </a:rPr>
              <a:t>Estimates of Advanced  (Smart) Meter Penetration </a:t>
            </a:r>
            <a:r>
              <a:rPr lang="en-US" sz="3600" dirty="0" smtClean="0">
                <a:ln w="18415" cmpd="sng">
                  <a:solidFill>
                    <a:srgbClr val="FFFFFF"/>
                  </a:solidFill>
                  <a:prstDash val="solid"/>
                </a:ln>
                <a:effectLst>
                  <a:outerShdw blurRad="63500" dir="3600000" algn="tl" rotWithShape="0">
                    <a:srgbClr val="000000">
                      <a:alpha val="70000"/>
                    </a:srgbClr>
                  </a:outerShdw>
                </a:effectLst>
              </a:rPr>
              <a:t>by State</a:t>
            </a:r>
            <a:endParaRPr lang="en-US" sz="3600" dirty="0"/>
          </a:p>
        </p:txBody>
      </p:sp>
      <p:sp>
        <p:nvSpPr>
          <p:cNvPr id="5" name="Rectangle 4"/>
          <p:cNvSpPr/>
          <p:nvPr/>
        </p:nvSpPr>
        <p:spPr>
          <a:xfrm>
            <a:off x="1016000" y="889843"/>
            <a:ext cx="7264400" cy="646331"/>
          </a:xfrm>
          <a:prstGeom prst="rect">
            <a:avLst/>
          </a:prstGeom>
        </p:spPr>
        <p:txBody>
          <a:bodyPr wrap="square">
            <a:spAutoFit/>
          </a:bodyPr>
          <a:lstStyle/>
          <a:p>
            <a:r>
              <a:rPr lang="en-US" dirty="0"/>
              <a:t> </a:t>
            </a:r>
          </a:p>
          <a:p>
            <a:r>
              <a:rPr lang="en-US" dirty="0"/>
              <a:t>		</a:t>
            </a:r>
          </a:p>
        </p:txBody>
      </p:sp>
      <p:sp>
        <p:nvSpPr>
          <p:cNvPr id="7" name="TextBox 6"/>
          <p:cNvSpPr txBox="1"/>
          <p:nvPr/>
        </p:nvSpPr>
        <p:spPr>
          <a:xfrm>
            <a:off x="4324350" y="6373858"/>
            <a:ext cx="4819650" cy="276999"/>
          </a:xfrm>
          <a:prstGeom prst="rect">
            <a:avLst/>
          </a:prstGeom>
          <a:noFill/>
        </p:spPr>
        <p:txBody>
          <a:bodyPr wrap="square" rtlCol="0">
            <a:spAutoFit/>
          </a:bodyPr>
          <a:lstStyle/>
          <a:p>
            <a:r>
              <a:rPr lang="en-US" sz="1200" i="1" dirty="0" smtClean="0"/>
              <a:t>Source: FERC, 2012 Assessment of Demand Response &amp; Advanced Metering</a:t>
            </a:r>
            <a:endParaRPr lang="en-US" sz="1200" i="1" dirty="0"/>
          </a:p>
        </p:txBody>
      </p:sp>
    </p:spTree>
    <p:extLst>
      <p:ext uri="{BB962C8B-B14F-4D97-AF65-F5344CB8AC3E}">
        <p14:creationId xmlns:p14="http://schemas.microsoft.com/office/powerpoint/2010/main" val="1585809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8242" y="2530476"/>
            <a:ext cx="7408333" cy="3117850"/>
          </a:xfrm>
        </p:spPr>
        <p:txBody>
          <a:bodyPr/>
          <a:lstStyle/>
          <a:p>
            <a:pPr marL="0" indent="0">
              <a:buNone/>
            </a:pPr>
            <a:r>
              <a:rPr lang="en-US" i="1" dirty="0" smtClean="0"/>
              <a:t>Meters that measure and record usage data at hourly intervals or more frequently, and provide usage data to both consumers and energy companies at least once daily. Data are used for billing and other purposes. Advanced meters include basic hourly interval meters, meters with one-way communication, and real-time meters with built-in two-way communication capable of recording and transmitting instantaneous </a:t>
            </a:r>
            <a:r>
              <a:rPr lang="en-US" i="1" dirty="0" smtClean="0"/>
              <a:t>data.</a:t>
            </a:r>
            <a:endParaRPr lang="en-US" i="1" dirty="0"/>
          </a:p>
        </p:txBody>
      </p:sp>
      <p:sp>
        <p:nvSpPr>
          <p:cNvPr id="4" name="Title 3"/>
          <p:cNvSpPr>
            <a:spLocks noGrp="1"/>
          </p:cNvSpPr>
          <p:nvPr>
            <p:ph type="title"/>
          </p:nvPr>
        </p:nvSpPr>
        <p:spPr/>
        <p:txBody>
          <a:bodyPr>
            <a:normAutofit/>
          </a:bodyPr>
          <a:lstStyle/>
          <a:p>
            <a:r>
              <a:rPr lang="en-US" sz="3600" dirty="0" smtClean="0">
                <a:ln w="18415" cmpd="sng">
                  <a:solidFill>
                    <a:srgbClr val="FFFFFF"/>
                  </a:solidFill>
                  <a:prstDash val="solid"/>
                </a:ln>
                <a:effectLst>
                  <a:outerShdw blurRad="63500" dir="3600000" algn="tl" rotWithShape="0">
                    <a:srgbClr val="000000">
                      <a:alpha val="70000"/>
                    </a:srgbClr>
                  </a:outerShdw>
                </a:effectLst>
              </a:rPr>
              <a:t>FERC’s Definition of Advanced Meters</a:t>
            </a:r>
            <a:endParaRPr lang="en-US" sz="3600" dirty="0">
              <a:ln w="18415" cmpd="sng">
                <a:solidFill>
                  <a:srgbClr val="FFFFFF"/>
                </a:solidFill>
                <a:prstDash val="solid"/>
              </a:ln>
              <a:effectLst>
                <a:outerShdw blurRad="63500" dir="3600000" algn="tl" rotWithShape="0">
                  <a:srgbClr val="000000">
                    <a:alpha val="70000"/>
                  </a:srgbClr>
                </a:outerShdw>
              </a:effectLst>
            </a:endParaRPr>
          </a:p>
        </p:txBody>
      </p:sp>
      <p:sp>
        <p:nvSpPr>
          <p:cNvPr id="6" name="TextBox 5"/>
          <p:cNvSpPr txBox="1"/>
          <p:nvPr/>
        </p:nvSpPr>
        <p:spPr>
          <a:xfrm>
            <a:off x="3978276" y="6224974"/>
            <a:ext cx="4975224" cy="276999"/>
          </a:xfrm>
          <a:prstGeom prst="rect">
            <a:avLst/>
          </a:prstGeom>
          <a:noFill/>
        </p:spPr>
        <p:txBody>
          <a:bodyPr wrap="square" rtlCol="0">
            <a:spAutoFit/>
          </a:bodyPr>
          <a:lstStyle/>
          <a:p>
            <a:r>
              <a:rPr lang="en-US" sz="1200" i="1" dirty="0"/>
              <a:t>Source: FERC, 2012 Assessment of Demand Response &amp; Advanced Metering</a:t>
            </a:r>
          </a:p>
        </p:txBody>
      </p:sp>
    </p:spTree>
    <p:extLst>
      <p:ext uri="{BB962C8B-B14F-4D97-AF65-F5344CB8AC3E}">
        <p14:creationId xmlns:p14="http://schemas.microsoft.com/office/powerpoint/2010/main" val="4206483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175" y="2237910"/>
            <a:ext cx="8667750" cy="3372315"/>
          </a:xfrm>
        </p:spPr>
        <p:txBody>
          <a:bodyPr/>
          <a:lstStyle/>
          <a:p>
            <a:pPr>
              <a:spcBef>
                <a:spcPts val="0"/>
              </a:spcBef>
              <a:spcAft>
                <a:spcPts val="600"/>
              </a:spcAft>
              <a:buFont typeface="Wingdings" charset="2"/>
              <a:buChar char="ü"/>
            </a:pPr>
            <a:r>
              <a:rPr lang="en-US" dirty="0" smtClean="0"/>
              <a:t>Established by Congress in 1935</a:t>
            </a:r>
          </a:p>
          <a:p>
            <a:pPr>
              <a:spcBef>
                <a:spcPts val="0"/>
              </a:spcBef>
              <a:spcAft>
                <a:spcPts val="600"/>
              </a:spcAft>
              <a:buFont typeface="Wingdings" charset="2"/>
              <a:buChar char="ü"/>
            </a:pPr>
            <a:r>
              <a:rPr lang="en-US" dirty="0" smtClean="0"/>
              <a:t>Electricity would be treated as an essential service that would be regulated.</a:t>
            </a:r>
          </a:p>
          <a:p>
            <a:pPr>
              <a:spcBef>
                <a:spcPts val="0"/>
              </a:spcBef>
              <a:spcAft>
                <a:spcPts val="600"/>
              </a:spcAft>
              <a:buFont typeface="Wingdings" charset="2"/>
              <a:buChar char="ü"/>
            </a:pPr>
            <a:r>
              <a:rPr lang="en-US" dirty="0" smtClean="0"/>
              <a:t>Consumer-owned utilities would sell power at cost and be regulated by representatives of their </a:t>
            </a:r>
            <a:r>
              <a:rPr lang="en-US" dirty="0" smtClean="0"/>
              <a:t>customers.</a:t>
            </a:r>
            <a:endParaRPr lang="en-US" dirty="0" smtClean="0"/>
          </a:p>
          <a:p>
            <a:pPr>
              <a:spcBef>
                <a:spcPts val="0"/>
              </a:spcBef>
              <a:spcAft>
                <a:spcPts val="600"/>
              </a:spcAft>
              <a:buFont typeface="Wingdings" charset="2"/>
              <a:buChar char="ü"/>
            </a:pPr>
            <a:r>
              <a:rPr lang="en-US" dirty="0" smtClean="0"/>
              <a:t>Investor-owned utilities would </a:t>
            </a:r>
            <a:r>
              <a:rPr lang="en-US" dirty="0" smtClean="0"/>
              <a:t>sell power </a:t>
            </a:r>
            <a:r>
              <a:rPr lang="en-US" dirty="0" smtClean="0"/>
              <a:t>at cost. They would also have an opportunity (but not a legal guarantee) to earn a profit based on regulatory approval.</a:t>
            </a:r>
            <a:endParaRPr lang="en-US" dirty="0"/>
          </a:p>
        </p:txBody>
      </p:sp>
      <p:sp>
        <p:nvSpPr>
          <p:cNvPr id="4" name="Title 3"/>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rPr>
              <a:t>“Regulatory Compact” -1</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8639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075" y="2085974"/>
            <a:ext cx="8705850" cy="4505325"/>
          </a:xfrm>
        </p:spPr>
        <p:txBody>
          <a:bodyPr>
            <a:noAutofit/>
          </a:bodyPr>
          <a:lstStyle/>
          <a:p>
            <a:pPr marL="0" indent="0">
              <a:buNone/>
            </a:pPr>
            <a:r>
              <a:rPr lang="en-US" dirty="0" smtClean="0">
                <a:solidFill>
                  <a:schemeClr val="tx1"/>
                </a:solidFill>
              </a:rPr>
              <a:t>Dynamic (or Time-Varying) </a:t>
            </a:r>
            <a:r>
              <a:rPr lang="en-US" dirty="0" smtClean="0">
                <a:solidFill>
                  <a:schemeClr val="tx1"/>
                </a:solidFill>
              </a:rPr>
              <a:t>Pricing</a:t>
            </a:r>
            <a:endParaRPr lang="en-US" dirty="0" smtClean="0">
              <a:solidFill>
                <a:schemeClr val="tx1"/>
              </a:solidFill>
            </a:endParaRPr>
          </a:p>
          <a:p>
            <a:pPr>
              <a:buFont typeface="Wingdings" charset="2"/>
              <a:buChar char="ü"/>
            </a:pPr>
            <a:r>
              <a:rPr lang="en-US" sz="2200" dirty="0" smtClean="0"/>
              <a:t>Examples - </a:t>
            </a:r>
            <a:r>
              <a:rPr lang="en-US" sz="2200" dirty="0" smtClean="0"/>
              <a:t>Time-of-use rates, critical peak </a:t>
            </a:r>
            <a:r>
              <a:rPr lang="en-US" sz="2200" dirty="0" smtClean="0"/>
              <a:t>pricing </a:t>
            </a:r>
            <a:r>
              <a:rPr lang="en-US" sz="2200" dirty="0" smtClean="0"/>
              <a:t>&amp; real-time </a:t>
            </a:r>
            <a:r>
              <a:rPr lang="en-US" sz="2200" dirty="0" smtClean="0"/>
              <a:t>pricing:</a:t>
            </a:r>
            <a:endParaRPr lang="en-US" sz="2200" dirty="0" smtClean="0"/>
          </a:p>
          <a:p>
            <a:pPr>
              <a:buFont typeface="Wingdings" charset="2"/>
              <a:buChar char="ü"/>
            </a:pPr>
            <a:r>
              <a:rPr lang="en-US" sz="2200" dirty="0" smtClean="0"/>
              <a:t> </a:t>
            </a:r>
            <a:r>
              <a:rPr lang="en-US" sz="2200" dirty="0"/>
              <a:t>A</a:t>
            </a:r>
            <a:r>
              <a:rPr lang="en-US" sz="2200" dirty="0" smtClean="0"/>
              <a:t>lerts customers that that not all kwh’s are created equal. </a:t>
            </a:r>
          </a:p>
          <a:p>
            <a:pPr>
              <a:buFont typeface="Wingdings" charset="2"/>
              <a:buChar char="ü"/>
            </a:pPr>
            <a:r>
              <a:rPr lang="en-US" sz="2200" dirty="0" smtClean="0"/>
              <a:t> A kwh consumed at 2 pm on a hot summer day or at 6 pm on a cold winter night costs much more to generate and deliver than a kwh </a:t>
            </a:r>
            <a:r>
              <a:rPr lang="en-US" sz="2200" dirty="0" smtClean="0"/>
              <a:t>at</a:t>
            </a:r>
            <a:br>
              <a:rPr lang="en-US" sz="2200" dirty="0" smtClean="0"/>
            </a:br>
            <a:r>
              <a:rPr lang="en-US" sz="2200" dirty="0" smtClean="0"/>
              <a:t>2 </a:t>
            </a:r>
            <a:r>
              <a:rPr lang="en-US" sz="2200" dirty="0" smtClean="0"/>
              <a:t>am when there is a lot of excess wind generation.</a:t>
            </a:r>
          </a:p>
          <a:p>
            <a:pPr>
              <a:buFont typeface="Wingdings" charset="2"/>
              <a:buChar char="ü"/>
            </a:pPr>
            <a:r>
              <a:rPr lang="en-US" sz="2200" dirty="0" smtClean="0"/>
              <a:t>Proponents say flat rates are wrong because they give customers the wrong signal and they do not reflect the real costs of providing them </a:t>
            </a:r>
            <a:r>
              <a:rPr lang="en-US" sz="2200" dirty="0" smtClean="0"/>
              <a:t>power</a:t>
            </a:r>
            <a:r>
              <a:rPr lang="en-US" sz="2200" dirty="0" smtClean="0"/>
              <a:t>. Utilities have been misinforming </a:t>
            </a:r>
            <a:r>
              <a:rPr lang="en-US" sz="2200" dirty="0" smtClean="0"/>
              <a:t>consumers </a:t>
            </a:r>
            <a:r>
              <a:rPr lang="en-US" sz="2200" dirty="0" smtClean="0"/>
              <a:t>for a century.</a:t>
            </a:r>
          </a:p>
          <a:p>
            <a:pPr>
              <a:buFont typeface="Wingdings" charset="2"/>
              <a:buChar char="ü"/>
            </a:pPr>
            <a:r>
              <a:rPr lang="en-US" sz="2200" dirty="0" smtClean="0"/>
              <a:t>Getting customers to understand “the truth” is going to be very difficult.</a:t>
            </a:r>
            <a:endParaRPr lang="en-US" sz="2200" dirty="0"/>
          </a:p>
        </p:txBody>
      </p:sp>
      <p:sp>
        <p:nvSpPr>
          <p:cNvPr id="4" name="Title 3"/>
          <p:cNvSpPr>
            <a:spLocks noGrp="1"/>
          </p:cNvSpPr>
          <p:nvPr>
            <p:ph type="title"/>
          </p:nvPr>
        </p:nvSpPr>
        <p:spPr/>
        <p:txBody>
          <a:bodyPr>
            <a:normAutofit/>
          </a:bodyPr>
          <a:lstStyle/>
          <a:p>
            <a:r>
              <a:rPr lang="en-US" sz="4000" dirty="0" smtClean="0">
                <a:ln w="18415" cmpd="sng">
                  <a:solidFill>
                    <a:srgbClr val="FFFFFF"/>
                  </a:solidFill>
                  <a:prstDash val="solid"/>
                </a:ln>
                <a:effectLst>
                  <a:outerShdw blurRad="63500" dir="3600000" algn="tl" rotWithShape="0">
                    <a:srgbClr val="000000">
                      <a:alpha val="70000"/>
                    </a:srgbClr>
                  </a:outerShdw>
                </a:effectLst>
              </a:rPr>
              <a:t>A Substantive Issue</a:t>
            </a:r>
            <a:endParaRPr lang="en-US" sz="40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85864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1" y="2486025"/>
            <a:ext cx="8639174" cy="3248026"/>
          </a:xfrm>
        </p:spPr>
        <p:txBody>
          <a:bodyPr>
            <a:noAutofit/>
          </a:bodyPr>
          <a:lstStyle/>
          <a:p>
            <a:pPr marL="0" indent="0">
              <a:buNone/>
            </a:pPr>
            <a:r>
              <a:rPr lang="en-US" sz="2200" dirty="0" smtClean="0">
                <a:solidFill>
                  <a:schemeClr val="tx1"/>
                </a:solidFill>
                <a:latin typeface="Candara" pitchFamily="34" charset="0"/>
              </a:rPr>
              <a:t>Major objections to dynamic pricing from some consumer </a:t>
            </a:r>
            <a:r>
              <a:rPr lang="en-US" sz="2200" dirty="0" smtClean="0">
                <a:solidFill>
                  <a:schemeClr val="tx1"/>
                </a:solidFill>
                <a:latin typeface="Candara" pitchFamily="34" charset="0"/>
              </a:rPr>
              <a:t>groups</a:t>
            </a:r>
            <a:endParaRPr lang="en-US" dirty="0" smtClean="0">
              <a:latin typeface="Candara" pitchFamily="34" charset="0"/>
            </a:endParaRPr>
          </a:p>
          <a:p>
            <a:pPr>
              <a:buFont typeface="Wingdings" charset="2"/>
              <a:buChar char="ü"/>
            </a:pPr>
            <a:r>
              <a:rPr lang="en-US" sz="2000" dirty="0" smtClean="0">
                <a:latin typeface="Candara" pitchFamily="34" charset="0"/>
              </a:rPr>
              <a:t>Disproportionately harms low-income customers, seniors, and people with disabilities who tend to stay home more, and people who don’t participate in “digital revolution.”</a:t>
            </a:r>
          </a:p>
          <a:p>
            <a:pPr>
              <a:buFont typeface="Wingdings" charset="2"/>
              <a:buChar char="ü"/>
            </a:pPr>
            <a:r>
              <a:rPr lang="en-US" sz="2000" dirty="0" smtClean="0">
                <a:latin typeface="Candara" pitchFamily="34" charset="0"/>
              </a:rPr>
              <a:t>Also harms people with medical conditions requiring monitoring equipment,  people with young children, and small businesses that are unable to curtail peak period usage.</a:t>
            </a:r>
          </a:p>
          <a:p>
            <a:pPr>
              <a:buFont typeface="Wingdings" charset="2"/>
              <a:buChar char="ü"/>
            </a:pPr>
            <a:r>
              <a:rPr lang="en-US" sz="2000" dirty="0" smtClean="0">
                <a:latin typeface="Candara" pitchFamily="34" charset="0"/>
              </a:rPr>
              <a:t>It is unjust because the wealthy and technically savvy can adjust and even lower their bills </a:t>
            </a:r>
            <a:r>
              <a:rPr lang="en-US" sz="2000" dirty="0" smtClean="0">
                <a:latin typeface="Candara" pitchFamily="34" charset="0"/>
              </a:rPr>
              <a:t>at </a:t>
            </a:r>
            <a:r>
              <a:rPr lang="en-US" sz="2000" dirty="0" smtClean="0">
                <a:latin typeface="Candara" pitchFamily="34" charset="0"/>
              </a:rPr>
              <a:t>the expense </a:t>
            </a:r>
            <a:r>
              <a:rPr lang="en-US" sz="2000" dirty="0" smtClean="0">
                <a:latin typeface="Candara" pitchFamily="34" charset="0"/>
              </a:rPr>
              <a:t>of other </a:t>
            </a:r>
            <a:r>
              <a:rPr lang="en-US" sz="2000" dirty="0" smtClean="0">
                <a:latin typeface="Candara" pitchFamily="34" charset="0"/>
              </a:rPr>
              <a:t>consumers.</a:t>
            </a:r>
            <a:endParaRPr lang="en-US" sz="2000" dirty="0">
              <a:latin typeface="Candara" pitchFamily="34" charset="0"/>
            </a:endParaRPr>
          </a:p>
        </p:txBody>
      </p:sp>
      <p:sp>
        <p:nvSpPr>
          <p:cNvPr id="4" name="Title 3"/>
          <p:cNvSpPr>
            <a:spLocks noGrp="1"/>
          </p:cNvSpPr>
          <p:nvPr>
            <p:ph type="title"/>
          </p:nvPr>
        </p:nvSpPr>
        <p:spPr/>
        <p:txBody>
          <a:bodyPr>
            <a:normAutofit fontScale="90000"/>
          </a:bodyPr>
          <a:lstStyle/>
          <a:p>
            <a:r>
              <a:rPr lang="en-US" dirty="0" smtClean="0">
                <a:ln w="18415" cmpd="sng">
                  <a:solidFill>
                    <a:srgbClr val="FFFFFF"/>
                  </a:solidFill>
                  <a:prstDash val="solid"/>
                </a:ln>
                <a:effectLst>
                  <a:outerShdw blurRad="63500" dir="3600000" algn="tl" rotWithShape="0">
                    <a:srgbClr val="000000">
                      <a:alpha val="70000"/>
                    </a:srgbClr>
                  </a:outerShdw>
                </a:effectLst>
              </a:rPr>
              <a:t>Common </a:t>
            </a:r>
            <a:r>
              <a:rPr lang="en-US" dirty="0">
                <a:ln w="18415" cmpd="sng">
                  <a:solidFill>
                    <a:srgbClr val="FFFFFF"/>
                  </a:solidFill>
                  <a:prstDash val="solid"/>
                </a:ln>
                <a:effectLst>
                  <a:outerShdw blurRad="63500" dir="3600000" algn="tl" rotWithShape="0">
                    <a:srgbClr val="000000">
                      <a:alpha val="70000"/>
                    </a:srgbClr>
                  </a:outerShdw>
                </a:effectLst>
              </a:rPr>
              <a:t>O</a:t>
            </a:r>
            <a:r>
              <a:rPr lang="en-US" dirty="0" smtClean="0">
                <a:ln w="18415" cmpd="sng">
                  <a:solidFill>
                    <a:srgbClr val="FFFFFF"/>
                  </a:solidFill>
                  <a:prstDash val="solid"/>
                </a:ln>
                <a:effectLst>
                  <a:outerShdw blurRad="63500" dir="3600000" algn="tl" rotWithShape="0">
                    <a:srgbClr val="000000">
                      <a:alpha val="70000"/>
                    </a:srgbClr>
                  </a:outerShdw>
                </a:effectLst>
              </a:rPr>
              <a:t>bjections to </a:t>
            </a:r>
            <a:br>
              <a:rPr lang="en-US" dirty="0" smtClean="0">
                <a:ln w="18415" cmpd="sng">
                  <a:solidFill>
                    <a:srgbClr val="FFFFFF"/>
                  </a:solidFill>
                  <a:prstDash val="solid"/>
                </a:ln>
                <a:effectLst>
                  <a:outerShdw blurRad="63500" dir="3600000" algn="tl" rotWithShape="0">
                    <a:srgbClr val="000000">
                      <a:alpha val="70000"/>
                    </a:srgbClr>
                  </a:outerShdw>
                </a:effectLst>
              </a:rPr>
            </a:br>
            <a:r>
              <a:rPr lang="en-US" dirty="0" smtClean="0">
                <a:ln w="18415" cmpd="sng">
                  <a:solidFill>
                    <a:srgbClr val="FFFFFF"/>
                  </a:solidFill>
                  <a:prstDash val="solid"/>
                </a:ln>
                <a:effectLst>
                  <a:outerShdw blurRad="63500" dir="3600000" algn="tl" rotWithShape="0">
                    <a:srgbClr val="000000">
                      <a:alpha val="70000"/>
                    </a:srgbClr>
                  </a:outerShdw>
                </a:effectLst>
              </a:rPr>
              <a:t>Dynamic Pricing</a:t>
            </a:r>
            <a:endParaRPr 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22204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5" y="2474029"/>
            <a:ext cx="8696325" cy="3979334"/>
          </a:xfrm>
        </p:spPr>
        <p:txBody>
          <a:bodyPr>
            <a:noAutofit/>
          </a:bodyPr>
          <a:lstStyle/>
          <a:p>
            <a:pPr>
              <a:buFont typeface="Wingdings" charset="2"/>
              <a:buChar char="ü"/>
            </a:pPr>
            <a:r>
              <a:rPr lang="en-US" sz="2000" dirty="0" smtClean="0"/>
              <a:t>Under present rate designs, nearly all customers pay the same flat rate per unit of electricity regardless of the quantity or time of use. </a:t>
            </a:r>
          </a:p>
          <a:p>
            <a:pPr>
              <a:buFont typeface="Wingdings" charset="2"/>
              <a:buChar char="ü"/>
            </a:pPr>
            <a:r>
              <a:rPr lang="en-US" sz="2000" dirty="0" smtClean="0"/>
              <a:t>It is more expensive to serve customers who use relatively more energy during peak periods and less during off-peak periods. The “</a:t>
            </a:r>
            <a:r>
              <a:rPr lang="en-US" sz="2000" dirty="0" err="1" smtClean="0"/>
              <a:t>peakier</a:t>
            </a:r>
            <a:r>
              <a:rPr lang="en-US" sz="2000" dirty="0" smtClean="0"/>
              <a:t> than average” customers are subsidizing the “less </a:t>
            </a:r>
            <a:r>
              <a:rPr lang="en-US" sz="2000" dirty="0" err="1" smtClean="0"/>
              <a:t>peakier</a:t>
            </a:r>
            <a:r>
              <a:rPr lang="en-US" sz="2000" dirty="0" smtClean="0"/>
              <a:t> than average customers” without knowing it.</a:t>
            </a:r>
          </a:p>
          <a:p>
            <a:pPr>
              <a:buFont typeface="Wingdings" charset="2"/>
              <a:buChar char="ü"/>
            </a:pPr>
            <a:r>
              <a:rPr lang="en-US" sz="2000" dirty="0" smtClean="0"/>
              <a:t>Dynamic pricing would eliminate these “cross subsidies” and provide customers with the accurate economic signals.</a:t>
            </a:r>
          </a:p>
          <a:p>
            <a:pPr>
              <a:buFont typeface="Wingdings" charset="2"/>
              <a:buChar char="ü"/>
            </a:pPr>
            <a:r>
              <a:rPr lang="en-US" sz="2000" dirty="0" smtClean="0"/>
              <a:t>Many environmentalists support dynamic pricing for another reason: “peaking plants” are almost always less efficient and emit more greenhouse gases and other pollutants. They are also expensive to maintain for brief periods of use.</a:t>
            </a:r>
            <a:endParaRPr lang="en-US" sz="2000" dirty="0"/>
          </a:p>
        </p:txBody>
      </p:sp>
      <p:sp>
        <p:nvSpPr>
          <p:cNvPr id="4" name="Title 3"/>
          <p:cNvSpPr>
            <a:spLocks noGrp="1"/>
          </p:cNvSpPr>
          <p:nvPr>
            <p:ph type="title"/>
          </p:nvPr>
        </p:nvSpPr>
        <p:spPr/>
        <p:txBody>
          <a:bodyPr>
            <a:normAutofit fontScale="90000"/>
          </a:bodyPr>
          <a:lstStyle/>
          <a:p>
            <a:r>
              <a:rPr lang="en-US" sz="4000" dirty="0" smtClean="0">
                <a:ln w="18415" cmpd="sng">
                  <a:solidFill>
                    <a:srgbClr val="FFFFFF"/>
                  </a:solidFill>
                  <a:prstDash val="solid"/>
                </a:ln>
                <a:effectLst>
                  <a:outerShdw blurRad="63500" dir="3600000" algn="tl" rotWithShape="0">
                    <a:srgbClr val="000000">
                      <a:alpha val="70000"/>
                    </a:srgbClr>
                  </a:outerShdw>
                </a:effectLst>
              </a:rPr>
              <a:t>Response </a:t>
            </a:r>
            <a:r>
              <a:rPr lang="en-US" sz="4000" dirty="0" smtClean="0">
                <a:ln w="18415" cmpd="sng">
                  <a:solidFill>
                    <a:srgbClr val="FFFFFF"/>
                  </a:solidFill>
                  <a:prstDash val="solid"/>
                </a:ln>
                <a:effectLst>
                  <a:outerShdw blurRad="63500" dir="3600000" algn="tl" rotWithShape="0">
                    <a:srgbClr val="000000">
                      <a:alpha val="70000"/>
                    </a:srgbClr>
                  </a:outerShdw>
                </a:effectLst>
              </a:rPr>
              <a:t>from</a:t>
            </a:r>
            <a:br>
              <a:rPr lang="en-US" sz="4000" dirty="0" smtClean="0">
                <a:ln w="18415" cmpd="sng">
                  <a:solidFill>
                    <a:srgbClr val="FFFFFF"/>
                  </a:solidFill>
                  <a:prstDash val="solid"/>
                </a:ln>
                <a:effectLst>
                  <a:outerShdw blurRad="63500" dir="3600000" algn="tl" rotWithShape="0">
                    <a:srgbClr val="000000">
                      <a:alpha val="70000"/>
                    </a:srgbClr>
                  </a:outerShdw>
                </a:effectLst>
              </a:rPr>
            </a:br>
            <a:r>
              <a:rPr lang="en-US" sz="4000" dirty="0" smtClean="0">
                <a:ln w="18415" cmpd="sng">
                  <a:solidFill>
                    <a:srgbClr val="FFFFFF"/>
                  </a:solidFill>
                  <a:prstDash val="solid"/>
                </a:ln>
                <a:effectLst>
                  <a:outerShdw blurRad="63500" dir="3600000" algn="tl" rotWithShape="0">
                    <a:srgbClr val="000000">
                      <a:alpha val="70000"/>
                    </a:srgbClr>
                  </a:outerShdw>
                </a:effectLst>
              </a:rPr>
              <a:t>Dynamic </a:t>
            </a:r>
            <a:r>
              <a:rPr lang="en-US" sz="4000" dirty="0" smtClean="0">
                <a:ln w="18415" cmpd="sng">
                  <a:solidFill>
                    <a:srgbClr val="FFFFFF"/>
                  </a:solidFill>
                  <a:prstDash val="solid"/>
                </a:ln>
                <a:effectLst>
                  <a:outerShdw blurRad="63500" dir="3600000" algn="tl" rotWithShape="0">
                    <a:srgbClr val="000000">
                      <a:alpha val="70000"/>
                    </a:srgbClr>
                  </a:outerShdw>
                </a:effectLst>
              </a:rPr>
              <a:t>Pricing Supporters</a:t>
            </a:r>
            <a:endParaRPr lang="en-US" sz="40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32682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charset="2"/>
              <a:buChar char="ü"/>
            </a:pPr>
            <a:r>
              <a:rPr lang="en-US" dirty="0" smtClean="0"/>
              <a:t>Unclear</a:t>
            </a:r>
            <a:endParaRPr lang="en-US" dirty="0" smtClean="0"/>
          </a:p>
          <a:p>
            <a:pPr>
              <a:buFont typeface="Wingdings" charset="2"/>
              <a:buChar char="ü"/>
            </a:pPr>
            <a:r>
              <a:rPr lang="en-US" dirty="0" smtClean="0"/>
              <a:t>Evidence is just beginning to </a:t>
            </a:r>
            <a:r>
              <a:rPr lang="en-US" dirty="0" smtClean="0"/>
              <a:t>emerge</a:t>
            </a:r>
            <a:endParaRPr lang="en-US" dirty="0" smtClean="0"/>
          </a:p>
          <a:p>
            <a:pPr>
              <a:buFont typeface="Wingdings" charset="2"/>
              <a:buChar char="ü"/>
            </a:pPr>
            <a:r>
              <a:rPr lang="en-US" dirty="0" smtClean="0"/>
              <a:t>The data that has come out so far is conflicting and </a:t>
            </a:r>
            <a:r>
              <a:rPr lang="en-US" dirty="0" smtClean="0"/>
              <a:t>contradictory</a:t>
            </a:r>
            <a:endParaRPr lang="en-US" dirty="0" smtClean="0"/>
          </a:p>
          <a:p>
            <a:pPr marL="0" indent="0">
              <a:buNone/>
            </a:pPr>
            <a:endParaRPr lang="en-US" dirty="0"/>
          </a:p>
        </p:txBody>
      </p:sp>
      <p:sp>
        <p:nvSpPr>
          <p:cNvPr id="4" name="Title 3"/>
          <p:cNvSpPr>
            <a:spLocks noGrp="1"/>
          </p:cNvSpPr>
          <p:nvPr>
            <p:ph type="title"/>
          </p:nvPr>
        </p:nvSpPr>
        <p:spPr/>
        <p:txBody>
          <a:bodyPr/>
          <a:lstStyle/>
          <a:p>
            <a:r>
              <a:rPr lang="en-US" dirty="0" smtClean="0">
                <a:ln w="18415" cmpd="sng">
                  <a:solidFill>
                    <a:srgbClr val="FFFFFF"/>
                  </a:solidFill>
                  <a:prstDash val="solid"/>
                </a:ln>
                <a:effectLst>
                  <a:outerShdw blurRad="63500" dir="3600000" algn="tl" rotWithShape="0">
                    <a:srgbClr val="000000">
                      <a:alpha val="70000"/>
                    </a:srgbClr>
                  </a:outerShdw>
                </a:effectLst>
              </a:rPr>
              <a:t>The Verdict ?</a:t>
            </a:r>
            <a:endParaRPr 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16372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49" y="355600"/>
            <a:ext cx="8449214" cy="1219289"/>
          </a:xfrm>
        </p:spPr>
        <p:txBody>
          <a:bodyPr/>
          <a:lstStyle/>
          <a:p>
            <a:r>
              <a:rPr lang="en-US" sz="3600" dirty="0" smtClean="0">
                <a:ln w="10160">
                  <a:solidFill>
                    <a:schemeClr val="accent1"/>
                  </a:solidFill>
                  <a:prstDash val="solid"/>
                </a:ln>
                <a:solidFill>
                  <a:schemeClr val="bg1">
                    <a:lumMod val="95000"/>
                  </a:schemeClr>
                </a:solidFill>
                <a:effectLst>
                  <a:outerShdw blurRad="38100" dist="32000" dir="5400000" algn="tl">
                    <a:srgbClr val="000000">
                      <a:alpha val="30000"/>
                    </a:srgbClr>
                  </a:outerShdw>
                </a:effectLst>
              </a:rPr>
              <a:t>Research from Smart </a:t>
            </a:r>
            <a:r>
              <a:rPr lang="en-US" sz="3600" dirty="0" smtClean="0">
                <a:ln w="10160">
                  <a:solidFill>
                    <a:schemeClr val="accent1"/>
                  </a:solidFill>
                  <a:prstDash val="solid"/>
                </a:ln>
                <a:solidFill>
                  <a:schemeClr val="bg1">
                    <a:lumMod val="95000"/>
                  </a:schemeClr>
                </a:solidFill>
                <a:effectLst>
                  <a:outerShdw blurRad="38100" dist="32000" dir="5400000" algn="tl">
                    <a:srgbClr val="000000">
                      <a:alpha val="30000"/>
                    </a:srgbClr>
                  </a:outerShdw>
                </a:effectLst>
              </a:rPr>
              <a:t>Grid</a:t>
            </a:r>
            <a:br>
              <a:rPr lang="en-US" sz="3600" dirty="0" smtClean="0">
                <a:ln w="10160">
                  <a:solidFill>
                    <a:schemeClr val="accent1"/>
                  </a:solidFill>
                  <a:prstDash val="solid"/>
                </a:ln>
                <a:solidFill>
                  <a:schemeClr val="bg1">
                    <a:lumMod val="95000"/>
                  </a:schemeClr>
                </a:solidFill>
                <a:effectLst>
                  <a:outerShdw blurRad="38100" dist="32000" dir="5400000" algn="tl">
                    <a:srgbClr val="000000">
                      <a:alpha val="30000"/>
                    </a:srgbClr>
                  </a:outerShdw>
                </a:effectLst>
              </a:rPr>
            </a:br>
            <a:r>
              <a:rPr lang="en-US" sz="3600" dirty="0" smtClean="0">
                <a:ln w="10160">
                  <a:solidFill>
                    <a:schemeClr val="accent1"/>
                  </a:solidFill>
                  <a:prstDash val="solid"/>
                </a:ln>
                <a:solidFill>
                  <a:schemeClr val="bg1">
                    <a:lumMod val="95000"/>
                  </a:schemeClr>
                </a:solidFill>
                <a:effectLst>
                  <a:outerShdw blurRad="38100" dist="32000" dir="5400000" algn="tl">
                    <a:srgbClr val="000000">
                      <a:alpha val="30000"/>
                    </a:srgbClr>
                  </a:outerShdw>
                </a:effectLst>
              </a:rPr>
              <a:t>Consumer </a:t>
            </a:r>
            <a:r>
              <a:rPr lang="en-US" sz="3600" dirty="0" smtClean="0">
                <a:ln w="10160">
                  <a:solidFill>
                    <a:schemeClr val="accent1"/>
                  </a:solidFill>
                  <a:prstDash val="solid"/>
                </a:ln>
                <a:solidFill>
                  <a:schemeClr val="bg1">
                    <a:lumMod val="95000"/>
                  </a:schemeClr>
                </a:solidFill>
                <a:effectLst>
                  <a:outerShdw blurRad="38100" dist="32000" dir="5400000" algn="tl">
                    <a:srgbClr val="000000">
                      <a:alpha val="30000"/>
                    </a:srgbClr>
                  </a:outerShdw>
                </a:effectLst>
              </a:rPr>
              <a:t>Collaborative</a:t>
            </a:r>
            <a:endParaRPr lang="en-US" sz="3600" dirty="0">
              <a:ln w="10160">
                <a:solidFill>
                  <a:schemeClr val="accent1"/>
                </a:solidFill>
                <a:prstDash val="solid"/>
              </a:ln>
              <a:solidFill>
                <a:schemeClr val="bg1">
                  <a:lumMod val="95000"/>
                </a:schemeClr>
              </a:solidFill>
              <a:effectLst>
                <a:outerShdw blurRad="38100" dist="32000" dir="5400000" algn="tl">
                  <a:srgbClr val="000000">
                    <a:alpha val="30000"/>
                  </a:srgbClr>
                </a:outerShdw>
              </a:effectLst>
            </a:endParaRPr>
          </a:p>
        </p:txBody>
      </p:sp>
      <p:pic>
        <p:nvPicPr>
          <p:cNvPr id="1027" name="Picture 3"/>
          <p:cNvPicPr>
            <a:picLocks noChangeAspect="1" noChangeArrowheads="1"/>
          </p:cNvPicPr>
          <p:nvPr/>
        </p:nvPicPr>
        <p:blipFill rotWithShape="1">
          <a:blip r:embed="rId2" cstate="print"/>
          <a:srcRect l="6137" t="4009" b="6000"/>
          <a:stretch/>
        </p:blipFill>
        <p:spPr bwMode="auto">
          <a:xfrm>
            <a:off x="459714" y="1466851"/>
            <a:ext cx="8409149" cy="5286374"/>
          </a:xfrm>
          <a:prstGeom prst="rect">
            <a:avLst/>
          </a:prstGeom>
          <a:noFill/>
          <a:ln w="9525">
            <a:noFill/>
            <a:miter lim="800000"/>
            <a:headEnd/>
            <a:tailEnd/>
          </a:ln>
          <a:effectLst/>
        </p:spPr>
      </p:pic>
      <p:sp>
        <p:nvSpPr>
          <p:cNvPr id="6" name="TextBox 5"/>
          <p:cNvSpPr txBox="1"/>
          <p:nvPr/>
        </p:nvSpPr>
        <p:spPr>
          <a:xfrm>
            <a:off x="167641" y="6532950"/>
            <a:ext cx="3432809" cy="276999"/>
          </a:xfrm>
          <a:prstGeom prst="rect">
            <a:avLst/>
          </a:prstGeom>
          <a:noFill/>
        </p:spPr>
        <p:txBody>
          <a:bodyPr wrap="square" rtlCol="0">
            <a:spAutoFit/>
          </a:bodyPr>
          <a:lstStyle/>
          <a:p>
            <a:r>
              <a:rPr lang="en-US" sz="1200" i="1" dirty="0" smtClean="0"/>
              <a:t>Source: 2012 Smart Grid Consumer Collaborative </a:t>
            </a:r>
            <a:endParaRPr lang="en-US" sz="1200" i="1" dirty="0"/>
          </a:p>
        </p:txBody>
      </p:sp>
    </p:spTree>
    <p:extLst>
      <p:ext uri="{BB962C8B-B14F-4D97-AF65-F5344CB8AC3E}">
        <p14:creationId xmlns:p14="http://schemas.microsoft.com/office/powerpoint/2010/main" val="1238327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fld id="{C4DAE72E-7143-4F21-89F8-AE8CCFD9DB52}" type="slidenum">
              <a:rPr lang="en-US"/>
              <a:pPr/>
              <a:t>25</a:t>
            </a:fld>
            <a:endParaRPr lang="en-US" dirty="0"/>
          </a:p>
        </p:txBody>
      </p:sp>
      <p:pic>
        <p:nvPicPr>
          <p:cNvPr id="5122" name="Picture 2"/>
          <p:cNvPicPr>
            <a:picLocks noChangeAspect="1" noChangeArrowheads="1"/>
          </p:cNvPicPr>
          <p:nvPr/>
        </p:nvPicPr>
        <p:blipFill rotWithShape="1">
          <a:blip r:embed="rId2" cstate="print"/>
          <a:srcRect b="5541"/>
          <a:stretch/>
        </p:blipFill>
        <p:spPr bwMode="auto">
          <a:xfrm>
            <a:off x="1" y="0"/>
            <a:ext cx="9784080" cy="6858000"/>
          </a:xfrm>
          <a:prstGeom prst="rect">
            <a:avLst/>
          </a:prstGeom>
          <a:noFill/>
          <a:ln w="9525">
            <a:noFill/>
            <a:miter lim="800000"/>
            <a:headEnd/>
            <a:tailEnd/>
          </a:ln>
          <a:effectLst/>
        </p:spPr>
      </p:pic>
      <p:sp>
        <p:nvSpPr>
          <p:cNvPr id="5" name="TextBox 4"/>
          <p:cNvSpPr txBox="1"/>
          <p:nvPr/>
        </p:nvSpPr>
        <p:spPr>
          <a:xfrm>
            <a:off x="6035041" y="6392863"/>
            <a:ext cx="3432809" cy="276999"/>
          </a:xfrm>
          <a:prstGeom prst="rect">
            <a:avLst/>
          </a:prstGeom>
          <a:noFill/>
        </p:spPr>
        <p:txBody>
          <a:bodyPr wrap="square" rtlCol="0">
            <a:spAutoFit/>
          </a:bodyPr>
          <a:lstStyle/>
          <a:p>
            <a:r>
              <a:rPr lang="en-US" sz="1200" i="1" dirty="0" smtClean="0"/>
              <a:t>Source: 2012 Smart Grid Consumer Collaborative </a:t>
            </a:r>
            <a:endParaRPr lang="en-US" sz="1200" i="1" dirty="0"/>
          </a:p>
        </p:txBody>
      </p:sp>
    </p:spTree>
    <p:extLst>
      <p:ext uri="{BB962C8B-B14F-4D97-AF65-F5344CB8AC3E}">
        <p14:creationId xmlns:p14="http://schemas.microsoft.com/office/powerpoint/2010/main" val="709091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EE84AB34-03B5-4AD5-98FC-58695D463239}" type="slidenum">
              <a:rPr lang="en-US"/>
              <a:pPr/>
              <a:t>26</a:t>
            </a:fld>
            <a:endParaRPr lang="en-US" dirty="0"/>
          </a:p>
        </p:txBody>
      </p:sp>
      <p:pic>
        <p:nvPicPr>
          <p:cNvPr id="3074" name="Picture 2"/>
          <p:cNvPicPr>
            <a:picLocks noChangeAspect="1" noChangeArrowheads="1"/>
          </p:cNvPicPr>
          <p:nvPr/>
        </p:nvPicPr>
        <p:blipFill rotWithShape="1">
          <a:blip r:embed="rId2" cstate="print"/>
          <a:srcRect b="6015"/>
          <a:stretch/>
        </p:blipFill>
        <p:spPr bwMode="auto">
          <a:xfrm>
            <a:off x="16" y="3"/>
            <a:ext cx="9528047" cy="6857997"/>
          </a:xfrm>
          <a:prstGeom prst="rect">
            <a:avLst/>
          </a:prstGeom>
          <a:noFill/>
          <a:ln w="9525">
            <a:noFill/>
            <a:miter lim="800000"/>
            <a:headEnd/>
            <a:tailEnd/>
          </a:ln>
          <a:effectLst/>
        </p:spPr>
      </p:pic>
      <p:sp>
        <p:nvSpPr>
          <p:cNvPr id="5" name="TextBox 4"/>
          <p:cNvSpPr txBox="1"/>
          <p:nvPr/>
        </p:nvSpPr>
        <p:spPr>
          <a:xfrm>
            <a:off x="5835016" y="6254363"/>
            <a:ext cx="3432809" cy="276999"/>
          </a:xfrm>
          <a:prstGeom prst="rect">
            <a:avLst/>
          </a:prstGeom>
          <a:noFill/>
        </p:spPr>
        <p:txBody>
          <a:bodyPr wrap="square" rtlCol="0">
            <a:spAutoFit/>
          </a:bodyPr>
          <a:lstStyle/>
          <a:p>
            <a:r>
              <a:rPr lang="en-US" sz="1200" i="1" dirty="0" smtClean="0"/>
              <a:t>Source: 2012 Smart Grid Consumer Collaborative </a:t>
            </a:r>
            <a:endParaRPr lang="en-US" sz="1200" i="1" dirty="0"/>
          </a:p>
        </p:txBody>
      </p:sp>
    </p:spTree>
    <p:extLst>
      <p:ext uri="{BB962C8B-B14F-4D97-AF65-F5344CB8AC3E}">
        <p14:creationId xmlns:p14="http://schemas.microsoft.com/office/powerpoint/2010/main" val="2538209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fld id="{C4DAE72E-7143-4F21-89F8-AE8CCFD9DB52}" type="slidenum">
              <a:rPr lang="en-US"/>
              <a:pPr/>
              <a:t>27</a:t>
            </a:fld>
            <a:endParaRPr lang="en-US" dirty="0"/>
          </a:p>
        </p:txBody>
      </p:sp>
      <p:pic>
        <p:nvPicPr>
          <p:cNvPr id="6146" name="Picture 2"/>
          <p:cNvPicPr>
            <a:picLocks noChangeAspect="1" noChangeArrowheads="1"/>
          </p:cNvPicPr>
          <p:nvPr/>
        </p:nvPicPr>
        <p:blipFill rotWithShape="1">
          <a:blip r:embed="rId2" cstate="print"/>
          <a:srcRect r="1961" b="6250"/>
          <a:stretch/>
        </p:blipFill>
        <p:spPr bwMode="auto">
          <a:xfrm>
            <a:off x="-1" y="0"/>
            <a:ext cx="9143999" cy="6857999"/>
          </a:xfrm>
          <a:prstGeom prst="rect">
            <a:avLst/>
          </a:prstGeom>
          <a:noFill/>
          <a:ln w="9525">
            <a:noFill/>
            <a:miter lim="800000"/>
            <a:headEnd/>
            <a:tailEnd/>
          </a:ln>
          <a:effectLst/>
        </p:spPr>
      </p:pic>
      <p:sp>
        <p:nvSpPr>
          <p:cNvPr id="6" name="TextBox 5"/>
          <p:cNvSpPr txBox="1"/>
          <p:nvPr/>
        </p:nvSpPr>
        <p:spPr>
          <a:xfrm>
            <a:off x="5596891" y="6384926"/>
            <a:ext cx="3432809" cy="276999"/>
          </a:xfrm>
          <a:prstGeom prst="rect">
            <a:avLst/>
          </a:prstGeom>
          <a:noFill/>
        </p:spPr>
        <p:txBody>
          <a:bodyPr wrap="square" rtlCol="0">
            <a:spAutoFit/>
          </a:bodyPr>
          <a:lstStyle/>
          <a:p>
            <a:r>
              <a:rPr lang="en-US" sz="1200" i="1" dirty="0" smtClean="0"/>
              <a:t>Source: 2012 Smart Grid Consumer Collaborative </a:t>
            </a:r>
            <a:endParaRPr lang="en-US" sz="1200" i="1" dirty="0"/>
          </a:p>
        </p:txBody>
      </p:sp>
    </p:spTree>
    <p:extLst>
      <p:ext uri="{BB962C8B-B14F-4D97-AF65-F5344CB8AC3E}">
        <p14:creationId xmlns:p14="http://schemas.microsoft.com/office/powerpoint/2010/main" val="1417213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EE84AB34-03B5-4AD5-98FC-58695D463239}" type="slidenum">
              <a:rPr lang="en-US"/>
              <a:pPr/>
              <a:t>28</a:t>
            </a:fld>
            <a:endParaRPr lang="en-US" dirty="0"/>
          </a:p>
        </p:txBody>
      </p:sp>
      <p:pic>
        <p:nvPicPr>
          <p:cNvPr id="4098" name="Picture 2"/>
          <p:cNvPicPr>
            <a:picLocks noChangeAspect="1" noChangeArrowheads="1"/>
          </p:cNvPicPr>
          <p:nvPr/>
        </p:nvPicPr>
        <p:blipFill rotWithShape="1">
          <a:blip r:embed="rId2" cstate="print"/>
          <a:srcRect b="3846"/>
          <a:stretch/>
        </p:blipFill>
        <p:spPr bwMode="auto">
          <a:xfrm>
            <a:off x="16" y="0"/>
            <a:ext cx="9528047" cy="6858000"/>
          </a:xfrm>
          <a:prstGeom prst="rect">
            <a:avLst/>
          </a:prstGeom>
          <a:noFill/>
          <a:ln w="9525">
            <a:noFill/>
            <a:miter lim="800000"/>
            <a:headEnd/>
            <a:tailEnd/>
          </a:ln>
          <a:effectLst/>
        </p:spPr>
      </p:pic>
      <p:sp>
        <p:nvSpPr>
          <p:cNvPr id="5" name="TextBox 4"/>
          <p:cNvSpPr txBox="1"/>
          <p:nvPr/>
        </p:nvSpPr>
        <p:spPr>
          <a:xfrm>
            <a:off x="5835016" y="6146027"/>
            <a:ext cx="3432809" cy="276999"/>
          </a:xfrm>
          <a:prstGeom prst="rect">
            <a:avLst/>
          </a:prstGeom>
          <a:noFill/>
        </p:spPr>
        <p:txBody>
          <a:bodyPr wrap="square" rtlCol="0">
            <a:spAutoFit/>
          </a:bodyPr>
          <a:lstStyle/>
          <a:p>
            <a:r>
              <a:rPr lang="en-US" sz="1200" i="1" dirty="0" smtClean="0"/>
              <a:t>Source: 2012 Smart Grid Consumer Collaborative </a:t>
            </a:r>
            <a:endParaRPr lang="en-US" sz="1200" i="1" dirty="0"/>
          </a:p>
        </p:txBody>
      </p:sp>
    </p:spTree>
    <p:extLst>
      <p:ext uri="{BB962C8B-B14F-4D97-AF65-F5344CB8AC3E}">
        <p14:creationId xmlns:p14="http://schemas.microsoft.com/office/powerpoint/2010/main" val="3741163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rotWithShape="1">
          <a:blip r:embed="rId2" cstate="print"/>
          <a:srcRect r="3320" b="4722"/>
          <a:stretch/>
        </p:blipFill>
        <p:spPr bwMode="auto">
          <a:xfrm>
            <a:off x="3049" y="0"/>
            <a:ext cx="9140952" cy="6858000"/>
          </a:xfrm>
          <a:prstGeom prst="rect">
            <a:avLst/>
          </a:prstGeom>
          <a:noFill/>
          <a:ln w="9525">
            <a:noFill/>
            <a:miter lim="800000"/>
            <a:headEnd/>
            <a:tailEnd/>
          </a:ln>
          <a:effectLst/>
        </p:spPr>
      </p:pic>
      <p:sp>
        <p:nvSpPr>
          <p:cNvPr id="6" name="TextBox 5"/>
          <p:cNvSpPr txBox="1"/>
          <p:nvPr/>
        </p:nvSpPr>
        <p:spPr>
          <a:xfrm>
            <a:off x="5436054" y="6254363"/>
            <a:ext cx="3432809" cy="276999"/>
          </a:xfrm>
          <a:prstGeom prst="rect">
            <a:avLst/>
          </a:prstGeom>
          <a:noFill/>
        </p:spPr>
        <p:txBody>
          <a:bodyPr wrap="square" rtlCol="0">
            <a:spAutoFit/>
          </a:bodyPr>
          <a:lstStyle/>
          <a:p>
            <a:r>
              <a:rPr lang="en-US" sz="1200" i="1" dirty="0" smtClean="0"/>
              <a:t>Source: 2012 Smart Grid Consumer Collaborative </a:t>
            </a:r>
            <a:endParaRPr lang="en-US" sz="1200" i="1" dirty="0"/>
          </a:p>
        </p:txBody>
      </p:sp>
    </p:spTree>
    <p:extLst>
      <p:ext uri="{BB962C8B-B14F-4D97-AF65-F5344CB8AC3E}">
        <p14:creationId xmlns:p14="http://schemas.microsoft.com/office/powerpoint/2010/main" val="1013167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1" y="2418885"/>
            <a:ext cx="8677274" cy="4297828"/>
          </a:xfrm>
        </p:spPr>
        <p:txBody>
          <a:bodyPr>
            <a:noAutofit/>
          </a:bodyPr>
          <a:lstStyle/>
          <a:p>
            <a:pPr>
              <a:buFont typeface="Wingdings" charset="2"/>
              <a:buChar char="ü"/>
            </a:pPr>
            <a:r>
              <a:rPr lang="en-US" dirty="0" smtClean="0"/>
              <a:t> All utilities would be granted “natural monopoly” status within assigned service territories.</a:t>
            </a:r>
          </a:p>
          <a:p>
            <a:pPr>
              <a:buFont typeface="Wingdings" charset="2"/>
              <a:buChar char="ü"/>
            </a:pPr>
            <a:r>
              <a:rPr lang="en-US" dirty="0" smtClean="0"/>
              <a:t>In return, each utility would have an “obligation to serve” all customers in its service territory (unless they fail to pay their power </a:t>
            </a:r>
            <a:r>
              <a:rPr lang="en-US" dirty="0" smtClean="0"/>
              <a:t>bills).</a:t>
            </a:r>
            <a:endParaRPr lang="en-US" dirty="0" smtClean="0"/>
          </a:p>
          <a:p>
            <a:pPr>
              <a:buFont typeface="Wingdings" charset="2"/>
              <a:buChar char="ü"/>
            </a:pPr>
            <a:r>
              <a:rPr lang="en-US" dirty="0" smtClean="0"/>
              <a:t>State and federal utility commissions would regulate the investor-owned utilities.</a:t>
            </a:r>
          </a:p>
          <a:p>
            <a:pPr>
              <a:buFont typeface="Wingdings" charset="2"/>
              <a:buChar char="ü"/>
            </a:pPr>
            <a:r>
              <a:rPr lang="en-US" dirty="0" smtClean="0"/>
              <a:t>In areas served by consumer-owned utilities, city councils, public utility districts, or rural cooperative boards would oversee and govern utility operations (“</a:t>
            </a:r>
            <a:r>
              <a:rPr lang="en-US" dirty="0"/>
              <a:t>l</a:t>
            </a:r>
            <a:r>
              <a:rPr lang="en-US" dirty="0" smtClean="0"/>
              <a:t>ocal control</a:t>
            </a:r>
            <a:r>
              <a:rPr lang="en-US" dirty="0" smtClean="0"/>
              <a:t>”).</a:t>
            </a:r>
            <a:endParaRPr lang="en-US" dirty="0"/>
          </a:p>
        </p:txBody>
      </p:sp>
      <p:sp>
        <p:nvSpPr>
          <p:cNvPr id="4" name="Title 3"/>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rPr>
              <a:t>“Regulatory Compact” -2</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9803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042" y="2419350"/>
            <a:ext cx="7995708" cy="3743326"/>
          </a:xfrm>
        </p:spPr>
        <p:txBody>
          <a:bodyPr>
            <a:normAutofit/>
          </a:bodyPr>
          <a:lstStyle/>
          <a:p>
            <a:pPr marL="0" indent="0">
              <a:spcBef>
                <a:spcPts val="0"/>
              </a:spcBef>
              <a:spcAft>
                <a:spcPts val="600"/>
              </a:spcAft>
              <a:buNone/>
            </a:pPr>
            <a:r>
              <a:rPr lang="en-US" dirty="0" smtClean="0">
                <a:solidFill>
                  <a:schemeClr val="tx1"/>
                </a:solidFill>
              </a:rPr>
              <a:t>Public </a:t>
            </a:r>
            <a:r>
              <a:rPr lang="en-US" dirty="0" smtClean="0">
                <a:solidFill>
                  <a:schemeClr val="tx1"/>
                </a:solidFill>
              </a:rPr>
              <a:t>utility commissions are unclear </a:t>
            </a:r>
            <a:r>
              <a:rPr lang="en-US" dirty="0" smtClean="0">
                <a:solidFill>
                  <a:schemeClr val="tx1"/>
                </a:solidFill>
              </a:rPr>
              <a:t>how </a:t>
            </a:r>
            <a:r>
              <a:rPr lang="en-US" dirty="0" smtClean="0">
                <a:solidFill>
                  <a:schemeClr val="tx1"/>
                </a:solidFill>
              </a:rPr>
              <a:t>to deal with Smart Grid </a:t>
            </a:r>
            <a:r>
              <a:rPr lang="en-US" dirty="0" smtClean="0">
                <a:solidFill>
                  <a:schemeClr val="tx1"/>
                </a:solidFill>
              </a:rPr>
              <a:t>investments (by utilities).</a:t>
            </a:r>
            <a:endParaRPr lang="en-US" dirty="0" smtClean="0"/>
          </a:p>
          <a:p>
            <a:pPr marL="0" indent="0">
              <a:buNone/>
            </a:pPr>
            <a:r>
              <a:rPr lang="en-US" sz="2200" dirty="0" smtClean="0"/>
              <a:t>Challenges of alignment include:</a:t>
            </a:r>
          </a:p>
          <a:p>
            <a:pPr>
              <a:buFont typeface="Wingdings" charset="2"/>
              <a:buChar char="ü"/>
            </a:pPr>
            <a:r>
              <a:rPr lang="en-US" sz="2200" dirty="0" smtClean="0"/>
              <a:t>Time </a:t>
            </a:r>
            <a:r>
              <a:rPr lang="en-US" sz="2200" dirty="0" smtClean="0"/>
              <a:t>horizon</a:t>
            </a:r>
            <a:endParaRPr lang="en-US" sz="2200" dirty="0" smtClean="0"/>
          </a:p>
          <a:p>
            <a:pPr>
              <a:buFont typeface="Wingdings" charset="2"/>
              <a:buChar char="ü"/>
            </a:pPr>
            <a:r>
              <a:rPr lang="en-US" sz="2200" dirty="0" smtClean="0"/>
              <a:t>Externalities</a:t>
            </a:r>
            <a:endParaRPr lang="en-US" sz="2200" dirty="0" smtClean="0"/>
          </a:p>
          <a:p>
            <a:pPr>
              <a:buFont typeface="Wingdings" charset="2"/>
              <a:buChar char="ü"/>
            </a:pPr>
            <a:r>
              <a:rPr lang="en-US" sz="2200" dirty="0" smtClean="0"/>
              <a:t>Jurisdiction</a:t>
            </a:r>
            <a:endParaRPr lang="en-US" sz="2200" dirty="0" smtClean="0"/>
          </a:p>
          <a:p>
            <a:pPr>
              <a:buFont typeface="Wingdings" charset="2"/>
              <a:buChar char="ü"/>
            </a:pPr>
            <a:r>
              <a:rPr lang="en-US" sz="2200" dirty="0" smtClean="0"/>
              <a:t>Decentralization</a:t>
            </a:r>
            <a:endParaRPr lang="en-US" sz="2200" dirty="0" smtClean="0"/>
          </a:p>
          <a:p>
            <a:pPr>
              <a:buFont typeface="Wingdings" charset="2"/>
              <a:buChar char="ü"/>
            </a:pPr>
            <a:r>
              <a:rPr lang="en-US" sz="2200" dirty="0" smtClean="0"/>
              <a:t>Uncertainly</a:t>
            </a:r>
            <a:endParaRPr lang="en-US" sz="2200" dirty="0" smtClean="0"/>
          </a:p>
          <a:p>
            <a:pPr>
              <a:buFont typeface="Wingdings" charset="2"/>
              <a:buChar char="ü"/>
            </a:pPr>
            <a:r>
              <a:rPr lang="en-US" sz="2200" dirty="0" smtClean="0"/>
              <a:t>Cost-recovery and risk </a:t>
            </a:r>
            <a:r>
              <a:rPr lang="en-US" sz="2200" dirty="0" smtClean="0"/>
              <a:t>associated with Smart </a:t>
            </a:r>
            <a:r>
              <a:rPr lang="en-US" sz="2200" dirty="0" smtClean="0"/>
              <a:t>Grid </a:t>
            </a:r>
            <a:r>
              <a:rPr lang="en-US" sz="2200" dirty="0" smtClean="0"/>
              <a:t>investments</a:t>
            </a:r>
            <a:endParaRPr lang="en-US" sz="2200" dirty="0"/>
          </a:p>
        </p:txBody>
      </p:sp>
      <p:sp>
        <p:nvSpPr>
          <p:cNvPr id="4" name="Title 3"/>
          <p:cNvSpPr>
            <a:spLocks noGrp="1"/>
          </p:cNvSpPr>
          <p:nvPr>
            <p:ph type="title"/>
          </p:nvPr>
        </p:nvSpPr>
        <p:spPr/>
        <p:txBody>
          <a:bodyPr>
            <a:normAutofit/>
          </a:bodyPr>
          <a:lstStyle/>
          <a:p>
            <a:r>
              <a:rPr lang="en-US" sz="4000" dirty="0" smtClean="0">
                <a:ln w="18415" cmpd="sng">
                  <a:solidFill>
                    <a:srgbClr val="FFFFFF"/>
                  </a:solidFill>
                  <a:prstDash val="solid"/>
                </a:ln>
                <a:effectLst>
                  <a:outerShdw blurRad="63500" dir="3600000" algn="tl" rotWithShape="0">
                    <a:srgbClr val="000000">
                      <a:alpha val="70000"/>
                    </a:srgbClr>
                  </a:outerShdw>
                </a:effectLst>
              </a:rPr>
              <a:t>Another Substantive </a:t>
            </a:r>
            <a:r>
              <a:rPr lang="en-US" sz="4000" dirty="0" smtClean="0">
                <a:ln w="18415" cmpd="sng">
                  <a:solidFill>
                    <a:srgbClr val="FFFFFF"/>
                  </a:solidFill>
                  <a:prstDash val="solid"/>
                </a:ln>
                <a:effectLst>
                  <a:outerShdw blurRad="63500" dir="3600000" algn="tl" rotWithShape="0">
                    <a:srgbClr val="000000">
                      <a:alpha val="70000"/>
                    </a:srgbClr>
                  </a:outerShdw>
                </a:effectLst>
              </a:rPr>
              <a:t>Issue</a:t>
            </a:r>
            <a:endParaRPr lang="en-US" sz="40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37530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5" y="2514599"/>
            <a:ext cx="8696325" cy="4105276"/>
          </a:xfrm>
        </p:spPr>
        <p:txBody>
          <a:bodyPr>
            <a:noAutofit/>
          </a:bodyPr>
          <a:lstStyle/>
          <a:p>
            <a:pPr>
              <a:buFont typeface="Wingdings" charset="2"/>
              <a:buChar char="ü"/>
            </a:pPr>
            <a:r>
              <a:rPr lang="en-US" dirty="0" smtClean="0"/>
              <a:t> Scope of state authority over Investor-owned utilities would vary from state to state.</a:t>
            </a:r>
          </a:p>
          <a:p>
            <a:pPr>
              <a:buFont typeface="Wingdings" charset="2"/>
              <a:buChar char="ü"/>
            </a:pPr>
            <a:r>
              <a:rPr lang="en-US" dirty="0" smtClean="0"/>
              <a:t>At a minimum, state PUCs responsible for:</a:t>
            </a:r>
          </a:p>
          <a:p>
            <a:pPr lvl="1">
              <a:spcBef>
                <a:spcPts val="0"/>
              </a:spcBef>
              <a:buFont typeface="Arial"/>
              <a:buChar char="•"/>
            </a:pPr>
            <a:r>
              <a:rPr lang="en-US" dirty="0"/>
              <a:t>retail rates and ensuring these rates are “just and reasonable</a:t>
            </a:r>
            <a:r>
              <a:rPr lang="en-US" dirty="0" smtClean="0"/>
              <a:t>”</a:t>
            </a:r>
            <a:endParaRPr lang="en-US" dirty="0"/>
          </a:p>
          <a:p>
            <a:pPr lvl="1">
              <a:spcBef>
                <a:spcPts val="0"/>
              </a:spcBef>
              <a:spcAft>
                <a:spcPts val="600"/>
              </a:spcAft>
              <a:buFont typeface="Arial"/>
              <a:buChar char="•"/>
            </a:pPr>
            <a:r>
              <a:rPr lang="en-US" dirty="0" smtClean="0"/>
              <a:t>wholesale </a:t>
            </a:r>
            <a:r>
              <a:rPr lang="en-US" dirty="0"/>
              <a:t>transactions and rates that occur in-</a:t>
            </a:r>
            <a:r>
              <a:rPr lang="en-US" dirty="0" smtClean="0"/>
              <a:t>state</a:t>
            </a:r>
            <a:endParaRPr lang="en-US" dirty="0"/>
          </a:p>
          <a:p>
            <a:pPr>
              <a:buFont typeface="Wingdings" charset="2"/>
              <a:buChar char="ü"/>
            </a:pPr>
            <a:r>
              <a:rPr lang="en-US" dirty="0" smtClean="0"/>
              <a:t>Federal </a:t>
            </a:r>
            <a:r>
              <a:rPr lang="en-US" dirty="0" smtClean="0"/>
              <a:t>Regulatory </a:t>
            </a:r>
            <a:r>
              <a:rPr lang="en-US" dirty="0"/>
              <a:t>C</a:t>
            </a:r>
            <a:r>
              <a:rPr lang="en-US" dirty="0" smtClean="0"/>
              <a:t>ommission (FERC) - responsible </a:t>
            </a:r>
            <a:r>
              <a:rPr lang="en-US" dirty="0" smtClean="0"/>
              <a:t>for ensuring wholesale power transactions and </a:t>
            </a:r>
            <a:r>
              <a:rPr lang="en-US" dirty="0" smtClean="0"/>
              <a:t>rates transmitted </a:t>
            </a:r>
            <a:r>
              <a:rPr lang="en-US" dirty="0" smtClean="0"/>
              <a:t>across states are “just and </a:t>
            </a:r>
            <a:r>
              <a:rPr lang="en-US" dirty="0" smtClean="0"/>
              <a:t>reasonable.” </a:t>
            </a:r>
          </a:p>
          <a:p>
            <a:pPr>
              <a:buFont typeface="Wingdings" charset="2"/>
              <a:buChar char="ü"/>
            </a:pPr>
            <a:r>
              <a:rPr lang="en-US" dirty="0" smtClean="0"/>
              <a:t>Security </a:t>
            </a:r>
            <a:r>
              <a:rPr lang="en-US" dirty="0" smtClean="0"/>
              <a:t>and Exchange Commission (SEC) </a:t>
            </a:r>
            <a:r>
              <a:rPr lang="en-US" dirty="0" smtClean="0"/>
              <a:t>- established </a:t>
            </a:r>
            <a:r>
              <a:rPr lang="en-US" dirty="0" smtClean="0"/>
              <a:t>to prevent holding company abuses</a:t>
            </a:r>
            <a:r>
              <a:rPr lang="en-US" dirty="0" smtClean="0"/>
              <a:t>.</a:t>
            </a:r>
            <a:endParaRPr lang="en-US" dirty="0"/>
          </a:p>
        </p:txBody>
      </p:sp>
      <p:sp>
        <p:nvSpPr>
          <p:cNvPr id="4" name="Title 3"/>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rPr>
              <a:t>“Regulatory Compact” -3</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4212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757047"/>
          </a:xfrm>
        </p:spPr>
        <p:txBody>
          <a:bodyPr>
            <a:normAutofit/>
          </a:bodyPr>
          <a:lstStyle/>
          <a:p>
            <a:r>
              <a:rPr lang="en-US" sz="3000" dirty="0" smtClean="0">
                <a:ln w="18415" cmpd="sng">
                  <a:solidFill>
                    <a:srgbClr val="FFFFFF"/>
                  </a:solidFill>
                  <a:prstDash val="solid"/>
                </a:ln>
                <a:effectLst>
                  <a:outerShdw blurRad="63500" dir="3600000" algn="tl" rotWithShape="0">
                    <a:srgbClr val="000000">
                      <a:alpha val="70000"/>
                    </a:srgbClr>
                  </a:outerShdw>
                </a:effectLst>
              </a:rPr>
              <a:t>The Fathers </a:t>
            </a:r>
            <a:r>
              <a:rPr lang="en-US" sz="3000" dirty="0" smtClean="0">
                <a:ln w="18415" cmpd="sng">
                  <a:solidFill>
                    <a:srgbClr val="FFFFFF"/>
                  </a:solidFill>
                  <a:prstDash val="solid"/>
                </a:ln>
                <a:effectLst>
                  <a:outerShdw blurRad="63500" dir="3600000" algn="tl" rotWithShape="0">
                    <a:srgbClr val="000000">
                      <a:alpha val="70000"/>
                    </a:srgbClr>
                  </a:outerShdw>
                </a:effectLst>
              </a:rPr>
              <a:t>of the “Regulatory Compact” </a:t>
            </a:r>
            <a:endParaRPr lang="en-US" sz="3000" dirty="0">
              <a:ln w="18415" cmpd="sng">
                <a:solidFill>
                  <a:srgbClr val="FFFFFF"/>
                </a:solidFill>
                <a:prstDash val="solid"/>
              </a:ln>
              <a:effectLst>
                <a:outerShdw blurRad="63500" dir="3600000" algn="tl" rotWithShape="0">
                  <a:srgbClr val="000000">
                    <a:alpha val="70000"/>
                  </a:srgbClr>
                </a:outerShdw>
              </a:effectLst>
            </a:endParaRPr>
          </a:p>
        </p:txBody>
      </p:sp>
      <p:pic>
        <p:nvPicPr>
          <p:cNvPr id="4" name="Content Placeholder 3" descr="10-26--11-29-1926.jpg"/>
          <p:cNvPicPr>
            <a:picLocks noGrp="1" noChangeAspect="1"/>
          </p:cNvPicPr>
          <p:nvPr>
            <p:ph idx="1"/>
          </p:nvPr>
        </p:nvPicPr>
        <p:blipFill rotWithShape="1">
          <a:blip r:embed="rId3"/>
          <a:srcRect l="4538" r="3471" b="9621"/>
          <a:stretch/>
        </p:blipFill>
        <p:spPr>
          <a:xfrm>
            <a:off x="76201" y="1095375"/>
            <a:ext cx="3028950" cy="3390900"/>
          </a:xfrm>
        </p:spPr>
      </p:pic>
      <p:pic>
        <p:nvPicPr>
          <p:cNvPr id="5" name="Picture 4" descr="10-26--5-14-1934.jpg"/>
          <p:cNvPicPr>
            <a:picLocks noChangeAspect="1"/>
          </p:cNvPicPr>
          <p:nvPr/>
        </p:nvPicPr>
        <p:blipFill>
          <a:blip r:embed="rId4"/>
          <a:stretch>
            <a:fillRect/>
          </a:stretch>
        </p:blipFill>
        <p:spPr>
          <a:xfrm>
            <a:off x="2607913" y="1886331"/>
            <a:ext cx="2948167" cy="3876294"/>
          </a:xfrm>
          <a:prstGeom prst="rect">
            <a:avLst/>
          </a:prstGeom>
        </p:spPr>
      </p:pic>
      <p:pic>
        <p:nvPicPr>
          <p:cNvPr id="3" name="Picture 2" descr="FD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9972" y="2669607"/>
            <a:ext cx="3750244" cy="3750244"/>
          </a:xfrm>
          <a:prstGeom prst="rect">
            <a:avLst/>
          </a:prstGeom>
        </p:spPr>
      </p:pic>
    </p:spTree>
    <p:extLst>
      <p:ext uri="{BB962C8B-B14F-4D97-AF65-F5344CB8AC3E}">
        <p14:creationId xmlns:p14="http://schemas.microsoft.com/office/powerpoint/2010/main" val="2214430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n w="18415" cmpd="sng">
                  <a:solidFill>
                    <a:srgbClr val="FFFFFF"/>
                  </a:solidFill>
                  <a:prstDash val="solid"/>
                </a:ln>
                <a:effectLst>
                  <a:outerShdw blurRad="63500" dir="3600000" algn="tl" rotWithShape="0">
                    <a:srgbClr val="000000">
                      <a:alpha val="70000"/>
                    </a:srgbClr>
                  </a:outerShdw>
                </a:effectLst>
              </a:rPr>
              <a:t>Samuel </a:t>
            </a:r>
            <a:r>
              <a:rPr lang="en-US" dirty="0" err="1" smtClean="0">
                <a:ln w="18415" cmpd="sng">
                  <a:solidFill>
                    <a:srgbClr val="FFFFFF"/>
                  </a:solidFill>
                  <a:prstDash val="solid"/>
                </a:ln>
                <a:effectLst>
                  <a:outerShdw blurRad="63500" dir="3600000" algn="tl" rotWithShape="0">
                    <a:srgbClr val="000000">
                      <a:alpha val="70000"/>
                    </a:srgbClr>
                  </a:outerShdw>
                </a:effectLst>
              </a:rPr>
              <a:t>Insull</a:t>
            </a:r>
            <a:r>
              <a:rPr lang="en-US" dirty="0" smtClean="0">
                <a:ln w="18415" cmpd="sng">
                  <a:solidFill>
                    <a:srgbClr val="FFFFFF"/>
                  </a:solidFill>
                  <a:prstDash val="solid"/>
                </a:ln>
                <a:effectLst>
                  <a:outerShdw blurRad="63500" dir="3600000" algn="tl" rotWithShape="0">
                    <a:srgbClr val="000000">
                      <a:alpha val="70000"/>
                    </a:srgbClr>
                  </a:outerShdw>
                </a:effectLst>
              </a:rPr>
              <a:t> – also know as</a:t>
            </a:r>
            <a:br>
              <a:rPr lang="en-US" dirty="0" smtClean="0">
                <a:ln w="18415" cmpd="sng">
                  <a:solidFill>
                    <a:srgbClr val="FFFFFF"/>
                  </a:solidFill>
                  <a:prstDash val="solid"/>
                </a:ln>
                <a:effectLst>
                  <a:outerShdw blurRad="63500" dir="3600000" algn="tl" rotWithShape="0">
                    <a:srgbClr val="000000">
                      <a:alpha val="70000"/>
                    </a:srgbClr>
                  </a:outerShdw>
                </a:effectLst>
              </a:rPr>
            </a:br>
            <a:r>
              <a:rPr lang="en-US" dirty="0" smtClean="0">
                <a:ln w="18415" cmpd="sng">
                  <a:solidFill>
                    <a:srgbClr val="FFFFFF"/>
                  </a:solidFill>
                  <a:prstDash val="solid"/>
                </a:ln>
                <a:effectLst>
                  <a:outerShdw blurRad="63500" dir="3600000" algn="tl" rotWithShape="0">
                    <a:srgbClr val="000000">
                      <a:alpha val="70000"/>
                    </a:srgbClr>
                  </a:outerShdw>
                </a:effectLst>
              </a:rPr>
              <a:t>“The Monopoly Man”</a:t>
            </a:r>
            <a:endParaRPr lang="en-US" dirty="0">
              <a:ln w="18415" cmpd="sng">
                <a:solidFill>
                  <a:srgbClr val="FFFFFF"/>
                </a:solidFill>
                <a:prstDash val="solid"/>
              </a:ln>
              <a:effectLst>
                <a:outerShdw blurRad="63500" dir="3600000" algn="tl" rotWithShape="0">
                  <a:srgbClr val="000000">
                    <a:alpha val="70000"/>
                  </a:srgbClr>
                </a:outerShdw>
              </a:effectLst>
            </a:endParaRPr>
          </a:p>
        </p:txBody>
      </p:sp>
      <p:pic>
        <p:nvPicPr>
          <p:cNvPr id="4" name="Content Placeholder 3" descr="Monopoly_pack_logo.png"/>
          <p:cNvPicPr>
            <a:picLocks noGrp="1" noChangeAspect="1"/>
          </p:cNvPicPr>
          <p:nvPr>
            <p:ph idx="1"/>
          </p:nvPr>
        </p:nvPicPr>
        <p:blipFill>
          <a:blip r:embed="rId3"/>
          <a:srcRect t="-15789" b="-15789"/>
          <a:stretch>
            <a:fillRect/>
          </a:stretch>
        </p:blipFill>
        <p:spPr>
          <a:xfrm>
            <a:off x="1619250" y="2371725"/>
            <a:ext cx="5943600" cy="2971800"/>
          </a:xfrm>
        </p:spPr>
      </p:pic>
    </p:spTree>
    <p:extLst>
      <p:ext uri="{BB962C8B-B14F-4D97-AF65-F5344CB8AC3E}">
        <p14:creationId xmlns:p14="http://schemas.microsoft.com/office/powerpoint/2010/main" val="420867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458" y="265178"/>
            <a:ext cx="5230542" cy="635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7010" y="1884162"/>
            <a:ext cx="3781799" cy="2308324"/>
          </a:xfrm>
          <a:prstGeom prst="rect">
            <a:avLst/>
          </a:prstGeom>
          <a:noFill/>
        </p:spPr>
        <p:txBody>
          <a:bodyPr wrap="square" rtlCol="0">
            <a:sp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The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Northwest’s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Energy Profile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is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Unique in Several Ways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10237229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828675" y="454025"/>
            <a:ext cx="7515225" cy="1192213"/>
          </a:xfrm>
        </p:spPr>
        <p:txBody>
          <a:bodyPr>
            <a:normAutofit fontScale="90000"/>
          </a:bodyPr>
          <a:lstStyle/>
          <a:p>
            <a:pPr eaLnBrk="1" hangingPunct="1"/>
            <a:r>
              <a:rPr lang="en-US" dirty="0">
                <a:latin typeface="Tahoma" charset="0"/>
                <a:ea typeface="ＭＳ Ｐゴシック" charset="0"/>
                <a:cs typeface="ＭＳ Ｐゴシック" charset="0"/>
              </a:rPr>
              <a:t>	</a:t>
            </a:r>
            <a:r>
              <a:rPr lang="en-US" sz="4000" dirty="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Number of Distribution </a:t>
            </a:r>
            <a:r>
              <a:rPr lang="en-US" sz="4000" dirty="0" smtClean="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Utilities </a:t>
            </a:r>
            <a:r>
              <a:rPr lang="en-US" sz="4000" dirty="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in </a:t>
            </a:r>
            <a:r>
              <a:rPr lang="en-US" sz="4000" dirty="0" smtClean="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Northwest </a:t>
            </a:r>
            <a:r>
              <a:rPr lang="en-US" sz="4000" dirty="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by </a:t>
            </a:r>
            <a:r>
              <a:rPr lang="en-US" dirty="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Type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646238"/>
            <a:ext cx="7505700" cy="5084762"/>
          </a:xfrm>
          <a:prstGeom prst="rect">
            <a:avLst/>
          </a:prstGeom>
          <a:solidFill>
            <a:schemeClr val="accent1"/>
          </a:solidFill>
          <a:ln>
            <a:noFill/>
          </a:ln>
          <a:extLst>
            <a:ext uri="{91240B29-F687-4F45-9708-019B960494DF}">
              <a14:hiddenLine xmlns:a14="http://schemas.microsoft.com/office/drawing/2010/main" w="50800">
                <a:solidFill>
                  <a:srgbClr val="000000"/>
                </a:solidFill>
                <a:miter lim="800000"/>
                <a:headEnd/>
                <a:tailEnd/>
              </a14:hiddenLine>
            </a:ext>
          </a:extLst>
        </p:spPr>
      </p:pic>
    </p:spTree>
    <p:extLst>
      <p:ext uri="{BB962C8B-B14F-4D97-AF65-F5344CB8AC3E}">
        <p14:creationId xmlns:p14="http://schemas.microsoft.com/office/powerpoint/2010/main" val="4087821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a:xfrm>
            <a:off x="457200" y="238124"/>
            <a:ext cx="8229600" cy="1285875"/>
          </a:xfrm>
        </p:spPr>
        <p:txBody>
          <a:bodyPr>
            <a:noAutofit/>
          </a:bodyPr>
          <a:lstStyle/>
          <a:p>
            <a:pPr eaLnBrk="1" hangingPunct="1"/>
            <a:r>
              <a:rPr lang="en-US" sz="3600" dirty="0" smtClean="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Northwest </a:t>
            </a:r>
            <a:r>
              <a:rPr lang="en-US" sz="3600" dirty="0" smtClean="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Public </a:t>
            </a:r>
            <a:r>
              <a:rPr lang="en-US" sz="3600" dirty="0" smtClean="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Power</a:t>
            </a:r>
            <a:br>
              <a:rPr lang="en-US" sz="3600" dirty="0" smtClean="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br>
            <a:r>
              <a:rPr lang="en-US" sz="3600" dirty="0" smtClean="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Consumer-owned </a:t>
            </a:r>
            <a:r>
              <a:rPr lang="en-US" sz="3600" dirty="0">
                <a:ln w="18415" cmpd="sng">
                  <a:solidFill>
                    <a:srgbClr val="FFFFFF"/>
                  </a:solidFill>
                  <a:prstDash val="solid"/>
                </a:ln>
                <a:effectLst>
                  <a:outerShdw blurRad="63500" dir="3600000" algn="tl" rotWithShape="0">
                    <a:srgbClr val="000000">
                      <a:alpha val="70000"/>
                    </a:srgbClr>
                  </a:outerShdw>
                </a:effectLst>
                <a:ea typeface="ＭＳ Ｐゴシック" charset="0"/>
                <a:cs typeface="ＭＳ Ｐゴシック" charset="0"/>
              </a:rPr>
              <a:t>Utilities</a:t>
            </a:r>
            <a:endParaRPr lang="en-US" sz="3600" dirty="0">
              <a:solidFill>
                <a:schemeClr val="bg1"/>
              </a:solidFill>
              <a:ea typeface="ＭＳ Ｐゴシック" charset="0"/>
              <a:cs typeface="ＭＳ Ｐゴシック" charset="0"/>
            </a:endParaRPr>
          </a:p>
        </p:txBody>
      </p:sp>
      <p:pic>
        <p:nvPicPr>
          <p:cNvPr id="83971" name="Picture 1027" descr="pudsm"/>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93119" y="1524000"/>
            <a:ext cx="7298453" cy="5181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950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4BFEA7DF477B4CA47D1B43A1B401F1" ma:contentTypeVersion="0" ma:contentTypeDescription="Create a new document." ma:contentTypeScope="" ma:versionID="f7c52fff51b7d83d610856c5f360181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B6D6F3-AAA1-4BC8-935F-A1D1C14EB7C7}">
  <ds:schemaRefs>
    <ds:schemaRef ds:uri="http://purl.org/dc/dcmitype/"/>
    <ds:schemaRef ds:uri="http://purl.org/dc/term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BCF3842D-9725-401B-AEB1-29E2A636C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4ED83D3-F01D-467E-9897-2962473AA2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1628</TotalTime>
  <Words>3329</Words>
  <Application>Microsoft Office PowerPoint</Application>
  <PresentationFormat>On-screen Show (4:3)</PresentationFormat>
  <Paragraphs>249</Paragraphs>
  <Slides>30</Slides>
  <Notes>17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Waveform</vt:lpstr>
      <vt:lpstr>Module 5 Regulatory &amp; Consumer Response to Smart Grid Proposals</vt:lpstr>
      <vt:lpstr>“Regulatory Compact” -1</vt:lpstr>
      <vt:lpstr>“Regulatory Compact” -2</vt:lpstr>
      <vt:lpstr>“Regulatory Compact” -3</vt:lpstr>
      <vt:lpstr>The Fathers of the “Regulatory Compact” </vt:lpstr>
      <vt:lpstr>Samuel Insull – also know as “The Monopoly Man”</vt:lpstr>
      <vt:lpstr>PowerPoint Presentation</vt:lpstr>
      <vt:lpstr> Number of Distribution Utilities in Northwest by Type</vt:lpstr>
      <vt:lpstr>Northwest Public Power Consumer-owned Utilities</vt:lpstr>
      <vt:lpstr>    Service Territories of the 8 Northwest Investor-Owned Utilities</vt:lpstr>
      <vt:lpstr>Common Consumer Concerns  about Advanced (Smart) Meters -1</vt:lpstr>
      <vt:lpstr>Common Consumer Concerns  about Advanced (Smart) Meters -2</vt:lpstr>
      <vt:lpstr>Common Consumer Concerns  about Advanced (Smart) Meters -3</vt:lpstr>
      <vt:lpstr>Common Consumer Concerns  about Advanced (Smart) Meters -4</vt:lpstr>
      <vt:lpstr>Common Consumer Concerns  about Advanced (Smart) Meters -5</vt:lpstr>
      <vt:lpstr>Common Consumer Concerns  about Advanced (Smart) Meters -6</vt:lpstr>
      <vt:lpstr>Estimates of Advanced  (Smart) Meter Penetration Nationwide</vt:lpstr>
      <vt:lpstr>Estimates of Advanced  (Smart) Meter Penetration by State</vt:lpstr>
      <vt:lpstr>FERC’s Definition of Advanced Meters</vt:lpstr>
      <vt:lpstr>A Substantive Issue</vt:lpstr>
      <vt:lpstr>Common Objections to  Dynamic Pricing</vt:lpstr>
      <vt:lpstr>Response from Dynamic Pricing Supporters</vt:lpstr>
      <vt:lpstr>The Verdict ?</vt:lpstr>
      <vt:lpstr>Research from Smart Grid Consumer Collaborative</vt:lpstr>
      <vt:lpstr>PowerPoint Presentation</vt:lpstr>
      <vt:lpstr>PowerPoint Presentation</vt:lpstr>
      <vt:lpstr>PowerPoint Presentation</vt:lpstr>
      <vt:lpstr>PowerPoint Presentation</vt:lpstr>
      <vt:lpstr>PowerPoint Presentation</vt:lpstr>
      <vt:lpstr>Another Substantive Issue</vt:lpstr>
    </vt:vector>
  </TitlesOfParts>
  <Company>PSU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Regulatory and Consumer Response to Smart Grid Proposals So Far</dc:title>
  <dc:creator>Jeff Hammarlund</dc:creator>
  <cp:lastModifiedBy>Monica Brummer</cp:lastModifiedBy>
  <cp:revision>63</cp:revision>
  <dcterms:created xsi:type="dcterms:W3CDTF">2013-02-20T18:50:48Z</dcterms:created>
  <dcterms:modified xsi:type="dcterms:W3CDTF">2013-06-11T22:42:38Z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0x0101002B4BFEA7DF477B4CA47D1B43A1B401F1</vt:lpwstr>
  </property>
</Properties>
</file>