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7" r:id="rId5"/>
    <p:sldId id="296" r:id="rId6"/>
    <p:sldId id="289" r:id="rId7"/>
    <p:sldId id="299" r:id="rId8"/>
    <p:sldId id="292" r:id="rId9"/>
    <p:sldId id="308" r:id="rId10"/>
    <p:sldId id="309" r:id="rId11"/>
    <p:sldId id="293" r:id="rId12"/>
    <p:sldId id="310" r:id="rId13"/>
    <p:sldId id="307" r:id="rId14"/>
    <p:sldId id="297" r:id="rId15"/>
    <p:sldId id="304" r:id="rId16"/>
    <p:sldId id="305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6737" autoAdjust="0"/>
  </p:normalViewPr>
  <p:slideViewPr>
    <p:cSldViewPr snapToGrid="0" snapToObjects="1">
      <p:cViewPr>
        <p:scale>
          <a:sx n="90" d="100"/>
          <a:sy n="90" d="100"/>
        </p:scale>
        <p:origin x="-61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F610C-01F5-DA4F-A999-4BC57DD0FD34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9CAA-3DB7-C84C-A224-79544CAF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NERC: http://www.nerc.com/page.php?cid=1|9|119</a:t>
            </a:r>
          </a:p>
          <a:p>
            <a:r>
              <a:rPr lang="en-US" dirty="0" smtClean="0"/>
              <a:t>FERC: https://www.ferc.gov/about/about.asp</a:t>
            </a:r>
          </a:p>
          <a:p>
            <a:r>
              <a:rPr lang="en-US" dirty="0" smtClean="0"/>
              <a:t>WECC: http://www.wecc.biz/About/Pages/default.aspx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6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Maps:</a:t>
            </a:r>
            <a:r>
              <a:rPr lang="en-US" baseline="0" dirty="0" smtClean="0"/>
              <a:t> </a:t>
            </a:r>
            <a:r>
              <a:rPr lang="en-US" dirty="0" smtClean="0"/>
              <a:t>http://www.sciencedirect.com/science/article/pii/S0301421510008712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Single slide – transmission on left, distribution on right, then transition into which technology will address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76EA-F178-C449-A2B1-E82E1813F9D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7066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DDB5-55E6-564C-A4E2-D4805DD30166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4184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19B5-9C13-C542-903A-01D663FC9340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40B-3CB9-FE4B-8BB2-9C55ABE4DB1B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1EBB-0C6C-FE4B-95F2-A83712A5A47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5240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0679-886C-2741-BFEE-5E4B43080DB8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2B5C-4604-9243-8DC1-25BF3AD9ADF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3541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7C53-B34F-EB45-854E-EA2C20435D84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266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11FB-B954-DD4E-9F1F-DE2D5B21FC5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8235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CD90-9983-3848-B740-754B1B53F53F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314-6CF9-F64B-A10A-277641971E71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8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4650DDD1-A933-C54D-8667-28E0F5A53425}" type="datetime1">
              <a:rPr lang="en-US" smtClean="0">
                <a:solidFill>
                  <a:srgbClr val="073E87"/>
                </a:solidFill>
                <a:latin typeface="Candara"/>
              </a:rPr>
              <a:pPr defTabSz="914400"/>
              <a:t>6/11/2013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 defTabSz="914400"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3215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This module will dig deeper </a:t>
            </a:r>
            <a:r>
              <a:rPr lang="en-US" dirty="0"/>
              <a:t>into Smart Grid implementation issues.  It will </a:t>
            </a: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two key issue of particular interest to the PNW: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How Smart </a:t>
            </a:r>
            <a:r>
              <a:rPr lang="en-US" dirty="0"/>
              <a:t>Grid is expected to address major shortcomings of the existing </a:t>
            </a:r>
            <a:r>
              <a:rPr lang="en-US" dirty="0" smtClean="0"/>
              <a:t>grid.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How Smart </a:t>
            </a:r>
            <a:r>
              <a:rPr lang="en-US" dirty="0"/>
              <a:t>Grid is expected to support “sustainability </a:t>
            </a:r>
            <a:r>
              <a:rPr lang="en-US" dirty="0" smtClean="0"/>
              <a:t>benefits.”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Smart Grid Implementation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Enhanced Monitoring &amp; Controls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2162087"/>
            <a:ext cx="3822192" cy="396439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2900" dirty="0" smtClean="0"/>
              <a:t>Increased bi-directional communication enables many technologies: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Advanced Metering Infrastructure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Human Machine Interface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/>
              <a:t>Phasor</a:t>
            </a:r>
            <a:r>
              <a:rPr lang="en-US" dirty="0" smtClean="0"/>
              <a:t> Measurement Units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Flexible AC Transmission Systems: Transmission limits adjust to physical conditions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Supervisory Control and Data Acquisition: grid and distribution feeder elements monitored and optimized</a:t>
            </a:r>
          </a:p>
          <a:p>
            <a:pPr>
              <a:buFont typeface="Wingdings" charset="2"/>
              <a:buChar char="ü"/>
            </a:pPr>
            <a:r>
              <a:rPr lang="en-US" sz="2900" dirty="0" smtClean="0"/>
              <a:t>A challenge: create robust and flexible standards for communication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8" name="Picture 3" descr="Y:\Washington State University\Photos\Sensors\IMG_0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19581" b="1466"/>
          <a:stretch/>
        </p:blipFill>
        <p:spPr bwMode="auto">
          <a:xfrm>
            <a:off x="5780931" y="2726107"/>
            <a:ext cx="2173264" cy="28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Distribution Automation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5" y="2434633"/>
            <a:ext cx="3822192" cy="344728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Volt-VAR Optimization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Capacitor Automation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Reclosers</a:t>
            </a:r>
            <a:r>
              <a:rPr lang="en-US" dirty="0" smtClean="0"/>
              <a:t> and </a:t>
            </a:r>
            <a:r>
              <a:rPr lang="en-US" dirty="0" err="1" smtClean="0"/>
              <a:t>Sectionalizers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Distribution Management Systems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Fault Detection Identification and Reconfiguration</a:t>
            </a:r>
            <a:endParaRPr lang="en-US" dirty="0"/>
          </a:p>
        </p:txBody>
      </p:sp>
      <p:pic>
        <p:nvPicPr>
          <p:cNvPr id="9218" name="Picture 2" descr="K:\Washington State University\Photos\Reclosers\IMG_01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2" r="17269" b="60933"/>
          <a:stretch/>
        </p:blipFill>
        <p:spPr bwMode="auto">
          <a:xfrm>
            <a:off x="4715396" y="2485885"/>
            <a:ext cx="2973936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8581" y="248588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reclosers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K:\Washington State University\Photos\Regulators\Methow Valley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4" y="4613314"/>
            <a:ext cx="2856178" cy="21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91611" y="4620919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regulators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Demand Response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18977" y="2384277"/>
            <a:ext cx="4179870" cy="411164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Traditionally, load has not participated in balancing process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In-demand response schemes, load actively responds to a signal of electricity availability, typically a price signal: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Real time market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Time of </a:t>
            </a:r>
            <a:r>
              <a:rPr lang="en-US" dirty="0"/>
              <a:t>u</a:t>
            </a:r>
            <a:r>
              <a:rPr lang="en-US" dirty="0" smtClean="0"/>
              <a:t>se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Critical peak pricing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Direct </a:t>
            </a:r>
            <a:r>
              <a:rPr lang="en-US" dirty="0"/>
              <a:t>l</a:t>
            </a:r>
            <a:r>
              <a:rPr lang="en-US" dirty="0" smtClean="0"/>
              <a:t>oad control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Demand response can be used for: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Peak load reduction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Regulating services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Emergency conditions</a:t>
            </a:r>
          </a:p>
        </p:txBody>
      </p:sp>
      <p:pic>
        <p:nvPicPr>
          <p:cNvPr id="6" name="Picture 4" descr="DemandResponse_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778317" cy="33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9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Distributed Generation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4" descr="http://rnp.org/sites/default/files/image_library/NPacificBldg_RNP_IMG_0528_DW_09Sep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21" y="4758447"/>
            <a:ext cx="2480992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:\Washington State University\Photos\Distributed Generation\NREL Wind\IMG_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15" y="2612003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3118" y="4748261"/>
            <a:ext cx="1907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Renewable Northwest Project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8697" y="2599159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NREL</a:t>
            </a:r>
            <a:endParaRPr lang="en-US" sz="1100" i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K:\Washington State University\Photos\Distributed Generation\ORNL Micro Turbine\IMG_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78332" y="3124200"/>
            <a:ext cx="503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ORNL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2772" y="2264635"/>
            <a:ext cx="4116075" cy="39855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Many advantages: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Decrease carbon emissions through the use of local renewables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Increase efficiency through Combined Heat and Power (CHP)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Transmission investment deferral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Reduced line losses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More complex monitoring and control schemes needed on distribution feeders: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Power flow in both directions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Voltage control more difficult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Safety devices must be redesigned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Net metering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Electric Vehicles / Energy Storage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8344" y="2286000"/>
            <a:ext cx="4190503" cy="4038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Energy storage loosens the requirement that generation and load must be matched at all times: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Peak shaving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Regulation and stability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Intermittent renewables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Electric vehicle batteries: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May add stress to the system if charging adds to peak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May help in peak management and regulation if able to act as flexible storage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584574"/>
            <a:ext cx="207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Nissan Leaf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PNNL Work\Current Projects\FOA-152 WSU\Photos\Unsorted\IMG_0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66054"/>
            <a:ext cx="24384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14991"/>
            <a:ext cx="3254375" cy="2151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732" y="978422"/>
            <a:ext cx="7772400" cy="2328658"/>
          </a:xfrm>
        </p:spPr>
        <p:txBody>
          <a:bodyPr>
            <a:no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Smart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Grid is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expected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address major shortcomings of the existing grid</a:t>
            </a:r>
          </a:p>
        </p:txBody>
      </p:sp>
    </p:spTree>
    <p:extLst>
      <p:ext uri="{BB962C8B-B14F-4D97-AF65-F5344CB8AC3E}">
        <p14:creationId xmlns:p14="http://schemas.microsoft.com/office/powerpoint/2010/main" val="37934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Organizing Entities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1444" y="2133601"/>
            <a:ext cx="3878764" cy="430326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North American Electric Reliability Corporation (</a:t>
            </a:r>
            <a:r>
              <a:rPr lang="en-US" b="1" dirty="0" smtClean="0"/>
              <a:t>NERC</a:t>
            </a:r>
            <a:r>
              <a:rPr lang="en-US" dirty="0" smtClean="0"/>
              <a:t>):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N</a:t>
            </a:r>
            <a:r>
              <a:rPr lang="en-US" dirty="0" smtClean="0"/>
              <a:t>on-governmental organization, granted legal authority to enforce reliability standards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Federal Energy Regulatory Committee (</a:t>
            </a:r>
            <a:r>
              <a:rPr lang="en-US" b="1" dirty="0" smtClean="0"/>
              <a:t>FERC</a:t>
            </a:r>
            <a:r>
              <a:rPr lang="en-US" dirty="0" smtClean="0"/>
              <a:t>):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R</a:t>
            </a:r>
            <a:r>
              <a:rPr lang="en-US" dirty="0" smtClean="0"/>
              <a:t>egulates interstate transmission of natural gas, oil, and electricity, as well as natural gas and hydropower projects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I</a:t>
            </a:r>
            <a:r>
              <a:rPr lang="en-US" dirty="0" smtClean="0"/>
              <a:t>ndependent federal entity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Western Electricity Coordinating Council </a:t>
            </a:r>
            <a:r>
              <a:rPr lang="en-US" b="1" dirty="0" smtClean="0"/>
              <a:t>(WECC):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Regional </a:t>
            </a:r>
            <a:r>
              <a:rPr lang="en-US" dirty="0" smtClean="0"/>
              <a:t>entity </a:t>
            </a:r>
            <a:r>
              <a:rPr lang="en-US" dirty="0"/>
              <a:t>responsible for coordinating bulk electric system </a:t>
            </a:r>
            <a:r>
              <a:rPr lang="en-US" dirty="0" smtClean="0"/>
              <a:t>reliability, day-to-day operation and long-range planning</a:t>
            </a:r>
            <a:endParaRPr lang="en-US" dirty="0"/>
          </a:p>
        </p:txBody>
      </p:sp>
      <p:pic>
        <p:nvPicPr>
          <p:cNvPr id="6" name="Picture 4" descr="http://www.nerc.com/fileUploads/File/AboutNERC/maps/NERC_Regions_Color_072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722"/>
            <a:ext cx="4200525" cy="32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Interconnection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Authorities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/>
          </p:nvPr>
        </p:nvSpPr>
        <p:spPr>
          <a:xfrm>
            <a:off x="749808" y="2331460"/>
            <a:ext cx="3822192" cy="40964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Balancing Authorities (BA):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Are responsible for ensuring that generation and load match at all times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Support interconnection frequency in real-time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Control all transmission operations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Are responsible for long-term planning and capacity expansion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Unlike in most of the country, there is no active market for wholesale power transactions in the PNW</a:t>
            </a:r>
          </a:p>
        </p:txBody>
      </p:sp>
      <p:pic>
        <p:nvPicPr>
          <p:cNvPr id="9222" name="Picture 6" descr="Full-size image (124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1" y="125720"/>
            <a:ext cx="4727576" cy="64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ull-size image (124 K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0" b="89899" l="78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149" b="40912"/>
          <a:stretch/>
        </p:blipFill>
        <p:spPr bwMode="auto">
          <a:xfrm>
            <a:off x="4879999" y="2541080"/>
            <a:ext cx="3381498" cy="38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307380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84994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5103" y="1924900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Long term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Capacity expansion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7060" y="2063399"/>
            <a:ext cx="18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to decades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2548" y="3745497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to weeks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95103" y="3329998"/>
            <a:ext cx="213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Hydro resource management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Planned maintenance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7060" y="557430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to Days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95103" y="5158802"/>
            <a:ext cx="2452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Operations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Unit commitment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Economic </a:t>
            </a:r>
            <a:r>
              <a:rPr lang="en-US" dirty="0"/>
              <a:t>dispatch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769072" y="3280682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8161234" y="1776269"/>
            <a:ext cx="183748" cy="29568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5400000">
            <a:off x="7585324" y="5613825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dispatching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7" y="3249744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7" y="5037915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7" y="1357303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307380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84994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5103" y="1924900"/>
            <a:ext cx="246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Optimal power flow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Manual operation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7060" y="206339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2548" y="374549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95101" y="3320918"/>
            <a:ext cx="241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Frequency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Automatic </a:t>
            </a:r>
            <a:r>
              <a:rPr lang="en-US" dirty="0" smtClean="0"/>
              <a:t>generation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Governors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7060" y="557430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66915" y="5112636"/>
            <a:ext cx="2419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active controls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Mechanical inertia of turbines and motors stabilizes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7445677" y="2095981"/>
            <a:ext cx="158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following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7488668" y="5613825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7469457" y="3904702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0" y="4869442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8" y="1354097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8" y="3130063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089" y="1516398"/>
            <a:ext cx="1359464" cy="1869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  <a:p>
            <a:pPr algn="ctr"/>
            <a:r>
              <a:rPr lang="en-US" sz="1050" dirty="0" smtClean="0"/>
              <a:t>TELEMETRY &amp; COMMUNICATIONS EQUIPMENT</a:t>
            </a:r>
          </a:p>
          <a:p>
            <a:pPr algn="ctr"/>
            <a:endParaRPr lang="en-US" sz="1050" dirty="0"/>
          </a:p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5803" y="2511252"/>
            <a:ext cx="384286" cy="31994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82002" y="3294091"/>
            <a:ext cx="1131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REMOTE TERMINAL UNITS IN SUBSTATIONS</a:t>
            </a:r>
            <a:endParaRPr lang="en-US" sz="105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31965" y="3103473"/>
            <a:ext cx="88595" cy="2895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TextBox 14"/>
          <p:cNvSpPr txBox="1"/>
          <p:nvPr/>
        </p:nvSpPr>
        <p:spPr>
          <a:xfrm>
            <a:off x="3673459" y="1867632"/>
            <a:ext cx="950685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NETWORK TOPOLOGY PROGRAM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3505" y="1867632"/>
            <a:ext cx="95794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  <a:p>
            <a:pPr algn="ctr"/>
            <a:r>
              <a:rPr lang="en-US" sz="1050" dirty="0" smtClean="0"/>
              <a:t>STATE ESTIMATOR</a:t>
            </a:r>
          </a:p>
          <a:p>
            <a:pPr algn="ctr"/>
            <a:endParaRPr lang="en-US" sz="1050" dirty="0"/>
          </a:p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672325" y="3158372"/>
            <a:ext cx="47534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AGC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0405" y="3844717"/>
            <a:ext cx="1119416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ECONOMIC DISPATCH CALCULATION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4123" y="4068490"/>
            <a:ext cx="1110908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PENALTY FACTOR CALCULATION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2483" y="4806562"/>
            <a:ext cx="47534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OPF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8214" y="5221645"/>
            <a:ext cx="1092200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SECURITY CONSTRAINED OPF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04305" y="5294742"/>
            <a:ext cx="10922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CONTINGENCY 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5583" y="5294742"/>
            <a:ext cx="10922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CONTINGENCY 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0705" y="1519531"/>
            <a:ext cx="1325338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BREAKER/SWITCH STATUS INDICATIONS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67543" y="1942852"/>
            <a:ext cx="1325338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UPDATED SYSTEM ELECTRICAL MODELS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4979" y="1570157"/>
            <a:ext cx="190797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SYSTEM MODEL DESCRIPTION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1446" y="1917208"/>
            <a:ext cx="11843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DISPLAY TO OPERATOR</a:t>
            </a:r>
          </a:p>
          <a:p>
            <a:pPr algn="ctr"/>
            <a:endParaRPr lang="en-US" sz="200" dirty="0"/>
          </a:p>
          <a:p>
            <a:pPr algn="ctr"/>
            <a:r>
              <a:rPr lang="en-US" sz="1050" dirty="0" smtClean="0"/>
              <a:t>POWER FLOWS, VOLTAGES, ETC.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3150" y="2756644"/>
            <a:ext cx="1191632" cy="9310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DISPLAY TO OPERATOR</a:t>
            </a:r>
          </a:p>
          <a:p>
            <a:pPr algn="ctr"/>
            <a:endParaRPr lang="en-US" sz="200" dirty="0"/>
          </a:p>
          <a:p>
            <a:pPr algn="ctr"/>
            <a:r>
              <a:rPr lang="en-US" sz="1050" dirty="0" smtClean="0"/>
              <a:t>BAD MEASUREMENT ALARMS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2636" y="4213983"/>
            <a:ext cx="97144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STATE ESTIMATOR OUTPUT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32865" y="5818291"/>
            <a:ext cx="97144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OVERLOAD &amp; VOLTAGE PROBLEMS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84051" y="5466735"/>
            <a:ext cx="9714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POTENTIAL OVERLOAD &amp; VOLTAGE PROBLEMS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9886" y="6489487"/>
            <a:ext cx="126314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DISPLAY ALARMS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5168" y="3327678"/>
            <a:ext cx="142460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BASE POINTS AND PARTICIPATION FACTORS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9505" y="2489335"/>
            <a:ext cx="21554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ANALOG MEASUREMENTS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25085" y="2674625"/>
            <a:ext cx="9713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GENERATOR OUTPUTS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7359" y="2771651"/>
            <a:ext cx="1148389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GENERATION RAISE/LOWER SIGNALS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67621" y="4052401"/>
            <a:ext cx="1758749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BASE POINTS, PARTICIPATION FACTORS, OPTIMAL VOLTAGE, TRANSFORMER TAPS, LOAD SHEDDING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1043" y="1653558"/>
            <a:ext cx="357171" cy="248696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31483" y="1379238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6723" y="2831192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346995" y="2025978"/>
            <a:ext cx="1326464" cy="1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624144" y="1995541"/>
            <a:ext cx="1879361" cy="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354975" y="2686649"/>
            <a:ext cx="4148530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461446" y="2284540"/>
            <a:ext cx="1404361" cy="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61445" y="3122747"/>
            <a:ext cx="1404361" cy="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354975" y="3275605"/>
            <a:ext cx="1318484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7" idx="0"/>
          </p:cNvCxnSpPr>
          <p:nvPr/>
        </p:nvCxnSpPr>
        <p:spPr>
          <a:xfrm>
            <a:off x="3909997" y="2686649"/>
            <a:ext cx="0" cy="471723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070414" y="5510185"/>
            <a:ext cx="833891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3996506" y="5506781"/>
            <a:ext cx="1039077" cy="3404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5" idx="0"/>
          </p:cNvCxnSpPr>
          <p:nvPr/>
        </p:nvCxnSpPr>
        <p:spPr>
          <a:xfrm flipH="1">
            <a:off x="3451457" y="5726475"/>
            <a:ext cx="0" cy="76301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537077" y="5798726"/>
            <a:ext cx="0" cy="596646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537080" y="6395372"/>
            <a:ext cx="1477137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010227" y="5725630"/>
            <a:ext cx="0" cy="66974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311431" y="1995543"/>
            <a:ext cx="0" cy="4477497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6" idx="2"/>
          </p:cNvCxnSpPr>
          <p:nvPr/>
        </p:nvCxnSpPr>
        <p:spPr>
          <a:xfrm>
            <a:off x="6982476" y="3252627"/>
            <a:ext cx="0" cy="323686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569821" y="3904759"/>
            <a:ext cx="2412654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6085031" y="4133257"/>
            <a:ext cx="897445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6085031" y="4502524"/>
            <a:ext cx="226400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4569771" y="4305541"/>
            <a:ext cx="404352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4227826" y="4877992"/>
            <a:ext cx="2083605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4227826" y="4996742"/>
            <a:ext cx="2754650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8" idx="0"/>
          </p:cNvCxnSpPr>
          <p:nvPr/>
        </p:nvCxnSpPr>
        <p:spPr>
          <a:xfrm flipV="1">
            <a:off x="4010113" y="3419982"/>
            <a:ext cx="0" cy="424735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3825085" y="3419984"/>
            <a:ext cx="0" cy="349201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21" idx="0"/>
          </p:cNvCxnSpPr>
          <p:nvPr/>
        </p:nvCxnSpPr>
        <p:spPr>
          <a:xfrm>
            <a:off x="1524314" y="3663423"/>
            <a:ext cx="0" cy="155822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1524314" y="3663423"/>
            <a:ext cx="2189513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3713826" y="3419984"/>
            <a:ext cx="0" cy="243439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20" idx="1"/>
          </p:cNvCxnSpPr>
          <p:nvPr/>
        </p:nvCxnSpPr>
        <p:spPr>
          <a:xfrm flipH="1">
            <a:off x="3226370" y="4937367"/>
            <a:ext cx="526113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226370" y="3769185"/>
            <a:ext cx="0" cy="116818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3226370" y="3769185"/>
            <a:ext cx="598716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27" idx="1"/>
          </p:cNvCxnSpPr>
          <p:nvPr/>
        </p:nvCxnSpPr>
        <p:spPr>
          <a:xfrm flipH="1">
            <a:off x="4147668" y="1697115"/>
            <a:ext cx="2977311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endCxn id="15" idx="0"/>
          </p:cNvCxnSpPr>
          <p:nvPr/>
        </p:nvCxnSpPr>
        <p:spPr>
          <a:xfrm>
            <a:off x="4147668" y="1697115"/>
            <a:ext cx="1134" cy="170517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16" idx="0"/>
          </p:cNvCxnSpPr>
          <p:nvPr/>
        </p:nvCxnSpPr>
        <p:spPr>
          <a:xfrm>
            <a:off x="6982476" y="1697115"/>
            <a:ext cx="0" cy="170517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5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175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065213" y="1612900"/>
          <a:ext cx="718185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Chart" r:id="rId4" imgW="5362575" imgH="3086100" progId="Excel.Chart.8">
                  <p:embed/>
                </p:oleObj>
              </mc:Choice>
              <mc:Fallback>
                <p:oleObj name="Chart" r:id="rId4" imgW="5362575" imgH="3086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10" t="11852" r="5115" b="10370"/>
                      <a:stretch>
                        <a:fillRect/>
                      </a:stretch>
                    </p:blipFill>
                    <p:spPr bwMode="auto">
                      <a:xfrm>
                        <a:off x="1065213" y="1612900"/>
                        <a:ext cx="718185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2252663" y="1762125"/>
            <a:ext cx="0" cy="30051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1990725" y="2568575"/>
            <a:ext cx="25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74863" y="484187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5%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317750" y="3692525"/>
            <a:ext cx="2363788" cy="366713"/>
            <a:chOff x="1296" y="2546"/>
            <a:chExt cx="1489" cy="231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1296" y="2681"/>
              <a:ext cx="254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33" y="2546"/>
              <a:ext cx="1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5% = ~400 hrs/yr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76375" y="242411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75%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65263" y="194468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90%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997075" y="2112963"/>
            <a:ext cx="25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2679700" y="1984375"/>
            <a:ext cx="5448300" cy="3925888"/>
            <a:chOff x="1536" y="1470"/>
            <a:chExt cx="3432" cy="2473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1536" y="3662"/>
              <a:ext cx="265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4313" y="3443"/>
              <a:ext cx="6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(8,760 hrs)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917" y="2541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distribution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816" y="1470"/>
              <a:ext cx="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generation</a:t>
              </a: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2695" y="1632"/>
              <a:ext cx="14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2872" y="2408"/>
              <a:ext cx="111" cy="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1"/>
          <p:cNvSpPr txBox="1">
            <a:spLocks noChangeArrowheads="1"/>
          </p:cNvSpPr>
          <p:nvPr/>
        </p:nvSpPr>
        <p:spPr>
          <a:xfrm>
            <a:off x="606425" y="5576888"/>
            <a:ext cx="7762875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25% of distribution &amp; 10% of generation assets (transmission is similar),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worth of 100s of billions of dollars, are needed less than 400 </a:t>
            </a:r>
            <a:r>
              <a:rPr lang="en-US" sz="1800" dirty="0" err="1" smtClean="0">
                <a:solidFill>
                  <a:schemeClr val="bg1"/>
                </a:solidFill>
              </a:rPr>
              <a:t>hrs</a:t>
            </a:r>
            <a:r>
              <a:rPr lang="en-US" sz="1800" dirty="0" smtClean="0">
                <a:solidFill>
                  <a:schemeClr val="bg1"/>
                </a:solidFill>
              </a:rPr>
              <a:t>/year!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980565" y="1482485"/>
            <a:ext cx="572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Hourly Loads as Fraction of Peak, Sorted from Highest to Lowest</a:t>
            </a:r>
          </a:p>
        </p:txBody>
      </p:sp>
    </p:spTree>
    <p:extLst>
      <p:ext uri="{BB962C8B-B14F-4D97-AF65-F5344CB8AC3E}">
        <p14:creationId xmlns:p14="http://schemas.microsoft.com/office/powerpoint/2010/main" val="24404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9" grpId="0"/>
      <p:bldP spid="20" grpId="0"/>
      <p:bldP spid="21" grpId="0" animBg="1"/>
      <p:bldP spid="3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of the Existing Grid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Transmission: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Intermittent renewables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Significant investments for peak periods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Transmission congestion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Stability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Losses due to Reactive Power 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Distribution: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Distributed generation</a:t>
            </a:r>
          </a:p>
          <a:p>
            <a:pPr>
              <a:buFont typeface="Wingdings" charset="2"/>
              <a:buChar char="ü"/>
            </a:pPr>
            <a:r>
              <a:rPr lang="en-US" dirty="0"/>
              <a:t>Losses due to Reactive Power flows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FEA7DF477B4CA47D1B43A1B401F1" ma:contentTypeVersion="0" ma:contentTypeDescription="Create a new document." ma:contentTypeScope="" ma:versionID="f7c52fff51b7d83d610856c5f36018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3B94A-71FA-4560-BC3D-73CCD023295D}">
  <ds:schemaRefs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C3EC9B-1FB0-4720-91CB-3487E0C44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39094-55A6-44F2-9C5B-194BB3C8BB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715</Words>
  <Application>Microsoft Office PowerPoint</Application>
  <PresentationFormat>On-screen Show (4:3)</PresentationFormat>
  <Paragraphs>173</Paragraphs>
  <Slides>14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Waveform</vt:lpstr>
      <vt:lpstr>Chart</vt:lpstr>
      <vt:lpstr>Module 4 Smart Grid Implementation Issues</vt:lpstr>
      <vt:lpstr>How Smart Grid is expected to address major shortcomings of the existing grid</vt:lpstr>
      <vt:lpstr>High Level Organizing Entities</vt:lpstr>
      <vt:lpstr>Western Interconnection Balancing Authorities</vt:lpstr>
      <vt:lpstr>PowerPoint Presentation</vt:lpstr>
      <vt:lpstr>PowerPoint Presentation</vt:lpstr>
      <vt:lpstr>PowerPoint Presentation</vt:lpstr>
      <vt:lpstr>PowerPoint Presentation</vt:lpstr>
      <vt:lpstr>Challenges of the Existing Grid</vt:lpstr>
      <vt:lpstr>Enhanced Monitoring &amp; Controls</vt:lpstr>
      <vt:lpstr>Distribution Automation</vt:lpstr>
      <vt:lpstr>Demand Response</vt:lpstr>
      <vt:lpstr>Distributed Generation</vt:lpstr>
      <vt:lpstr>Electric Vehicles / Energy Storage</vt:lpstr>
    </vt:vector>
  </TitlesOfParts>
  <Company>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Hammarlund</dc:creator>
  <cp:lastModifiedBy>Monica Brummer</cp:lastModifiedBy>
  <cp:revision>90</cp:revision>
  <dcterms:created xsi:type="dcterms:W3CDTF">2013-02-12T05:57:52Z</dcterms:created>
  <dcterms:modified xsi:type="dcterms:W3CDTF">2013-06-11T20:35:10Z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0x0101002B4BFEA7DF477B4CA47D1B43A1B401F1</vt:lpwstr>
  </property>
</Properties>
</file>