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90457" r:id="rId1"/>
  </p:sldMasterIdLst>
  <p:notesMasterIdLst>
    <p:notesMasterId r:id="rId7"/>
  </p:notesMasterIdLst>
  <p:handoutMasterIdLst>
    <p:handoutMasterId r:id="rId8"/>
  </p:handoutMasterIdLst>
  <p:sldIdLst>
    <p:sldId id="1339" r:id="rId2"/>
    <p:sldId id="1341" r:id="rId3"/>
    <p:sldId id="1344" r:id="rId4"/>
    <p:sldId id="1345" r:id="rId5"/>
    <p:sldId id="1343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99"/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9" autoAdjust="0"/>
    <p:restoredTop sz="45699" autoAdjust="0"/>
  </p:normalViewPr>
  <p:slideViewPr>
    <p:cSldViewPr>
      <p:cViewPr>
        <p:scale>
          <a:sx n="60" d="100"/>
          <a:sy n="60" d="100"/>
        </p:scale>
        <p:origin x="-1668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28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200" b="0"/>
            </a:lvl1pPr>
          </a:lstStyle>
          <a:p>
            <a:pPr>
              <a:defRPr/>
            </a:pPr>
            <a:fld id="{6655581F-4AC9-4910-BAB3-81007D16BC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defTabSz="966646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618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693" y="4561226"/>
            <a:ext cx="5363817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defTabSz="966646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618" y="9120813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20" rIns="96639" bIns="48320" numCol="1" anchor="b" anchorCtr="0" compatLnSpc="1">
            <a:prstTxWarp prst="textNoShape">
              <a:avLst/>
            </a:prstTxWarp>
          </a:bodyPr>
          <a:lstStyle>
            <a:lvl1pPr algn="r" defTabSz="966646" eaLnBrk="0" hangingPunct="0">
              <a:defRPr sz="1200" b="0"/>
            </a:lvl1pPr>
          </a:lstStyle>
          <a:p>
            <a:pPr>
              <a:defRPr/>
            </a:pPr>
            <a:fld id="{A24FDA42-FF02-4E5D-A66E-E2C11E4EBA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Thank you, Jim.  We</a:t>
            </a:r>
            <a:r>
              <a:rPr lang="en-US" baseline="0" dirty="0" smtClean="0"/>
              <a:t> all appreciate the great hospitality of Centralia College.</a:t>
            </a:r>
          </a:p>
          <a:p>
            <a:pPr defTabSz="948507"/>
            <a:r>
              <a:rPr lang="en-US" baseline="0" dirty="0" smtClean="0"/>
              <a:t>As you can see, there are many logos on this slide, which represent the organizations that sponsored this workshop.  All those logos represent a cross section of industries in the Northwest, and they remind me of the interdependencies we need to account for in planning for a </a:t>
            </a:r>
            <a:r>
              <a:rPr lang="en-US" baseline="0" dirty="0" err="1" smtClean="0"/>
              <a:t>Cascadia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Eargthquake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 special thanks to the COE for Clean Energy Director Barbara </a:t>
            </a:r>
            <a:r>
              <a:rPr lang="en-US" baseline="0" dirty="0" err="1" smtClean="0"/>
              <a:t>Hins</a:t>
            </a:r>
            <a:r>
              <a:rPr lang="en-US" baseline="0" dirty="0" smtClean="0"/>
              <a:t> Turner, who took me under her wing and made it possible to hold this workshop.</a:t>
            </a:r>
          </a:p>
          <a:p>
            <a:r>
              <a:rPr lang="en-US" baseline="0" dirty="0" smtClean="0"/>
              <a:t>Thanks also to COE for HLS &amp; EM Director Linda Crerar for her guidance and support.</a:t>
            </a:r>
          </a:p>
          <a:p>
            <a:r>
              <a:rPr lang="en-US" baseline="0" dirty="0" smtClean="0"/>
              <a:t>COE for Marine Manufacturing &amp; Technology Director Ann Avary</a:t>
            </a:r>
          </a:p>
          <a:p>
            <a:pPr defTabSz="948507"/>
            <a:r>
              <a:rPr lang="en-US" baseline="0" dirty="0" smtClean="0"/>
              <a:t>Construction  COE Director Shana </a:t>
            </a:r>
            <a:r>
              <a:rPr lang="en-US" baseline="0" dirty="0" err="1" smtClean="0"/>
              <a:t>Pescheck</a:t>
            </a:r>
            <a:endParaRPr lang="en-US" baseline="0" dirty="0" smtClean="0"/>
          </a:p>
          <a:p>
            <a:pPr defTabSz="948507"/>
            <a:r>
              <a:rPr lang="en-US" baseline="0" dirty="0" smtClean="0"/>
              <a:t>COE for Aerospace &amp; Advanced Manufacturing Director Mary Kay</a:t>
            </a:r>
          </a:p>
          <a:p>
            <a:pPr defTabSz="948507"/>
            <a:r>
              <a:rPr lang="en-US" baseline="0" dirty="0" smtClean="0"/>
              <a:t>CREW Executive Director Heidi </a:t>
            </a:r>
            <a:r>
              <a:rPr lang="en-US" baseline="0" dirty="0" err="1" smtClean="0"/>
              <a:t>Kandathil</a:t>
            </a:r>
            <a:r>
              <a:rPr lang="en-US" baseline="0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Before</a:t>
            </a:r>
            <a:r>
              <a:rPr lang="en-US" baseline="0" dirty="0" smtClean="0"/>
              <a:t> I give you an overview of today’s program, I wanted to let you know a little bit about me and why I’m here - </a:t>
            </a:r>
            <a:r>
              <a:rPr lang="en-US" dirty="0" smtClean="0"/>
              <a:t>Self</a:t>
            </a:r>
            <a:r>
              <a:rPr lang="en-US" baseline="0" dirty="0" smtClean="0"/>
              <a:t> Intro</a:t>
            </a:r>
          </a:p>
          <a:p>
            <a:r>
              <a:rPr lang="en-US" baseline="0" dirty="0" smtClean="0"/>
              <a:t>Critical Infrastructure Program Manager for the Corps of Engineers Portland District; Registered Professional Engineer</a:t>
            </a:r>
          </a:p>
          <a:p>
            <a:r>
              <a:rPr lang="en-US" baseline="0" dirty="0" smtClean="0"/>
              <a:t>30 years experience in the Coast Guard as an Emergency Manager and Civil Engineer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 the President of the Portland Post of the Society of American Military Engineers, I felt a burning sense of responsibility to mobilize engineers so we can better address the impending </a:t>
            </a:r>
            <a:r>
              <a:rPr lang="en-US" baseline="0" dirty="0" err="1" smtClean="0"/>
              <a:t>Cascadia</a:t>
            </a:r>
            <a:r>
              <a:rPr lang="en-US" baseline="0" dirty="0" smtClean="0"/>
              <a:t> Earthquake and Tsunami – in large part because of my role as Portland District CI Program Manager, and also because I’m a father, and a husband, and I’m deeply concerned about the safety of my family and other families in the Northwest.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FDA42-FF02-4E5D-A66E-E2C11E4EBA4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Legislative Perspective</a:t>
            </a:r>
          </a:p>
          <a:p>
            <a:r>
              <a:rPr lang="en-US" dirty="0" smtClean="0"/>
              <a:t>Executive Panel</a:t>
            </a:r>
          </a:p>
          <a:p>
            <a:r>
              <a:rPr lang="en-US" b="1" dirty="0" smtClean="0"/>
              <a:t>Break</a:t>
            </a:r>
          </a:p>
          <a:p>
            <a:r>
              <a:rPr lang="en-US" dirty="0" smtClean="0"/>
              <a:t>The Triple 3 Resilience Target</a:t>
            </a:r>
          </a:p>
          <a:p>
            <a:r>
              <a:rPr lang="en-US" b="1" dirty="0" smtClean="0"/>
              <a:t>Lunch</a:t>
            </a:r>
          </a:p>
          <a:p>
            <a:r>
              <a:rPr lang="en-US" dirty="0" smtClean="0"/>
              <a:t>Breakout Sessions</a:t>
            </a:r>
          </a:p>
          <a:p>
            <a:pPr marL="1007789" lvl="1" indent="-533535">
              <a:buAutoNum type="arabicPeriod"/>
            </a:pPr>
            <a:r>
              <a:rPr lang="en-US" dirty="0" smtClean="0"/>
              <a:t>Ports and Waterways</a:t>
            </a:r>
          </a:p>
          <a:p>
            <a:pPr marL="1007789" lvl="1" indent="-533535">
              <a:buAutoNum type="arabicPeriod"/>
            </a:pPr>
            <a:r>
              <a:rPr lang="en-US" dirty="0" smtClean="0"/>
              <a:t>Emergency Management Scenarios</a:t>
            </a:r>
          </a:p>
          <a:p>
            <a:pPr marL="1007789" lvl="1" indent="-533535">
              <a:buAutoNum type="arabicPeriod"/>
            </a:pPr>
            <a:r>
              <a:rPr lang="en-US" dirty="0" smtClean="0"/>
              <a:t>Energy Education and Training </a:t>
            </a:r>
          </a:p>
          <a:p>
            <a:pPr marL="1007789" lvl="1" indent="-533535">
              <a:buAutoNum type="arabicPeriod"/>
            </a:pPr>
            <a:r>
              <a:rPr lang="en-US" dirty="0" smtClean="0"/>
              <a:t>Critical Energy Infrastructure</a:t>
            </a:r>
          </a:p>
          <a:p>
            <a:r>
              <a:rPr lang="en-US" b="1" dirty="0" smtClean="0"/>
              <a:t>Break</a:t>
            </a:r>
          </a:p>
          <a:p>
            <a:r>
              <a:rPr lang="en-US" dirty="0" smtClean="0"/>
              <a:t>Report Out and Next Steps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FDA42-FF02-4E5D-A66E-E2C11E4EBA4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Triple 3 Resilience Target: recently proposed by Yumei Wang &amp; Kent Yu</a:t>
            </a:r>
          </a:p>
          <a:p>
            <a:r>
              <a:rPr lang="en-US" dirty="0" smtClean="0"/>
              <a:t>They were instrumental in the development of the 2013 Oregon Resilience Plan.</a:t>
            </a:r>
          </a:p>
          <a:p>
            <a:r>
              <a:rPr lang="en-US" dirty="0" smtClean="0"/>
              <a:t>The  plan showed long time frames for infrastructure services to be restored after a </a:t>
            </a:r>
            <a:r>
              <a:rPr lang="en-US" dirty="0" err="1" smtClean="0"/>
              <a:t>Cascadia</a:t>
            </a:r>
            <a:r>
              <a:rPr lang="en-US" dirty="0" smtClean="0"/>
              <a:t> earthquake. </a:t>
            </a:r>
            <a:endParaRPr lang="en-US" dirty="0" smtClean="0"/>
          </a:p>
          <a:p>
            <a:r>
              <a:rPr lang="en-US" dirty="0" smtClean="0"/>
              <a:t>One example is the estimated 18-36 months for Oregon Healthcare</a:t>
            </a:r>
            <a:r>
              <a:rPr lang="en-US" baseline="0" dirty="0" smtClean="0"/>
              <a:t> facilities to restore pre-disaster service levels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proposed targets are just that: proposed shorter targets for restoration of infrastructure services to </a:t>
            </a:r>
            <a:r>
              <a:rPr lang="en-US" dirty="0" smtClean="0"/>
              <a:t>maintain our standard of living.</a:t>
            </a:r>
          </a:p>
          <a:p>
            <a:endParaRPr lang="en-US" dirty="0" smtClean="0"/>
          </a:p>
          <a:p>
            <a:r>
              <a:rPr lang="en-US" dirty="0" smtClean="0"/>
              <a:t>This is a big, complicated issue – we’re not going to agree on everything today, but we have</a:t>
            </a:r>
            <a:r>
              <a:rPr lang="en-US" baseline="0" dirty="0" smtClean="0"/>
              <a:t> the right people here to make real progress on identifying how we can achieve The Triple 3 resilience Target.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Months</a:t>
            </a:r>
            <a:r>
              <a:rPr lang="en-US" dirty="0" smtClean="0"/>
              <a:t>	Valley	Coast</a:t>
            </a:r>
          </a:p>
          <a:p>
            <a:r>
              <a:rPr lang="en-US" dirty="0" smtClean="0"/>
              <a:t>Fire	2	36+</a:t>
            </a:r>
          </a:p>
          <a:p>
            <a:r>
              <a:rPr lang="en-US" dirty="0" smtClean="0"/>
              <a:t>Police	4	36+</a:t>
            </a:r>
          </a:p>
          <a:p>
            <a:r>
              <a:rPr lang="en-US" b="1" dirty="0" smtClean="0"/>
              <a:t>Healthcare	18	36+</a:t>
            </a:r>
          </a:p>
          <a:p>
            <a:r>
              <a:rPr lang="en-US" dirty="0" err="1" smtClean="0"/>
              <a:t>Comms</a:t>
            </a:r>
            <a:r>
              <a:rPr lang="en-US" dirty="0" smtClean="0"/>
              <a:t>	6-12	6-12</a:t>
            </a:r>
          </a:p>
          <a:p>
            <a:r>
              <a:rPr lang="en-US" dirty="0" smtClean="0"/>
              <a:t>Electricity 	1-3	3-6</a:t>
            </a:r>
          </a:p>
          <a:p>
            <a:r>
              <a:rPr lang="en-US" dirty="0" smtClean="0"/>
              <a:t>T1 Highways	12-36	12-36</a:t>
            </a:r>
          </a:p>
          <a:p>
            <a:r>
              <a:rPr lang="en-US" dirty="0" smtClean="0"/>
              <a:t>Fuel	?	?</a:t>
            </a:r>
          </a:p>
          <a:p>
            <a:r>
              <a:rPr lang="en-US" dirty="0" smtClean="0"/>
              <a:t>Water	6-12	36+</a:t>
            </a:r>
          </a:p>
          <a:p>
            <a:r>
              <a:rPr lang="en-US" dirty="0" smtClean="0"/>
              <a:t>Waste Water	36+	36+</a:t>
            </a:r>
          </a:p>
          <a:p>
            <a:r>
              <a:rPr lang="en-US" dirty="0" smtClean="0"/>
              <a:t>Schools	18	18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FDA42-FF02-4E5D-A66E-E2C11E4EBA4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slide shows what I’m asking Breakout Session</a:t>
            </a:r>
            <a:r>
              <a:rPr lang="en-US" baseline="0" dirty="0" smtClean="0"/>
              <a:t> Moderators to report on at the end of the day.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Since we can’t attend all three sessions, this will give us a great opportunity to hear about actions that need to be taken to achieve The Triple 3 Resilience Target for Ports &amp; Waterways, Critical Energy Infrastructure and Emergency Management.</a:t>
            </a:r>
          </a:p>
          <a:p>
            <a:endParaRPr lang="en-US" baseline="0" dirty="0" smtClean="0"/>
          </a:p>
          <a:p>
            <a:pPr defTabSz="948507">
              <a:defRPr/>
            </a:pPr>
            <a:r>
              <a:rPr lang="en-US" dirty="0" smtClean="0"/>
              <a:t>We’re far from achieving the 3 day/3 week/3 year targets, and they seem short.</a:t>
            </a:r>
          </a:p>
          <a:p>
            <a:pPr defTabSz="948507">
              <a:defRPr/>
            </a:pPr>
            <a:r>
              <a:rPr lang="en-US" dirty="0" smtClean="0"/>
              <a:t>But if you need emergency surgery in the hours after the </a:t>
            </a:r>
            <a:r>
              <a:rPr lang="en-US" dirty="0" err="1" smtClean="0"/>
              <a:t>Cascadia</a:t>
            </a:r>
            <a:r>
              <a:rPr lang="en-US" dirty="0" smtClean="0"/>
              <a:t> Earthquake, you won’t be satisfied to hear that hospitals will be ready for business in 3 months, or 3 days: even 3 hours will seem like a lifetime.</a:t>
            </a:r>
          </a:p>
          <a:p>
            <a:pPr defTabSz="948507">
              <a:defRPr/>
            </a:pPr>
            <a:r>
              <a:rPr lang="en-US" dirty="0" smtClean="0"/>
              <a:t>We need to make a list of roadblocks to The Triple 3 Resilience Target, then focus efforts on those so a </a:t>
            </a:r>
            <a:r>
              <a:rPr lang="en-US" dirty="0" err="1" smtClean="0"/>
              <a:t>Cascadia</a:t>
            </a:r>
            <a:r>
              <a:rPr lang="en-US" dirty="0" smtClean="0"/>
              <a:t> Earthquake is a manageable disaster, instead of a catastrophe that will paralyze the Northwest.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Review Form.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FDA42-FF02-4E5D-A66E-E2C11E4EBA4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defTabSz="948507">
              <a:defRPr/>
            </a:pPr>
            <a:r>
              <a:rPr lang="en-US" dirty="0" smtClean="0"/>
              <a:t>I love to talk, but we need to do more than talk today.</a:t>
            </a:r>
          </a:p>
          <a:p>
            <a:pPr defTabSz="948507">
              <a:defRPr/>
            </a:pPr>
            <a:endParaRPr lang="en-US" dirty="0" smtClean="0"/>
          </a:p>
          <a:p>
            <a:pPr defTabSz="948507">
              <a:defRPr/>
            </a:pPr>
            <a:r>
              <a:rPr lang="en-US" dirty="0" smtClean="0"/>
              <a:t>The workshop outcome we seek is simple to state, but hard to accomplish:</a:t>
            </a:r>
            <a:br>
              <a:rPr lang="en-US" dirty="0" smtClean="0"/>
            </a:br>
            <a:r>
              <a:rPr lang="en-US" dirty="0" smtClean="0"/>
              <a:t>We want to start the </a:t>
            </a:r>
            <a:r>
              <a:rPr lang="en-US" dirty="0" err="1" smtClean="0"/>
              <a:t>worklist</a:t>
            </a:r>
            <a:r>
              <a:rPr lang="en-US" dirty="0" smtClean="0"/>
              <a:t> so we can achieve The Triple 3 Resilience Target</a:t>
            </a:r>
          </a:p>
          <a:p>
            <a:pPr defTabSz="948507">
              <a:defRPr/>
            </a:pPr>
            <a:endParaRPr lang="en-US" dirty="0" smtClean="0"/>
          </a:p>
          <a:p>
            <a:pPr defTabSz="948507">
              <a:defRPr/>
            </a:pPr>
            <a:r>
              <a:rPr lang="en-US" dirty="0" smtClean="0"/>
              <a:t>Resilient infrastructure results in life safety &amp; supports our economy to achieve a high standard of living. </a:t>
            </a:r>
          </a:p>
          <a:p>
            <a:pPr defTabSz="948507">
              <a:defRPr/>
            </a:pPr>
            <a:r>
              <a:rPr lang="en-US" dirty="0" smtClean="0"/>
              <a:t>We are the people who can make sure we maintain that standard of living even after a </a:t>
            </a:r>
            <a:r>
              <a:rPr lang="en-US" dirty="0" err="1" smtClean="0"/>
              <a:t>Cascadia</a:t>
            </a:r>
            <a:r>
              <a:rPr lang="en-US" dirty="0" smtClean="0"/>
              <a:t> event.</a:t>
            </a:r>
          </a:p>
          <a:p>
            <a:pPr defTabSz="948507">
              <a:defRPr/>
            </a:pPr>
            <a:endParaRPr lang="en-US" dirty="0" smtClean="0"/>
          </a:p>
          <a:p>
            <a:pPr defTabSz="948507">
              <a:defRPr/>
            </a:pPr>
            <a:r>
              <a:rPr lang="en-US" dirty="0" smtClean="0"/>
              <a:t>I know that many of you have worked hard so we’re prepared for and can respond to a </a:t>
            </a:r>
            <a:r>
              <a:rPr lang="en-US" dirty="0" err="1" smtClean="0"/>
              <a:t>Cascadia</a:t>
            </a:r>
            <a:r>
              <a:rPr lang="en-US" dirty="0" smtClean="0"/>
              <a:t> Earthquake.</a:t>
            </a:r>
          </a:p>
          <a:p>
            <a:pPr defTabSz="948507">
              <a:defRPr/>
            </a:pPr>
            <a:r>
              <a:rPr lang="en-US" dirty="0" smtClean="0"/>
              <a:t>Right now many earthquake response plans use restoration deadlines like “as soon as possible.”</a:t>
            </a:r>
          </a:p>
          <a:p>
            <a:pPr defTabSz="948507">
              <a:defRPr/>
            </a:pPr>
            <a:r>
              <a:rPr lang="en-US" dirty="0" smtClean="0"/>
              <a:t>We need to do better than that: we need to set definite targets and then energetically pursue meeting those targets.</a:t>
            </a:r>
          </a:p>
          <a:p>
            <a:pPr defTabSz="948507">
              <a:defRPr/>
            </a:pPr>
            <a:r>
              <a:rPr lang="en-US" dirty="0" smtClean="0"/>
              <a:t>That’s why I believe we need to adopt The Triple 3 Resilience Target.  </a:t>
            </a:r>
          </a:p>
          <a:p>
            <a:pPr defTabSz="948507">
              <a:defRPr/>
            </a:pPr>
            <a:r>
              <a:rPr lang="en-US" dirty="0" smtClean="0"/>
              <a:t>Our collective wisdom and efforts will move us closer to our goal of  a resilient Northwest.</a:t>
            </a:r>
          </a:p>
          <a:p>
            <a:pPr defTabSz="948507">
              <a:defRPr/>
            </a:pPr>
            <a:endParaRPr lang="en-US" dirty="0" smtClean="0"/>
          </a:p>
          <a:p>
            <a:pPr defTabSz="948507">
              <a:defRPr/>
            </a:pPr>
            <a:r>
              <a:rPr lang="en-US" dirty="0" smtClean="0"/>
              <a:t>Though we can make significant progress today, this will take more than a few hours of work, so we plan to hold another </a:t>
            </a:r>
            <a:r>
              <a:rPr lang="en-US" dirty="0" err="1" smtClean="0"/>
              <a:t>Cascadia</a:t>
            </a:r>
            <a:r>
              <a:rPr lang="en-US" dirty="0" smtClean="0"/>
              <a:t> Resilience workshop next year.</a:t>
            </a:r>
          </a:p>
          <a:p>
            <a:pPr defTabSz="948507">
              <a:defRPr/>
            </a:pPr>
            <a:r>
              <a:rPr lang="en-US" dirty="0" smtClean="0"/>
              <a:t>The Founding Fathers pledged their lives, fortunes and honor to each other.</a:t>
            </a:r>
          </a:p>
          <a:p>
            <a:pPr defTabSz="948507">
              <a:defRPr/>
            </a:pPr>
            <a:r>
              <a:rPr lang="en-US" dirty="0" smtClean="0"/>
              <a:t>I want you to pledge your time and energy to work with us before our next workshop so that in one year we can make measurable progress toward a more resilient Pacific Northwest.</a:t>
            </a:r>
          </a:p>
          <a:p>
            <a:pPr defTabSz="948507">
              <a:defRPr/>
            </a:pPr>
            <a:r>
              <a:rPr lang="en-US" dirty="0" smtClean="0"/>
              <a:t>It’s a matter of life or death.</a:t>
            </a:r>
          </a:p>
          <a:p>
            <a:pPr defTabSz="948507">
              <a:defRPr/>
            </a:pPr>
            <a:endParaRPr lang="en-US" dirty="0" smtClean="0"/>
          </a:p>
          <a:p>
            <a:pPr defTabSz="948507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FDA42-FF02-4E5D-A66E-E2C11E4EBA4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4225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5271" t="56250" r="3953" b="25000"/>
          <a:stretch>
            <a:fillRect/>
          </a:stretch>
        </p:blipFill>
        <p:spPr bwMode="auto">
          <a:xfrm>
            <a:off x="16294" y="1139825"/>
            <a:ext cx="9144000" cy="10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2" t="1522" r="553" b="24251"/>
          <a:stretch>
            <a:fillRect/>
          </a:stretch>
        </p:blipFill>
        <p:spPr bwMode="auto">
          <a:xfrm>
            <a:off x="923925" y="-15147"/>
            <a:ext cx="7174302" cy="156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pic>
        <p:nvPicPr>
          <p:cNvPr id="11" name="Picture 22" descr="SAMEcolor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181725"/>
            <a:ext cx="10668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0"/>
          <p:cNvGrpSpPr>
            <a:grpSpLocks noChangeAspect="1"/>
          </p:cNvGrpSpPr>
          <p:nvPr userDrawn="1"/>
        </p:nvGrpSpPr>
        <p:grpSpPr bwMode="auto">
          <a:xfrm>
            <a:off x="6321188" y="6094184"/>
            <a:ext cx="2670412" cy="763816"/>
            <a:chOff x="3736" y="6929"/>
            <a:chExt cx="5230" cy="1495"/>
          </a:xfrm>
        </p:grpSpPr>
        <p:pic>
          <p:nvPicPr>
            <p:cNvPr id="13" name="Picture 11"/>
            <p:cNvPicPr>
              <a:picLocks noChangeAspect="1" noChangeArrowheads="1"/>
            </p:cNvPicPr>
            <p:nvPr/>
          </p:nvPicPr>
          <p:blipFill>
            <a:blip r:embed="rId14" cstate="print"/>
            <a:srcRect l="9813"/>
            <a:stretch>
              <a:fillRect/>
            </a:stretch>
          </p:blipFill>
          <p:spPr bwMode="auto">
            <a:xfrm>
              <a:off x="5919" y="6929"/>
              <a:ext cx="3047" cy="1495"/>
            </a:xfrm>
            <a:prstGeom prst="rect">
              <a:avLst/>
            </a:prstGeom>
            <a:noFill/>
          </p:spPr>
        </p:pic>
        <p:pic>
          <p:nvPicPr>
            <p:cNvPr id="14" name="Picture 1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825" y="7809"/>
              <a:ext cx="2000" cy="263"/>
            </a:xfrm>
            <a:prstGeom prst="rect">
              <a:avLst/>
            </a:prstGeom>
            <a:noFill/>
          </p:spPr>
        </p:pic>
        <p:pic>
          <p:nvPicPr>
            <p:cNvPr id="15" name="Picture 13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3736" y="7067"/>
              <a:ext cx="2283" cy="1130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90739" r:id="rId1"/>
    <p:sldLayoutId id="2147490740" r:id="rId2"/>
    <p:sldLayoutId id="2147490741" r:id="rId3"/>
    <p:sldLayoutId id="2147490742" r:id="rId4"/>
    <p:sldLayoutId id="2147490743" r:id="rId5"/>
    <p:sldLayoutId id="2147490744" r:id="rId6"/>
    <p:sldLayoutId id="2147490745" r:id="rId7"/>
    <p:sldLayoutId id="2147490746" r:id="rId8"/>
    <p:sldLayoutId id="2147490747" r:id="rId9"/>
    <p:sldLayoutId id="2147490748" r:id="rId10"/>
    <p:sldLayoutId id="21474907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175"/>
            <a:ext cx="7772400" cy="1470025"/>
          </a:xfrm>
        </p:spPr>
        <p:txBody>
          <a:bodyPr/>
          <a:lstStyle/>
          <a:p>
            <a:r>
              <a:rPr lang="en-US" dirty="0" err="1" smtClean="0"/>
              <a:t>Cascadia</a:t>
            </a:r>
            <a:r>
              <a:rPr lang="en-US" dirty="0" smtClean="0"/>
              <a:t> Earthquake </a:t>
            </a:r>
            <a:br>
              <a:rPr lang="en-US" dirty="0" smtClean="0"/>
            </a:br>
            <a:r>
              <a:rPr lang="en-US" dirty="0" smtClean="0"/>
              <a:t>Readiness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June 19, 2014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990600"/>
            <a:ext cx="7772400" cy="5029200"/>
          </a:xfrm>
        </p:spPr>
        <p:txBody>
          <a:bodyPr/>
          <a:lstStyle/>
          <a:p>
            <a:r>
              <a:rPr lang="en-US" dirty="0" smtClean="0"/>
              <a:t>Legislative Perspective</a:t>
            </a:r>
          </a:p>
          <a:p>
            <a:r>
              <a:rPr lang="en-US" dirty="0" smtClean="0"/>
              <a:t>Executive Panel</a:t>
            </a:r>
          </a:p>
          <a:p>
            <a:r>
              <a:rPr lang="en-US" dirty="0" smtClean="0"/>
              <a:t>The Triple 3 Resilience Target</a:t>
            </a:r>
          </a:p>
          <a:p>
            <a:r>
              <a:rPr lang="en-US" dirty="0" smtClean="0"/>
              <a:t>Breakout Sessions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Ports and Waterways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Emergency Management Scenarios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Energy Education and Training 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Critical Energy Infrastructure</a:t>
            </a:r>
          </a:p>
          <a:p>
            <a:r>
              <a:rPr lang="en-US" dirty="0" smtClean="0"/>
              <a:t>Report Out and Next Steps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sz="4000" b="1" dirty="0" smtClean="0"/>
              <a:t>Overview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24821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-2"/>
          <a:ext cx="9143999" cy="5951542"/>
        </p:xfrm>
        <a:graphic>
          <a:graphicData uri="http://schemas.openxmlformats.org/drawingml/2006/table">
            <a:tbl>
              <a:tblPr/>
              <a:tblGrid>
                <a:gridCol w="2743200"/>
                <a:gridCol w="1676400"/>
                <a:gridCol w="1143000"/>
                <a:gridCol w="1219200"/>
                <a:gridCol w="1371600"/>
                <a:gridCol w="990599"/>
              </a:tblGrid>
              <a:tr h="99307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3800" b="1" i="0" u="none" strike="noStrike" dirty="0" err="1" smtClean="0">
                          <a:latin typeface="Calibri"/>
                        </a:rPr>
                        <a:t>Cascadia</a:t>
                      </a:r>
                      <a:r>
                        <a:rPr lang="en-US" sz="3800" b="1" i="0" u="none" strike="noStrike" dirty="0" smtClean="0">
                          <a:latin typeface="Calibri"/>
                        </a:rPr>
                        <a:t> </a:t>
                      </a:r>
                      <a:r>
                        <a:rPr lang="en-US" sz="3800" b="1" i="0" u="none" strike="noStrike" dirty="0">
                          <a:latin typeface="Calibri"/>
                        </a:rPr>
                        <a:t>Earthquake Readiness Workshop Report Out</a:t>
                      </a:r>
                      <a:br>
                        <a:rPr lang="en-US" sz="3800" b="1" i="0" u="none" strike="noStrike" dirty="0">
                          <a:latin typeface="Calibri"/>
                        </a:rPr>
                      </a:br>
                      <a:r>
                        <a:rPr lang="en-US" sz="3800" b="1" i="0" u="none" strike="noStrike" dirty="0">
                          <a:latin typeface="Calibri"/>
                        </a:rPr>
                        <a:t>Achieving The Triple 3 Resilience Target</a:t>
                      </a:r>
                    </a:p>
                  </a:txBody>
                  <a:tcPr marL="6980" marR="6980" marT="69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391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latin typeface="Times New Roman"/>
                        </a:rPr>
                        <a:t>Ports &amp; Waterways</a:t>
                      </a:r>
                      <a:br>
                        <a:rPr lang="en-US" sz="2400" b="1" i="0" u="none" strike="noStrike" dirty="0">
                          <a:latin typeface="Times New Roman"/>
                        </a:rPr>
                      </a:br>
                      <a:r>
                        <a:rPr lang="en-US" sz="2400" b="1" i="0" u="none" strike="noStrike" dirty="0">
                          <a:latin typeface="Times New Roman"/>
                        </a:rPr>
                        <a:t>Critical Energy Infrastructure</a:t>
                      </a:r>
                      <a:br>
                        <a:rPr lang="en-US" sz="2400" b="1" i="0" u="none" strike="noStrike" dirty="0">
                          <a:latin typeface="Times New Roman"/>
                        </a:rPr>
                      </a:br>
                      <a:r>
                        <a:rPr lang="en-US" sz="2400" b="1" i="0" u="none" strike="noStrike" dirty="0">
                          <a:latin typeface="Times New Roman"/>
                        </a:rPr>
                        <a:t>Emergency Management</a:t>
                      </a:r>
                    </a:p>
                  </a:txBody>
                  <a:tcPr marL="6980" marR="6980" marT="6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Times New Roman"/>
                        </a:rPr>
                        <a:t>Scores</a:t>
                      </a:r>
                      <a:br>
                        <a:rPr lang="en-US" sz="2400" b="0" i="0" u="none" strike="noStrike" dirty="0">
                          <a:latin typeface="Times New Roman"/>
                        </a:rPr>
                      </a:br>
                      <a:r>
                        <a:rPr lang="en-US" sz="2400" b="0" i="0" u="none" strike="noStrike" dirty="0">
                          <a:latin typeface="Times New Roman"/>
                        </a:rPr>
                        <a:t>1: easy/low cost, </a:t>
                      </a:r>
                      <a:br>
                        <a:rPr lang="en-US" sz="2400" b="0" i="0" u="none" strike="noStrike" dirty="0">
                          <a:latin typeface="Times New Roman"/>
                        </a:rPr>
                      </a:br>
                      <a:r>
                        <a:rPr lang="en-US" sz="2400" b="0" i="0" u="none" strike="noStrike" dirty="0">
                          <a:latin typeface="Times New Roman"/>
                        </a:rPr>
                        <a:t>5: hard/high cost</a:t>
                      </a:r>
                    </a:p>
                  </a:txBody>
                  <a:tcPr marL="6980" marR="6980" marT="6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33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Times New Roman"/>
                        </a:rPr>
                        <a:t>Problem/Roadblock</a:t>
                      </a:r>
                    </a:p>
                  </a:txBody>
                  <a:tcPr marL="6980" marR="6980" marT="6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Times New Roman"/>
                        </a:rPr>
                        <a:t>Solution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Times New Roman"/>
                        </a:rPr>
                        <a:t>Priority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Times New Roman"/>
                        </a:rPr>
                        <a:t>Funding</a:t>
                      </a:r>
                    </a:p>
                  </a:txBody>
                  <a:tcPr marL="6980" marR="6980" marT="69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Times New Roman"/>
                        </a:rPr>
                        <a:t>Political Capital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latin typeface="Times New Roman"/>
                        </a:rPr>
                        <a:t>Metrics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51037"/>
            <a:ext cx="8686800" cy="3840163"/>
          </a:xfrm>
        </p:spPr>
        <p:txBody>
          <a:bodyPr/>
          <a:lstStyle/>
          <a:p>
            <a:r>
              <a:rPr lang="en-US" dirty="0" smtClean="0"/>
              <a:t>Prioritized action list to </a:t>
            </a:r>
            <a:r>
              <a:rPr lang="en-US" dirty="0" smtClean="0"/>
              <a:t>meet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Triple 3 Resilience Target for:</a:t>
            </a:r>
          </a:p>
          <a:p>
            <a:pPr marL="971550" lvl="1" indent="-514350">
              <a:buAutoNum type="arabicPeriod"/>
            </a:pPr>
            <a:r>
              <a:rPr lang="en-US" sz="3200" dirty="0" smtClean="0"/>
              <a:t>Ports and Waterways</a:t>
            </a:r>
          </a:p>
          <a:p>
            <a:pPr marL="971550" lvl="1" indent="-514350">
              <a:buFont typeface="Arial" charset="0"/>
              <a:buAutoNum type="arabicPeriod"/>
            </a:pPr>
            <a:r>
              <a:rPr lang="en-US" sz="3200" dirty="0" smtClean="0"/>
              <a:t>Emergency </a:t>
            </a:r>
            <a:r>
              <a:rPr lang="en-US" sz="3200" dirty="0" smtClean="0"/>
              <a:t>Management</a:t>
            </a:r>
            <a:endParaRPr lang="en-US" sz="3200" dirty="0" smtClean="0"/>
          </a:p>
          <a:p>
            <a:pPr marL="971550" lvl="1" indent="-514350">
              <a:buFont typeface="Arial" charset="0"/>
              <a:buAutoNum type="arabicPeriod"/>
            </a:pPr>
            <a:r>
              <a:rPr lang="en-US" sz="3200" dirty="0" smtClean="0"/>
              <a:t>Critical Energy Infrastructure</a:t>
            </a:r>
          </a:p>
          <a:p>
            <a:r>
              <a:rPr lang="en-US" dirty="0" smtClean="0"/>
              <a:t>Consider interdependencies with other sectors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</p:spPr>
        <p:txBody>
          <a:bodyPr/>
          <a:lstStyle/>
          <a:p>
            <a:r>
              <a:rPr lang="en-US" sz="4000" b="1" dirty="0" smtClean="0"/>
              <a:t>Workshop Outcomes</a:t>
            </a:r>
            <a:endParaRPr lang="en-US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5271" t="57595" r="4115" b="25000"/>
          <a:stretch>
            <a:fillRect/>
          </a:stretch>
        </p:blipFill>
        <p:spPr bwMode="auto">
          <a:xfrm>
            <a:off x="19342" y="-32309"/>
            <a:ext cx="9127706" cy="98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09117" y="-168051"/>
            <a:ext cx="6553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18787</TotalTime>
  <Words>693</Words>
  <Application>Microsoft Office PowerPoint</Application>
  <PresentationFormat>On-screen Show (4:3)</PresentationFormat>
  <Paragraphs>124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Cascadia Earthquake  Readiness Workshop</vt:lpstr>
      <vt:lpstr>Overview</vt:lpstr>
      <vt:lpstr>Slide 3</vt:lpstr>
      <vt:lpstr>Slide 4</vt:lpstr>
      <vt:lpstr>Workshop Outcomes</vt:lpstr>
    </vt:vector>
  </TitlesOfParts>
  <Company>Legerity Consultants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 Post By-Laws template</dc:title>
  <dc:creator>Susan E. Boone</dc:creator>
  <cp:lastModifiedBy>Matt Cutts</cp:lastModifiedBy>
  <cp:revision>1725</cp:revision>
  <cp:lastPrinted>2011-05-12T19:45:45Z</cp:lastPrinted>
  <dcterms:created xsi:type="dcterms:W3CDTF">2003-04-21T16:11:04Z</dcterms:created>
  <dcterms:modified xsi:type="dcterms:W3CDTF">2014-06-19T07:24:19Z</dcterms:modified>
</cp:coreProperties>
</file>