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90" r:id="rId2"/>
    <p:sldId id="278" r:id="rId3"/>
    <p:sldId id="297" r:id="rId4"/>
    <p:sldId id="279" r:id="rId5"/>
    <p:sldId id="303" r:id="rId6"/>
    <p:sldId id="280" r:id="rId7"/>
    <p:sldId id="281" r:id="rId8"/>
    <p:sldId id="349" r:id="rId9"/>
    <p:sldId id="274" r:id="rId10"/>
    <p:sldId id="275" r:id="rId11"/>
    <p:sldId id="276" r:id="rId12"/>
    <p:sldId id="282" r:id="rId13"/>
    <p:sldId id="300" r:id="rId14"/>
    <p:sldId id="284" r:id="rId15"/>
    <p:sldId id="285" r:id="rId16"/>
    <p:sldId id="350" r:id="rId17"/>
    <p:sldId id="286" r:id="rId18"/>
    <p:sldId id="299" r:id="rId19"/>
    <p:sldId id="283" r:id="rId20"/>
    <p:sldId id="287" r:id="rId21"/>
    <p:sldId id="272" r:id="rId22"/>
    <p:sldId id="273" r:id="rId23"/>
    <p:sldId id="288" r:id="rId24"/>
    <p:sldId id="302" r:id="rId25"/>
    <p:sldId id="291" r:id="rId26"/>
    <p:sldId id="337" r:id="rId27"/>
    <p:sldId id="338" r:id="rId28"/>
    <p:sldId id="339" r:id="rId29"/>
    <p:sldId id="340" r:id="rId30"/>
    <p:sldId id="341" r:id="rId31"/>
    <p:sldId id="292" r:id="rId32"/>
    <p:sldId id="334" r:id="rId33"/>
    <p:sldId id="343" r:id="rId34"/>
    <p:sldId id="295" r:id="rId35"/>
    <p:sldId id="336" r:id="rId36"/>
    <p:sldId id="333" r:id="rId37"/>
    <p:sldId id="344" r:id="rId38"/>
    <p:sldId id="345" r:id="rId39"/>
    <p:sldId id="346" r:id="rId40"/>
    <p:sldId id="347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32" r:id="rId55"/>
    <p:sldId id="318" r:id="rId56"/>
    <p:sldId id="331" r:id="rId57"/>
    <p:sldId id="320" r:id="rId58"/>
    <p:sldId id="321" r:id="rId59"/>
    <p:sldId id="322" r:id="rId60"/>
    <p:sldId id="323" r:id="rId61"/>
    <p:sldId id="324" r:id="rId62"/>
    <p:sldId id="327" r:id="rId63"/>
    <p:sldId id="328" r:id="rId64"/>
    <p:sldId id="351" r:id="rId65"/>
    <p:sldId id="34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F00"/>
    <a:srgbClr val="FF00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01" autoAdjust="0"/>
    <p:restoredTop sz="84288" autoAdjust="0"/>
  </p:normalViewPr>
  <p:slideViewPr>
    <p:cSldViewPr>
      <p:cViewPr>
        <p:scale>
          <a:sx n="100" d="100"/>
          <a:sy n="100" d="100"/>
        </p:scale>
        <p:origin x="-984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19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BA8D6-8A8D-469B-AD1F-C1B73F97F20B}" type="datetimeFigureOut">
              <a:rPr lang="en-US" smtClean="0"/>
              <a:t>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5D880-AED1-4AB5-800B-489AADCE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5D880-AED1-4AB5-800B-489AADCE6E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9210B-7098-446B-91E6-0C27D8D956F5}" type="datetime1">
              <a:rPr lang="en-US" smtClean="0"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8500" r="60125" b="9333"/>
          <a:stretch/>
        </p:blipFill>
        <p:spPr bwMode="auto">
          <a:xfrm>
            <a:off x="8172450" y="5903900"/>
            <a:ext cx="971550" cy="94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3p313\Desktop\academic-signatur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" y="6143772"/>
            <a:ext cx="1905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67600" y="0"/>
            <a:ext cx="1676400" cy="6858000"/>
          </a:xfrm>
          <a:prstGeom prst="rect">
            <a:avLst/>
          </a:prstGeom>
          <a:solidFill>
            <a:srgbClr val="981E32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60DD-11D0-4645-8E72-3DF8CA045411}" type="datetime1">
              <a:rPr lang="en-US" smtClean="0"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25E6-CCAC-419F-AE1F-C265631DB230}" type="datetime1">
              <a:rPr lang="en-US" smtClean="0"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4D27F-1182-4848-B7B0-72330B0275AC}" type="datetime1">
              <a:rPr lang="en-US" smtClean="0"/>
              <a:t>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DE3C1-F86F-4BCB-9E5B-0F70DE6AF61D}" type="datetime1">
              <a:rPr lang="en-US" smtClean="0"/>
              <a:t>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2FD14-7F96-4F94-A0BD-065C3181D31D}" type="datetime1">
              <a:rPr lang="en-US" smtClean="0"/>
              <a:t>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CTLSig4cW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48400" y="6012496"/>
            <a:ext cx="2895600" cy="8455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981E32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7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67600" y="0"/>
            <a:ext cx="1676400" cy="6858000"/>
          </a:xfrm>
          <a:prstGeom prst="rect">
            <a:avLst/>
          </a:prstGeom>
          <a:solidFill>
            <a:srgbClr val="981E32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67600" y="0"/>
            <a:ext cx="1676400" cy="6858000"/>
          </a:xfrm>
          <a:prstGeom prst="rect">
            <a:avLst/>
          </a:prstGeom>
          <a:solidFill>
            <a:srgbClr val="981E32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DA2FEC6-3632-4220-9D6E-EFC1848D27D5}" type="datetime1">
              <a:rPr lang="en-US" smtClean="0"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Ø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Ø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hyperlink" Target="http://hydro.org/tech-and-policy/technology/pumped-storage/" TargetMode="Externa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21.wma"/><Relationship Id="rId7" Type="http://schemas.openxmlformats.org/officeDocument/2006/relationships/image" Target="../media/image20.jpeg"/><Relationship Id="rId2" Type="http://schemas.microsoft.com/office/2007/relationships/media" Target="../media/media21.wm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4.png"/><Relationship Id="rId2" Type="http://schemas.microsoft.com/office/2007/relationships/media" Target="../media/media29.wma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7" Type="http://schemas.openxmlformats.org/officeDocument/2006/relationships/image" Target="../media/image4.png"/><Relationship Id="rId2" Type="http://schemas.microsoft.com/office/2007/relationships/media" Target="../media/media39.wma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Substation and Distribution </a:t>
            </a:r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</a:t>
            </a:r>
            <a:r>
              <a:rPr lang="en-US" dirty="0" smtClean="0"/>
              <a:t>7: </a:t>
            </a:r>
            <a:r>
              <a:rPr lang="en-US" dirty="0"/>
              <a:t>Energy S</a:t>
            </a:r>
            <a:r>
              <a:rPr lang="en-US" dirty="0" smtClean="0"/>
              <a:t>torage </a:t>
            </a:r>
            <a:r>
              <a:rPr lang="en-US" dirty="0"/>
              <a:t>and </a:t>
            </a:r>
            <a:r>
              <a:rPr lang="en-US" dirty="0" smtClean="0"/>
              <a:t>Electric Vehicles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838200"/>
            <a:ext cx="7391400" cy="2608421"/>
            <a:chOff x="381000" y="990600"/>
            <a:chExt cx="7391400" cy="2608421"/>
          </a:xfrm>
        </p:grpSpPr>
        <p:sp>
          <p:nvSpPr>
            <p:cNvPr id="5" name="TextBox 4"/>
            <p:cNvSpPr txBox="1"/>
            <p:nvPr/>
          </p:nvSpPr>
          <p:spPr>
            <a:xfrm>
              <a:off x="3854340" y="1371600"/>
              <a:ext cx="39180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Commercially very mature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Low cost of installation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Low conversion efficiency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Very poor cycle life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Low energy density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990600"/>
              <a:ext cx="2364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Lead-Acid (L/A)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 descr="LeadAci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700" y="1524000"/>
              <a:ext cx="2705100" cy="19043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82801" y="3352800"/>
              <a:ext cx="12698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www.sbsbattery.com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6162" y="3352800"/>
            <a:ext cx="6770038" cy="2929592"/>
            <a:chOff x="392762" y="3771900"/>
            <a:chExt cx="6770038" cy="2929592"/>
          </a:xfrm>
        </p:grpSpPr>
        <p:sp>
          <p:nvSpPr>
            <p:cNvPr id="3" name="TextBox 2"/>
            <p:cNvSpPr txBox="1"/>
            <p:nvPr/>
          </p:nvSpPr>
          <p:spPr>
            <a:xfrm>
              <a:off x="419100" y="4762500"/>
              <a:ext cx="3379451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Easy relocation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Commercially immature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Medium cycle life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Medium cost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Larger footprint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2762" y="4050268"/>
              <a:ext cx="2998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Zinc Bromine (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ZnBr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 descr="Redflow_ZBM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3771900"/>
              <a:ext cx="2090738" cy="25949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57021" y="5943600"/>
              <a:ext cx="12057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www.wikipedia.org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2900" y="342900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Battery Technologies Cont.</a:t>
            </a:r>
            <a:endParaRPr lang="en-US" sz="3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07"/>
    </mc:Choice>
    <mc:Fallback xmlns="">
      <p:transition spd="slow" advTm="13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2936" y="5593497"/>
            <a:ext cx="4392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Nickel Cadmium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NiCd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Nickel Metal Hydride (NiMH)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272" y="4876800"/>
            <a:ext cx="271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Other Technologies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5751" y="990600"/>
            <a:ext cx="7645249" cy="2857500"/>
            <a:chOff x="355751" y="990600"/>
            <a:chExt cx="7645249" cy="2857500"/>
          </a:xfrm>
        </p:grpSpPr>
        <p:sp>
          <p:nvSpPr>
            <p:cNvPr id="4" name="TextBox 3"/>
            <p:cNvSpPr txBox="1"/>
            <p:nvPr/>
          </p:nvSpPr>
          <p:spPr>
            <a:xfrm>
              <a:off x="4382702" y="1646872"/>
              <a:ext cx="361829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Fast load response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High efficiency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Good cycle life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Commercially immature</a:t>
              </a:r>
            </a:p>
            <a:p>
              <a:pPr marL="342900" indent="-342900" algn="just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Low energy density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5751" y="990600"/>
              <a:ext cx="3525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Vanadium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Redox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Battery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 descr="VanRe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100" y="1562100"/>
              <a:ext cx="1778794" cy="20574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524000" y="3601879"/>
              <a:ext cx="9701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www.flikr.com</a:t>
              </a:r>
              <a:endParaRPr lang="en-US" sz="1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2900" y="342900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Battery Technologies Cont.</a:t>
            </a:r>
            <a:endParaRPr lang="en-US" sz="3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03"/>
    </mc:Choice>
    <mc:Fallback xmlns="">
      <p:transition spd="slow" advTm="11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245" x="2508250" y="3194050"/>
          <p14:tracePt t="53246" x="2492375" y="3178175"/>
          <p14:tracePt t="53264" x="2474913" y="3160713"/>
          <p14:tracePt t="53280" x="2451100" y="3143250"/>
          <p14:tracePt t="53297" x="2428875" y="3132138"/>
          <p14:tracePt t="53314" x="2411413" y="3121025"/>
          <p14:tracePt t="53330" x="2400300" y="3108325"/>
          <p14:tracePt t="53347" x="2378075" y="3092450"/>
          <p14:tracePt t="53364" x="2336800" y="3068638"/>
          <p14:tracePt t="53381" x="2314575" y="3057525"/>
          <p14:tracePt t="53397" x="2297113" y="3046413"/>
          <p14:tracePt t="53420" x="2274888" y="3040063"/>
          <p14:tracePt t="53430" x="2251075" y="3022600"/>
          <p14:tracePt t="53452" x="2222500" y="3017838"/>
          <p14:tracePt t="53468" x="2189163" y="3006725"/>
          <p14:tracePt t="53484" x="2171700" y="3000375"/>
          <p14:tracePt t="53500" x="2149475" y="2994025"/>
          <p14:tracePt t="53517" x="2132013" y="2994025"/>
          <p14:tracePt t="53533" x="2114550" y="2994025"/>
          <p14:tracePt t="53556" x="2103438" y="2994025"/>
          <p14:tracePt t="53564" x="2074863" y="3022600"/>
          <p14:tracePt t="53581" x="2051050" y="3057525"/>
          <p14:tracePt t="53598" x="2039938" y="3092450"/>
          <p14:tracePt t="53614" x="2028825" y="3143250"/>
          <p14:tracePt t="53631" x="2028825" y="3182938"/>
          <p14:tracePt t="53647" x="2028825" y="3211513"/>
          <p14:tracePt t="53664" x="2035175" y="3222625"/>
          <p14:tracePt t="53680" x="2051050" y="3228975"/>
          <p14:tracePt t="53698" x="2068513" y="3235325"/>
          <p14:tracePt t="53714" x="2092325" y="3235325"/>
          <p14:tracePt t="53731" x="2103438" y="3235325"/>
          <p14:tracePt t="53747" x="2120900" y="3235325"/>
          <p14:tracePt t="53747" x="2132013" y="3228975"/>
          <p14:tracePt t="53764" x="2171700" y="3217863"/>
          <p14:tracePt t="53781" x="2222500" y="3189288"/>
          <p14:tracePt t="53798" x="2292350" y="3154363"/>
          <p14:tracePt t="53814" x="2378075" y="3125788"/>
          <p14:tracePt t="53831" x="2451100" y="3097213"/>
          <p14:tracePt t="53847" x="2520950" y="3063875"/>
          <p14:tracePt t="53864" x="2582863" y="3035300"/>
          <p14:tracePt t="53880" x="2635250" y="3006725"/>
          <p14:tracePt t="53898" x="2674938" y="2989263"/>
          <p14:tracePt t="53914" x="2708275" y="2960688"/>
          <p14:tracePt t="53931" x="2736850" y="2932113"/>
          <p14:tracePt t="53947" x="2754313" y="2892425"/>
          <p14:tracePt t="53947" x="2771775" y="2874963"/>
          <p14:tracePt t="53965" x="2782888" y="2840038"/>
          <p14:tracePt t="53980" x="2789238" y="2811463"/>
          <p14:tracePt t="53998" x="2794000" y="2778125"/>
          <p14:tracePt t="54014" x="2794000" y="2743200"/>
          <p14:tracePt t="54031" x="2794000" y="2708275"/>
          <p14:tracePt t="54047" x="2778125" y="2668588"/>
          <p14:tracePt t="54064" x="2760663" y="2628900"/>
          <p14:tracePt t="54080" x="2725738" y="2589213"/>
          <p14:tracePt t="54097" x="2703513" y="2554288"/>
          <p14:tracePt t="54114" x="2679700" y="2525713"/>
          <p14:tracePt t="54131" x="2651125" y="2503488"/>
          <p14:tracePt t="54147" x="2622550" y="2486025"/>
          <p14:tracePt t="54147" x="2611438" y="2474913"/>
          <p14:tracePt t="54165" x="2582863" y="2468563"/>
          <p14:tracePt t="54181" x="2565400" y="2457450"/>
          <p14:tracePt t="54197" x="2543175" y="2457450"/>
          <p14:tracePt t="54214" x="2514600" y="2457450"/>
          <p14:tracePt t="54231" x="2479675" y="2457450"/>
          <p14:tracePt t="54247" x="2446338" y="2463800"/>
          <p14:tracePt t="54264" x="2411413" y="2474913"/>
          <p14:tracePt t="54280" x="2371725" y="2486025"/>
          <p14:tracePt t="54298" x="2343150" y="2497138"/>
          <p14:tracePt t="54314" x="2314575" y="2508250"/>
          <p14:tracePt t="54331" x="2274888" y="2520950"/>
          <p14:tracePt t="54347" x="2239963" y="2536825"/>
          <p14:tracePt t="54347" x="2228850" y="2543175"/>
          <p14:tracePt t="54365" x="2206625" y="2560638"/>
          <p14:tracePt t="54381" x="2178050" y="2571750"/>
          <p14:tracePt t="54397" x="2149475" y="2593975"/>
          <p14:tracePt t="54414" x="2125663" y="2628900"/>
          <p14:tracePt t="54431" x="2079625" y="2668588"/>
          <p14:tracePt t="54447" x="2039938" y="2725738"/>
          <p14:tracePt t="54464" x="2006600" y="2778125"/>
          <p14:tracePt t="54480" x="1978025" y="2840038"/>
          <p14:tracePt t="54497" x="1960563" y="2914650"/>
          <p14:tracePt t="54514" x="1949450" y="2978150"/>
          <p14:tracePt t="54531" x="1943100" y="3035300"/>
          <p14:tracePt t="54547" x="1943100" y="3086100"/>
          <p14:tracePt t="54547" x="1943100" y="3108325"/>
          <p14:tracePt t="54565" x="1949450" y="3160713"/>
          <p14:tracePt t="54580" x="1954213" y="3194050"/>
          <p14:tracePt t="54597" x="1978025" y="3240088"/>
          <p14:tracePt t="54614" x="1993900" y="3286125"/>
          <p14:tracePt t="54631" x="2017713" y="3332163"/>
          <p14:tracePt t="54647" x="2028825" y="3371850"/>
          <p14:tracePt t="54664" x="2051050" y="3406775"/>
          <p14:tracePt t="54680" x="2057400" y="3435350"/>
          <p14:tracePt t="54697" x="2068513" y="3457575"/>
          <p14:tracePt t="54714" x="2074863" y="3475038"/>
          <p14:tracePt t="54731" x="2079625" y="3486150"/>
          <p14:tracePt t="54747" x="2079625" y="3492500"/>
          <p14:tracePt t="54764" x="2085975" y="3503613"/>
          <p14:tracePt t="54780" x="2085975" y="3508375"/>
          <p14:tracePt t="54797" x="2092325" y="3508375"/>
          <p14:tracePt t="55284" x="2085975" y="3508375"/>
          <p14:tracePt t="55297" x="2085975" y="3514725"/>
          <p14:tracePt t="55324" x="2079625" y="3514725"/>
          <p14:tracePt t="56756" x="2079625" y="3508375"/>
          <p14:tracePt t="56772" x="2079625" y="3497263"/>
          <p14:tracePt t="56788" x="2079625" y="3492500"/>
          <p14:tracePt t="56797" x="2079625" y="3479800"/>
          <p14:tracePt t="56813" x="2079625" y="3468688"/>
          <p14:tracePt t="56831" x="2079625" y="3451225"/>
          <p14:tracePt t="56847" x="2079625" y="3440113"/>
          <p14:tracePt t="56864" x="2079625" y="3435350"/>
          <p14:tracePt t="56880" x="2079625" y="3429000"/>
          <p14:tracePt t="56897" x="2079625" y="3417888"/>
          <p14:tracePt t="56914" x="2079625" y="3411538"/>
          <p14:tracePt t="56931" x="2079625" y="3394075"/>
          <p14:tracePt t="56947" x="2079625" y="3378200"/>
          <p14:tracePt t="56964" x="2079625" y="3360738"/>
          <p14:tracePt t="56980" x="2079625" y="3349625"/>
          <p14:tracePt t="56997" x="2079625" y="3336925"/>
          <p14:tracePt t="57013" x="2079625" y="3321050"/>
          <p14:tracePt t="57031" x="2079625" y="3303588"/>
          <p14:tracePt t="57047" x="2079625" y="3275013"/>
          <p14:tracePt t="57064" x="2079625" y="3257550"/>
          <p14:tracePt t="57080" x="2079625" y="3235325"/>
          <p14:tracePt t="57097" x="2079625" y="3222625"/>
          <p14:tracePt t="57113" x="2079625" y="3211513"/>
          <p14:tracePt t="57131" x="2074863" y="3194050"/>
          <p14:tracePt t="57147" x="2074863" y="3182938"/>
          <p14:tracePt t="57164" x="2074863" y="3154363"/>
          <p14:tracePt t="57180" x="2074863" y="3143250"/>
          <p14:tracePt t="57197" x="2068513" y="3125788"/>
          <p14:tracePt t="57213" x="2063750" y="3114675"/>
          <p14:tracePt t="57231" x="2063750" y="3103563"/>
          <p14:tracePt t="57247" x="2063750" y="3097213"/>
          <p14:tracePt t="57372" x="2063750" y="3092450"/>
          <p14:tracePt t="57380" x="2063750" y="3079750"/>
          <p14:tracePt t="57397" x="2063750" y="3068638"/>
          <p14:tracePt t="57413" x="2063750" y="3057525"/>
          <p14:tracePt t="57431" x="2063750" y="3046413"/>
          <p14:tracePt t="57447" x="2063750" y="3035300"/>
          <p14:tracePt t="57464" x="2063750" y="3028950"/>
          <p14:tracePt t="57596" x="2063750" y="3035300"/>
          <p14:tracePt t="57604" x="2057400" y="3063875"/>
          <p14:tracePt t="57619" x="2057400" y="3108325"/>
          <p14:tracePt t="57630" x="2057400" y="3171825"/>
          <p14:tracePt t="57647" x="2057400" y="3246438"/>
          <p14:tracePt t="57664" x="2057400" y="3314700"/>
          <p14:tracePt t="57680" x="2051050" y="3354388"/>
          <p14:tracePt t="57697" x="2051050" y="3365500"/>
          <p14:tracePt t="57764" x="2051050" y="3360738"/>
          <p14:tracePt t="57780" x="2051050" y="3332163"/>
          <p14:tracePt t="57797" x="2051050" y="3286125"/>
          <p14:tracePt t="57797" x="2051050" y="3211513"/>
          <p14:tracePt t="57813" x="2051050" y="3136900"/>
          <p14:tracePt t="57830" x="2051050" y="3068638"/>
          <p14:tracePt t="57847" x="2051050" y="3017838"/>
          <p14:tracePt t="57864" x="2051050" y="2971800"/>
          <p14:tracePt t="57880" x="2051050" y="2949575"/>
          <p14:tracePt t="57897" x="2051050" y="2932113"/>
          <p14:tracePt t="57972" x="2046288" y="2932113"/>
          <p14:tracePt t="58004" x="2046288" y="2943225"/>
          <p14:tracePt t="58015" x="2046288" y="2960688"/>
          <p14:tracePt t="58030" x="2046288" y="2971800"/>
          <p14:tracePt t="58047" x="2046288" y="2982913"/>
          <p14:tracePt t="58064" x="2046288" y="2994025"/>
          <p14:tracePt t="58080" x="2046288" y="3006725"/>
          <p14:tracePt t="58097" x="2046288" y="3022600"/>
          <p14:tracePt t="58113" x="2046288" y="3046413"/>
          <p14:tracePt t="58130" x="2046288" y="3063875"/>
          <p14:tracePt t="58147" x="2046288" y="3097213"/>
          <p14:tracePt t="58163" x="2046288" y="3125788"/>
          <p14:tracePt t="58181" x="2046288" y="3149600"/>
          <p14:tracePt t="58197" x="2046288" y="3165475"/>
          <p14:tracePt t="58214" x="2046288" y="3178175"/>
          <p14:tracePt t="58230" x="2046288" y="3182938"/>
          <p14:tracePt t="58340" x="2046288" y="3189288"/>
          <p14:tracePt t="58356" x="2046288" y="3194050"/>
          <p14:tracePt t="58364" x="2046288" y="3200400"/>
          <p14:tracePt t="58372" x="2046288" y="3222625"/>
          <p14:tracePt t="58381" x="2046288" y="3240088"/>
          <p14:tracePt t="58397" x="2046288" y="3268663"/>
          <p14:tracePt t="58414" x="2046288" y="3286125"/>
          <p14:tracePt t="58430" x="2051050" y="3292475"/>
          <p14:tracePt t="58447" x="2051050" y="3303588"/>
          <p14:tracePt t="58463" x="2051050" y="3308350"/>
          <p14:tracePt t="58532" x="2051050" y="3314700"/>
          <p14:tracePt t="58988" x="2051050" y="3321050"/>
          <p14:tracePt t="58996" x="2074863" y="3332163"/>
          <p14:tracePt t="59014" x="2097088" y="3349625"/>
          <p14:tracePt t="59030" x="2136775" y="3378200"/>
          <p14:tracePt t="59047" x="2178050" y="3389313"/>
          <p14:tracePt t="59063" x="2206625" y="3394075"/>
          <p14:tracePt t="59081" x="2235200" y="3394075"/>
          <p14:tracePt t="59097" x="2268538" y="3382963"/>
          <p14:tracePt t="59114" x="2308225" y="3349625"/>
          <p14:tracePt t="59130" x="2343150" y="3308350"/>
          <p14:tracePt t="59147" x="2371725" y="3275013"/>
          <p14:tracePt t="59163" x="2417763" y="3211513"/>
          <p14:tracePt t="59181" x="2446338" y="3178175"/>
          <p14:tracePt t="59197" x="2463800" y="3125788"/>
          <p14:tracePt t="59214" x="2479675" y="3074988"/>
          <p14:tracePt t="59230" x="2486025" y="3035300"/>
          <p14:tracePt t="59247" x="2486025" y="3006725"/>
          <p14:tracePt t="59263" x="2486025" y="2978150"/>
          <p14:tracePt t="59281" x="2486025" y="2949575"/>
          <p14:tracePt t="59297" x="2486025" y="2936875"/>
          <p14:tracePt t="59314" x="2486025" y="2921000"/>
          <p14:tracePt t="59330" x="2486025" y="2908300"/>
          <p14:tracePt t="59347" x="2486025" y="2903538"/>
          <p14:tracePt t="59363" x="2486025" y="2897188"/>
          <p14:tracePt t="59483" x="2486025" y="2903538"/>
          <p14:tracePt t="59513" x="2486025" y="2908300"/>
          <p14:tracePt t="59514" x="2486025" y="2949575"/>
          <p14:tracePt t="59530" x="2486025" y="2989263"/>
          <p14:tracePt t="59547" x="2486025" y="3046413"/>
          <p14:tracePt t="59563" x="2486025" y="3103563"/>
          <p14:tracePt t="59581" x="2486025" y="3125788"/>
          <p14:tracePt t="59597" x="2486025" y="3154363"/>
          <p14:tracePt t="59614" x="2486025" y="3165475"/>
          <p14:tracePt t="59630" x="2486025" y="3189288"/>
          <p14:tracePt t="59647" x="2486025" y="3200400"/>
          <p14:tracePt t="59663" x="2486025" y="3211513"/>
          <p14:tracePt t="59680" x="2486025" y="3222625"/>
          <p14:tracePt t="59697" x="2486025" y="3228975"/>
          <p14:tracePt t="59714" x="2486025" y="3235325"/>
          <p14:tracePt t="59730" x="2486025" y="3240088"/>
          <p14:tracePt t="59747" x="2486025" y="3246438"/>
          <p14:tracePt t="59763" x="2486025" y="3251200"/>
          <p14:tracePt t="59780" x="2486025" y="3257550"/>
          <p14:tracePt t="59797" x="2486025" y="3268663"/>
          <p14:tracePt t="59813" x="2486025" y="3275013"/>
          <p14:tracePt t="61052" x="2486025" y="3279775"/>
          <p14:tracePt t="61076" x="2486025" y="3286125"/>
          <p14:tracePt t="61108" x="2486025" y="3292475"/>
          <p14:tracePt t="61132" x="2486025" y="3297238"/>
          <p14:tracePt t="61148" x="2486025" y="3303588"/>
          <p14:tracePt t="61150" x="2486025" y="3308350"/>
          <p14:tracePt t="61163" x="2486025" y="3314700"/>
          <p14:tracePt t="61180" x="2486025" y="3321050"/>
          <p14:tracePt t="61300" x="2486025" y="3325813"/>
          <p14:tracePt t="61412" x="2486025" y="3332163"/>
          <p14:tracePt t="61414" x="2486025" y="3336925"/>
          <p14:tracePt t="61430" x="2486025" y="3343275"/>
          <p14:tracePt t="61447" x="2492375" y="3349625"/>
          <p14:tracePt t="61484" x="2497138" y="3349625"/>
          <p14:tracePt t="61485" x="2503488" y="3349625"/>
          <p14:tracePt t="61513" x="2514600" y="3336925"/>
          <p14:tracePt t="61530" x="2536825" y="3314700"/>
          <p14:tracePt t="61547" x="2571750" y="3257550"/>
          <p14:tracePt t="61563" x="2628900" y="3143250"/>
          <p14:tracePt t="61581" x="2668588" y="3051175"/>
          <p14:tracePt t="61597" x="2708275" y="2954338"/>
          <p14:tracePt t="61614" x="2732088" y="2846388"/>
          <p14:tracePt t="61630" x="2743200" y="2749550"/>
          <p14:tracePt t="61647" x="2743200" y="2651125"/>
          <p14:tracePt t="61663" x="2743200" y="2565400"/>
          <p14:tracePt t="61680" x="2732088" y="2486025"/>
          <p14:tracePt t="61697" x="2714625" y="2406650"/>
          <p14:tracePt t="61714" x="2697163" y="2325688"/>
          <p14:tracePt t="61730" x="2674938" y="2239963"/>
          <p14:tracePt t="61747" x="2640013" y="2160588"/>
          <p14:tracePt t="61763" x="2582863" y="2022475"/>
          <p14:tracePt t="61781" x="2536825" y="1931988"/>
          <p14:tracePt t="61796" x="2479675" y="1846263"/>
          <p14:tracePt t="61814" x="2411413" y="1765300"/>
          <p14:tracePt t="61830" x="2343150" y="1697038"/>
          <p14:tracePt t="61847" x="2268538" y="1639888"/>
          <p14:tracePt t="61863" x="2200275" y="1606550"/>
          <p14:tracePt t="61880" x="2154238" y="1600200"/>
          <p14:tracePt t="61896" x="2120900" y="1600200"/>
          <p14:tracePt t="61914" x="2097088" y="1611313"/>
          <p14:tracePt t="61930" x="2051050" y="1651000"/>
          <p14:tracePt t="61947" x="2000250" y="1731963"/>
          <p14:tracePt t="61963" x="1914525" y="1931988"/>
          <p14:tracePt t="61981" x="1879600" y="2097088"/>
          <p14:tracePt t="61996" x="1879600" y="2263775"/>
          <p14:tracePt t="62014" x="1914525" y="2406650"/>
          <p14:tracePt t="62030" x="1978025" y="2514600"/>
          <p14:tracePt t="62047" x="2063750" y="2571750"/>
          <p14:tracePt t="62063" x="2143125" y="2593975"/>
          <p14:tracePt t="62080" x="2246313" y="2593975"/>
          <p14:tracePt t="62096" x="2360613" y="2549525"/>
          <p14:tracePt t="62114" x="2468563" y="2492375"/>
          <p14:tracePt t="62130" x="2560638" y="2417763"/>
          <p14:tracePt t="62147" x="2622550" y="2343150"/>
          <p14:tracePt t="62163" x="2668588" y="2211388"/>
          <p14:tracePt t="62181" x="2668588" y="2132013"/>
          <p14:tracePt t="62196" x="2663825" y="2068513"/>
          <p14:tracePt t="62214" x="2622550" y="2006600"/>
          <p14:tracePt t="62230" x="2565400" y="1954213"/>
          <p14:tracePt t="62247" x="2497138" y="1914525"/>
          <p14:tracePt t="62263" x="2417763" y="1897063"/>
          <p14:tracePt t="62280" x="2332038" y="1897063"/>
          <p14:tracePt t="62296" x="2246313" y="1908175"/>
          <p14:tracePt t="62314" x="2171700" y="1943100"/>
          <p14:tracePt t="62330" x="2120900" y="1993900"/>
          <p14:tracePt t="62347" x="2074863" y="2068513"/>
          <p14:tracePt t="62363" x="2046288" y="2222500"/>
          <p14:tracePt t="62380" x="2046288" y="2332038"/>
          <p14:tracePt t="62396" x="2068513" y="2435225"/>
          <p14:tracePt t="62413" x="2120900" y="2532063"/>
          <p14:tracePt t="62430" x="2189163" y="2593975"/>
          <p14:tracePt t="62447" x="2251075" y="2617788"/>
          <p14:tracePt t="62463" x="2292350" y="2617788"/>
          <p14:tracePt t="62480" x="2332038" y="2606675"/>
          <p14:tracePt t="62496" x="2371725" y="2560638"/>
          <p14:tracePt t="62513" x="2411413" y="2492375"/>
          <p14:tracePt t="62530" x="2446338" y="2422525"/>
          <p14:tracePt t="62547" x="2463800" y="2349500"/>
          <p14:tracePt t="62563" x="2468563" y="2246313"/>
          <p14:tracePt t="62581" x="2446338" y="2165350"/>
          <p14:tracePt t="62596" x="2400300" y="2114550"/>
          <p14:tracePt t="62613" x="2354263" y="2068513"/>
          <p14:tracePt t="62630" x="2286000" y="2039938"/>
          <p14:tracePt t="62647" x="2222500" y="2035175"/>
          <p14:tracePt t="62663" x="2171700" y="2039938"/>
          <p14:tracePt t="62680" x="2120900" y="2074863"/>
          <p14:tracePt t="62696" x="2074863" y="2132013"/>
          <p14:tracePt t="62714" x="2046288" y="2217738"/>
          <p14:tracePt t="62730" x="2046288" y="2308225"/>
          <p14:tracePt t="62747" x="2063750" y="2406650"/>
          <p14:tracePt t="62763" x="2160588" y="2549525"/>
          <p14:tracePt t="62780" x="2246313" y="2611438"/>
          <p14:tracePt t="62796" x="2336800" y="2635250"/>
          <p14:tracePt t="62813" x="2406650" y="2635250"/>
          <p14:tracePt t="62830" x="2474913" y="2589213"/>
          <p14:tracePt t="62847" x="2520950" y="2532063"/>
          <p14:tracePt t="62863" x="2549525" y="2474913"/>
          <p14:tracePt t="62880" x="2554288" y="2417763"/>
          <p14:tracePt t="62896" x="2554288" y="2360613"/>
          <p14:tracePt t="62913" x="2532063" y="2303463"/>
          <p14:tracePt t="62930" x="2479675" y="2257425"/>
          <p14:tracePt t="62947" x="2417763" y="2228850"/>
          <p14:tracePt t="62963" x="2325688" y="2217738"/>
          <p14:tracePt t="62980" x="2297113" y="2222500"/>
          <p14:tracePt t="62996" x="2263775" y="2257425"/>
          <p14:tracePt t="63013" x="2251075" y="2308225"/>
          <p14:tracePt t="63030" x="2246313" y="2365375"/>
          <p14:tracePt t="63047" x="2246313" y="2406650"/>
          <p14:tracePt t="63063" x="2257425" y="2435225"/>
          <p14:tracePt t="63080" x="2268538" y="2451100"/>
          <p14:tracePt t="63096" x="2274888" y="2451100"/>
          <p14:tracePt t="63148" x="2274888" y="2446338"/>
          <p14:tracePt t="63163" x="2274888" y="2439988"/>
          <p14:tracePt t="63163" x="2279650" y="2422525"/>
          <p14:tracePt t="63180" x="2286000" y="2406650"/>
          <p14:tracePt t="63197" x="2286000" y="2400300"/>
          <p14:tracePt t="6386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Physical Energy Storage:  Fluid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Pumped Hydro</a:t>
            </a:r>
            <a:r>
              <a:rPr lang="en-US" dirty="0" smtClean="0"/>
              <a:t>: Pumped Hydro plants store and generate energy by moving water between reservoirs at different elevations. </a:t>
            </a:r>
          </a:p>
          <a:p>
            <a:r>
              <a:rPr lang="en-US" sz="2000" dirty="0" smtClean="0"/>
              <a:t>When electricity demand is low, water is pumped to the upper reservoir, then during high electricity demand, water is released into the lower reservoir through turbines which generate energy.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3876"/>
            <a:ext cx="5268178" cy="3018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400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200" u="sng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http://hydro.org/tech-and-policy/technology/pumped-storage/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24"/>
    </mc:Choice>
    <mc:Fallback xmlns="">
      <p:transition spd="slow" advTm="2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279" x="5937250" y="3921125"/>
          <p14:tracePt t="37419" x="5937250" y="3932238"/>
          <p14:tracePt t="37427" x="5937250" y="3943350"/>
          <p14:tracePt t="37443" x="5937250" y="3965575"/>
          <p14:tracePt t="37459" x="5932488" y="3989388"/>
          <p14:tracePt t="37475" x="5932488" y="4017963"/>
          <p14:tracePt t="37491" x="5932488" y="4040188"/>
          <p14:tracePt t="37507" x="5926138" y="4068763"/>
          <p14:tracePt t="37507" x="5926138" y="4086225"/>
          <p14:tracePt t="37523" x="5921375" y="4121150"/>
          <p14:tracePt t="37547" x="5921375" y="4143375"/>
          <p14:tracePt t="37563" x="5921375" y="4165600"/>
          <p14:tracePt t="37573" x="5921375" y="4189413"/>
          <p14:tracePt t="37590" x="5921375" y="4206875"/>
          <p14:tracePt t="37606" x="5921375" y="4222750"/>
          <p14:tracePt t="37623" x="5921375" y="4240213"/>
          <p14:tracePt t="37640" x="5921375" y="4246563"/>
          <p14:tracePt t="37657" x="5915025" y="4257675"/>
          <p14:tracePt t="37673" x="5915025" y="4268788"/>
          <p14:tracePt t="37690" x="5908675" y="4286250"/>
          <p14:tracePt t="37706" x="5908675" y="4314825"/>
          <p14:tracePt t="37723" x="5908675" y="4332288"/>
          <p14:tracePt t="37741" x="5908675" y="4349750"/>
          <p14:tracePt t="37757" x="5908675" y="4365625"/>
          <p14:tracePt t="37774" x="5908675" y="4383088"/>
          <p14:tracePt t="37790" x="5903913" y="4394200"/>
          <p14:tracePt t="37807" x="5897563" y="4411663"/>
          <p14:tracePt t="37823" x="5892800" y="4451350"/>
          <p14:tracePt t="37840" x="5892800" y="4486275"/>
          <p14:tracePt t="37856" x="5892800" y="4525963"/>
          <p14:tracePt t="37874" x="5892800" y="4572000"/>
          <p14:tracePt t="37890" x="5892800" y="4640263"/>
          <p14:tracePt t="37907" x="5892800" y="4732338"/>
          <p14:tracePt t="37923" x="5892800" y="4806950"/>
          <p14:tracePt t="37940" x="5892800" y="4868863"/>
          <p14:tracePt t="37956" x="5892800" y="4926013"/>
          <p14:tracePt t="37974" x="5892800" y="4972050"/>
          <p14:tracePt t="37990" x="5892800" y="5006975"/>
          <p14:tracePt t="38007" x="5886450" y="5046663"/>
          <p14:tracePt t="38023" x="5880100" y="5080000"/>
          <p14:tracePt t="38040" x="5875338" y="5103813"/>
          <p14:tracePt t="38056" x="5868988" y="5126038"/>
          <p14:tracePt t="38074" x="5864225" y="5149850"/>
          <p14:tracePt t="38090" x="5864225" y="5183188"/>
          <p14:tracePt t="38107" x="5864225" y="5218113"/>
          <p14:tracePt t="38123" x="5864225" y="5280025"/>
          <p14:tracePt t="38140" x="5864225" y="5321300"/>
          <p14:tracePt t="38156" x="5864225" y="5326063"/>
          <p14:tracePt t="38403" x="5851525" y="5332413"/>
          <p14:tracePt t="38411" x="5846763" y="5343525"/>
          <p14:tracePt t="38419" x="5835650" y="5349875"/>
          <p14:tracePt t="38427" x="5800725" y="5360988"/>
          <p14:tracePt t="38441" x="5743575" y="5378450"/>
          <p14:tracePt t="38456" x="5668963" y="5383213"/>
          <p14:tracePt t="38474" x="5578475" y="5383213"/>
          <p14:tracePt t="38490" x="5497513" y="5383213"/>
          <p14:tracePt t="38507" x="5389563" y="5372100"/>
          <p14:tracePt t="38523" x="5326063" y="5365750"/>
          <p14:tracePt t="38540" x="5264150" y="5360988"/>
          <p14:tracePt t="38556" x="5207000" y="5354638"/>
          <p14:tracePt t="38574" x="5132388" y="5349875"/>
          <p14:tracePt t="38590" x="5064125" y="5343525"/>
          <p14:tracePt t="38607" x="4972050" y="5337175"/>
          <p14:tracePt t="38623" x="4886325" y="5337175"/>
          <p14:tracePt t="38640" x="4794250" y="5332413"/>
          <p14:tracePt t="38656" x="4697413" y="5332413"/>
          <p14:tracePt t="38674" x="4606925" y="5332413"/>
          <p14:tracePt t="38690" x="4521200" y="5332413"/>
          <p14:tracePt t="38707" x="4422775" y="5332413"/>
          <p14:tracePt t="38723" x="4303713" y="5332413"/>
          <p14:tracePt t="38740" x="4229100" y="5332413"/>
          <p14:tracePt t="38757" x="4143375" y="5332413"/>
          <p14:tracePt t="38773" x="4068763" y="5332413"/>
          <p14:tracePt t="38790" x="4006850" y="5332413"/>
          <p14:tracePt t="38807" x="3960813" y="5332413"/>
          <p14:tracePt t="38823" x="3921125" y="5332413"/>
          <p14:tracePt t="38840" x="3903663" y="5332413"/>
          <p14:tracePt t="38856" x="3879850" y="5332413"/>
          <p14:tracePt t="38874" x="3875088" y="5332413"/>
          <p14:tracePt t="38890" x="3868738" y="5332413"/>
          <p14:tracePt t="39059" x="3868738" y="5337175"/>
          <p14:tracePt t="39060" x="3863975" y="5337175"/>
          <p14:tracePt t="39073" x="3857625" y="5349875"/>
          <p14:tracePt t="39090" x="3829050" y="5372100"/>
          <p14:tracePt t="39108" x="3817938" y="5389563"/>
          <p14:tracePt t="39123" x="3789363" y="5400675"/>
          <p14:tracePt t="39140" x="3778250" y="5400675"/>
          <p14:tracePt t="39156" x="3771900" y="5400675"/>
          <p14:tracePt t="39795" x="3765550" y="5394325"/>
          <p14:tracePt t="39803" x="3754438" y="5389563"/>
          <p14:tracePt t="39811" x="3714750" y="5383213"/>
          <p14:tracePt t="39823" x="3663950" y="5365750"/>
          <p14:tracePt t="39840" x="3600450" y="5354638"/>
          <p14:tracePt t="39857" x="3525838" y="5343525"/>
          <p14:tracePt t="39873" x="3429000" y="5326063"/>
          <p14:tracePt t="39890" x="3332163" y="5308600"/>
          <p14:tracePt t="39906" x="3240088" y="5292725"/>
          <p14:tracePt t="39906" x="3189288" y="5280025"/>
          <p14:tracePt t="39924" x="3108325" y="5257800"/>
          <p14:tracePt t="39940" x="3040063" y="5246688"/>
          <p14:tracePt t="39957" x="2989263" y="5235575"/>
          <p14:tracePt t="39973" x="2960688" y="5229225"/>
          <p14:tracePt t="39990" x="2936875" y="5229225"/>
          <p14:tracePt t="40006" x="2925763" y="5222875"/>
          <p14:tracePt t="40024" x="2921000" y="5222875"/>
          <p14:tracePt t="40163" x="2914650" y="5222875"/>
          <p14:tracePt t="40371" x="2908300" y="5222875"/>
          <p14:tracePt t="40395" x="2903538" y="5222875"/>
          <p14:tracePt t="40411" x="2892425" y="5229225"/>
          <p14:tracePt t="40423" x="2886075" y="5235575"/>
          <p14:tracePt t="40440" x="2874963" y="5235575"/>
          <p14:tracePt t="40457" x="2857500" y="5235575"/>
          <p14:tracePt t="40473" x="2840038" y="5240338"/>
          <p14:tracePt t="40490" x="2828925" y="5240338"/>
          <p14:tracePt t="40506" x="2817813" y="5246688"/>
          <p14:tracePt t="40635" x="2811463" y="5246688"/>
          <p14:tracePt t="41602" x="2817813" y="5246688"/>
          <p14:tracePt t="41658" x="2822575" y="5246688"/>
          <p14:tracePt t="41682" x="2828925" y="5246688"/>
          <p14:tracePt t="41689" x="2835275" y="5246688"/>
          <p14:tracePt t="41706" x="2851150" y="5246688"/>
          <p14:tracePt t="41706" x="2863850" y="5246688"/>
          <p14:tracePt t="41722" x="2892425" y="5246688"/>
          <p14:tracePt t="41739" x="2925763" y="5246688"/>
          <p14:tracePt t="41755" x="2978150" y="5251450"/>
          <p14:tracePt t="41772" x="3035300" y="5268913"/>
          <p14:tracePt t="41788" x="3103563" y="5286375"/>
          <p14:tracePt t="41806" x="3165475" y="5303838"/>
          <p14:tracePt t="41822" x="3235325" y="5326063"/>
          <p14:tracePt t="41839" x="3303588" y="5349875"/>
          <p14:tracePt t="41855" x="3360738" y="5372100"/>
          <p14:tracePt t="41872" x="3435350" y="5389563"/>
          <p14:tracePt t="41888" x="3503613" y="5407025"/>
          <p14:tracePt t="41906" x="3582988" y="5429250"/>
          <p14:tracePt t="41922" x="3703638" y="5464175"/>
          <p14:tracePt t="41939" x="3765550" y="5486400"/>
          <p14:tracePt t="41955" x="3835400" y="5503863"/>
          <p14:tracePt t="41972" x="3897313" y="5521325"/>
          <p14:tracePt t="41988" x="3949700" y="5537200"/>
          <p14:tracePt t="42006" x="3989388" y="5554663"/>
          <p14:tracePt t="42022" x="4029075" y="5561013"/>
          <p14:tracePt t="42039" x="4051300" y="5572125"/>
          <p14:tracePt t="42055" x="4075113" y="5578475"/>
          <p14:tracePt t="42072" x="4086225" y="5583238"/>
          <p14:tracePt t="42088" x="4097338" y="5583238"/>
          <p14:tracePt t="42105" x="4103688" y="5583238"/>
          <p14:tracePt t="42122" x="4121150" y="5583238"/>
          <p14:tracePt t="42140" x="4143375" y="5583238"/>
          <p14:tracePt t="42155" x="4160838" y="5583238"/>
          <p14:tracePt t="42172" x="4183063" y="5583238"/>
          <p14:tracePt t="42188" x="4200525" y="5583238"/>
          <p14:tracePt t="42205" x="4222750" y="5583238"/>
          <p14:tracePt t="42222" x="4240213" y="5583238"/>
          <p14:tracePt t="42239" x="4240213" y="5578475"/>
          <p14:tracePt t="42255" x="4246563" y="5578475"/>
          <p14:tracePt t="42272" x="4251325" y="5572125"/>
          <p14:tracePt t="42288" x="4251325" y="5565775"/>
          <p14:tracePt t="42305" x="4251325" y="5549900"/>
          <p14:tracePt t="42305" x="4246563" y="5543550"/>
          <p14:tracePt t="42322" x="4229100" y="5514975"/>
          <p14:tracePt t="42339" x="4200525" y="5480050"/>
          <p14:tracePt t="42355" x="4149725" y="5440363"/>
          <p14:tracePt t="42372" x="4103688" y="5407025"/>
          <p14:tracePt t="42388" x="4079875" y="5407025"/>
          <p14:tracePt t="42405" x="4064000" y="5407025"/>
          <p14:tracePt t="42422" x="4046538" y="5407025"/>
          <p14:tracePt t="42439" x="4022725" y="5411788"/>
          <p14:tracePt t="42455" x="4006850" y="5435600"/>
          <p14:tracePt t="42472" x="3994150" y="5451475"/>
          <p14:tracePt t="42488" x="3989388" y="5480050"/>
          <p14:tracePt t="42506" x="3989388" y="5497513"/>
          <p14:tracePt t="42522" x="3983038" y="5526088"/>
          <p14:tracePt t="42539" x="3989388" y="5549900"/>
          <p14:tracePt t="42555" x="3994150" y="5572125"/>
          <p14:tracePt t="42572" x="4011613" y="5594350"/>
          <p14:tracePt t="42588" x="4040188" y="5611813"/>
          <p14:tracePt t="42605" x="4064000" y="5629275"/>
          <p14:tracePt t="42622" x="4108450" y="5635625"/>
          <p14:tracePt t="42639" x="4143375" y="5635625"/>
          <p14:tracePt t="42655" x="4200525" y="5635625"/>
          <p14:tracePt t="42672" x="4251325" y="5618163"/>
          <p14:tracePt t="42688" x="4297363" y="5589588"/>
          <p14:tracePt t="42705" x="4337050" y="5561013"/>
          <p14:tracePt t="42705" x="4349750" y="5537200"/>
          <p14:tracePt t="42722" x="4365625" y="5508625"/>
          <p14:tracePt t="42738" x="4378325" y="5464175"/>
          <p14:tracePt t="42755" x="4378325" y="5418138"/>
          <p14:tracePt t="42772" x="4371975" y="5360988"/>
          <p14:tracePt t="42789" x="4337050" y="5297488"/>
          <p14:tracePt t="42805" x="4303713" y="5240338"/>
          <p14:tracePt t="42822" x="4257675" y="5189538"/>
          <p14:tracePt t="42838" x="4206875" y="5160963"/>
          <p14:tracePt t="42855" x="4160838" y="5137150"/>
          <p14:tracePt t="42872" x="4137025" y="5132388"/>
          <p14:tracePt t="42889" x="4103688" y="5132388"/>
          <p14:tracePt t="42905" x="4068763" y="5137150"/>
          <p14:tracePt t="42905" x="4046538" y="5154613"/>
          <p14:tracePt t="42922" x="4006850" y="5183188"/>
          <p14:tracePt t="42938" x="3971925" y="5235575"/>
          <p14:tracePt t="42956" x="3932238" y="5297488"/>
          <p14:tracePt t="42972" x="3914775" y="5354638"/>
          <p14:tracePt t="42989" x="3914775" y="5418138"/>
          <p14:tracePt t="43005" x="3921125" y="5475288"/>
          <p14:tracePt t="43022" x="3943350" y="5526088"/>
          <p14:tracePt t="43038" x="3983038" y="5561013"/>
          <p14:tracePt t="43055" x="4040188" y="5583238"/>
          <p14:tracePt t="43072" x="4108450" y="5589588"/>
          <p14:tracePt t="43089" x="4189413" y="5589588"/>
          <p14:tracePt t="43105" x="4275138" y="5565775"/>
          <p14:tracePt t="43105" x="4314825" y="5543550"/>
          <p14:tracePt t="43122" x="4378325" y="5503863"/>
          <p14:tracePt t="43138" x="4418013" y="5464175"/>
          <p14:tracePt t="43156" x="4446588" y="5418138"/>
          <p14:tracePt t="43172" x="4451350" y="5360988"/>
          <p14:tracePt t="43189" x="4451350" y="5308600"/>
          <p14:tracePt t="43205" x="4418013" y="5246688"/>
          <p14:tracePt t="43222" x="4365625" y="5183188"/>
          <p14:tracePt t="43238" x="4303713" y="5143500"/>
          <p14:tracePt t="43256" x="4240213" y="5121275"/>
          <p14:tracePt t="43272" x="4200525" y="5114925"/>
          <p14:tracePt t="43289" x="4165600" y="5121275"/>
          <p14:tracePt t="43305" x="4132263" y="5149850"/>
          <p14:tracePt t="43305" x="4114800" y="5178425"/>
          <p14:tracePt t="43322" x="4092575" y="5246688"/>
          <p14:tracePt t="43338" x="4086225" y="5332413"/>
          <p14:tracePt t="43356" x="4086225" y="5429250"/>
          <p14:tracePt t="43372" x="4121150" y="5503863"/>
          <p14:tracePt t="43389" x="4165600" y="5561013"/>
          <p14:tracePt t="43405" x="4217988" y="5589588"/>
          <p14:tracePt t="43422" x="4286250" y="5594350"/>
          <p14:tracePt t="43438" x="4371975" y="5578475"/>
          <p14:tracePt t="43456" x="4451350" y="5532438"/>
          <p14:tracePt t="43472" x="4503738" y="5480050"/>
          <p14:tracePt t="43489" x="4532313" y="5429250"/>
          <p14:tracePt t="43505" x="4549775" y="5360988"/>
          <p14:tracePt t="43505" x="4549775" y="5332413"/>
          <p14:tracePt t="43522" x="4537075" y="5257800"/>
          <p14:tracePt t="43538" x="4497388" y="5178425"/>
          <p14:tracePt t="43555" x="4418013" y="5114925"/>
          <p14:tracePt t="43572" x="4321175" y="5064125"/>
          <p14:tracePt t="43589" x="4229100" y="5046663"/>
          <p14:tracePt t="43605" x="4165600" y="5051425"/>
          <p14:tracePt t="43622" x="4103688" y="5092700"/>
          <p14:tracePt t="43638" x="4046538" y="5165725"/>
          <p14:tracePt t="43656" x="4006850" y="5268913"/>
          <p14:tracePt t="43672" x="4000500" y="5378450"/>
          <p14:tracePt t="43689" x="4006850" y="5475288"/>
          <p14:tracePt t="43705" x="4046538" y="5549900"/>
          <p14:tracePt t="43705" x="4068763" y="5578475"/>
          <p14:tracePt t="43722" x="4132263" y="5618163"/>
          <p14:tracePt t="43738" x="4211638" y="5629275"/>
          <p14:tracePt t="43756" x="4268788" y="5629275"/>
          <p14:tracePt t="43772" x="4308475" y="5607050"/>
          <p14:tracePt t="43789" x="4332288" y="5572125"/>
          <p14:tracePt t="43805" x="4354513" y="5521325"/>
          <p14:tracePt t="43822" x="4360863" y="5464175"/>
          <p14:tracePt t="43838" x="4360863" y="5407025"/>
          <p14:tracePt t="43855" x="4343400" y="5354638"/>
          <p14:tracePt t="43872" x="4321175" y="5326063"/>
          <p14:tracePt t="43889" x="4308475" y="5314950"/>
          <p14:tracePt t="43905" x="4303713" y="5314950"/>
          <p14:tracePt t="43905" x="4297363" y="5314950"/>
          <p14:tracePt t="43946" x="4292600" y="5314950"/>
          <p14:tracePt t="43955" x="4286250" y="5321300"/>
          <p14:tracePt t="43962" x="4279900" y="5337175"/>
          <p14:tracePt t="43976" x="4275138" y="5349875"/>
          <p14:tracePt t="44561" x="4279900" y="5349875"/>
          <p14:tracePt t="44594" x="4279900" y="5343525"/>
          <p14:tracePt t="44610" x="4279900" y="5332413"/>
          <p14:tracePt t="44618" x="4279900" y="5321300"/>
          <p14:tracePt t="44626" x="4279900" y="5280025"/>
          <p14:tracePt t="44639" x="4264025" y="5207000"/>
          <p14:tracePt t="44655" x="4235450" y="5108575"/>
          <p14:tracePt t="44672" x="4194175" y="4994275"/>
          <p14:tracePt t="44688" x="4171950" y="4892675"/>
          <p14:tracePt t="44706" x="4149725" y="4800600"/>
          <p14:tracePt t="44722" x="4132263" y="4725988"/>
          <p14:tracePt t="44739" x="4125913" y="4703763"/>
          <p14:tracePt t="44756" x="4125913" y="4697413"/>
          <p14:tracePt t="44947" x="0" y="0"/>
        </p14:tracePtLst>
        <p14:tracePtLst>
          <p14:tracePt t="50255" x="3086100" y="5303838"/>
          <p14:tracePt t="50347" x="3079750" y="5303838"/>
          <p14:tracePt t="50395" x="3074988" y="5303838"/>
          <p14:tracePt t="50403" x="3057525" y="5303838"/>
          <p14:tracePt t="50411" x="3028950" y="5303838"/>
          <p14:tracePt t="50422" x="3000375" y="5303838"/>
          <p14:tracePt t="50443" x="2960688" y="5303838"/>
          <p14:tracePt t="50459" x="2925763" y="5303838"/>
          <p14:tracePt t="50475" x="2886075" y="5303838"/>
          <p14:tracePt t="50491" x="2851150" y="5303838"/>
          <p14:tracePt t="50507" x="2822575" y="5303838"/>
          <p14:tracePt t="50507" x="2811463" y="5303838"/>
          <p14:tracePt t="50523" x="2782888" y="5303838"/>
          <p14:tracePt t="50547" x="2771775" y="5303838"/>
          <p14:tracePt t="50563" x="2749550" y="5303838"/>
          <p14:tracePt t="50572" x="2736850" y="5303838"/>
          <p14:tracePt t="50595" x="2708275" y="5303838"/>
          <p14:tracePt t="50606" x="2692400" y="5308600"/>
          <p14:tracePt t="50627" x="2663825" y="5314950"/>
          <p14:tracePt t="50639" x="2640013" y="5321300"/>
          <p14:tracePt t="50656" x="2606675" y="5326063"/>
          <p14:tracePt t="50673" x="2578100" y="5332413"/>
          <p14:tracePt t="50689" x="2554288" y="5332413"/>
          <p14:tracePt t="50706" x="2525713" y="5332413"/>
          <p14:tracePt t="50722" x="2492375" y="5343525"/>
          <p14:tracePt t="50739" x="2474913" y="5343525"/>
          <p14:tracePt t="50756" x="2451100" y="5343525"/>
          <p14:tracePt t="50772" x="2435225" y="5343525"/>
          <p14:tracePt t="50789" x="2417763" y="5343525"/>
          <p14:tracePt t="50806" x="2406650" y="5349875"/>
          <p14:tracePt t="50822" x="2389188" y="5354638"/>
          <p14:tracePt t="50839" x="2371725" y="5354638"/>
          <p14:tracePt t="50855" x="2365375" y="5354638"/>
          <p14:tracePt t="53922" x="2371725" y="5354638"/>
          <p14:tracePt t="54115" x="2378075" y="5354638"/>
          <p14:tracePt t="54128" x="2382838" y="5354638"/>
          <p14:tracePt t="54139" x="2389188" y="5354638"/>
          <p14:tracePt t="54155" x="2393950" y="5354638"/>
          <p14:tracePt t="54172" x="2400300" y="5354638"/>
          <p14:tracePt t="54189" x="2406650" y="5354638"/>
          <p14:tracePt t="54205" x="2411413" y="5354638"/>
          <p14:tracePt t="54222" x="2417763" y="5354638"/>
          <p14:tracePt t="54239" x="2422525" y="5354638"/>
          <p14:tracePt t="54378" x="2428875" y="5354638"/>
          <p14:tracePt t="54392" x="2435225" y="5354638"/>
          <p14:tracePt t="54405" x="2446338" y="5354638"/>
          <p14:tracePt t="54422" x="2468563" y="5354638"/>
          <p14:tracePt t="54439" x="2486025" y="5354638"/>
          <p14:tracePt t="54455" x="2508250" y="5354638"/>
          <p14:tracePt t="54472" x="2525713" y="5360988"/>
          <p14:tracePt t="54489" x="2549525" y="5360988"/>
          <p14:tracePt t="54506" x="2560638" y="5360988"/>
          <p14:tracePt t="54522" x="2582863" y="5360988"/>
          <p14:tracePt t="54539" x="2600325" y="5360988"/>
          <p14:tracePt t="54555" x="2611438" y="5365750"/>
          <p14:tracePt t="54572" x="2622550" y="5365750"/>
          <p14:tracePt t="54589" x="2628900" y="5365750"/>
          <p14:tracePt t="54605" x="2640013" y="5365750"/>
          <p14:tracePt t="54622" x="2646363" y="5365750"/>
          <p14:tracePt t="54639" x="2657475" y="5365750"/>
          <p14:tracePt t="54655" x="2663825" y="5365750"/>
          <p14:tracePt t="54672" x="2674938" y="5365750"/>
          <p14:tracePt t="54689" x="2679700" y="5365750"/>
          <p14:tracePt t="54730" x="2686050" y="5365750"/>
          <p14:tracePt t="54756" x="2692400" y="5365750"/>
          <p14:tracePt t="54757" x="2692400" y="5372100"/>
          <p14:tracePt t="54772" x="2697163" y="5372100"/>
          <p14:tracePt t="54789" x="2708275" y="5378450"/>
          <p14:tracePt t="54805" x="2714625" y="5378450"/>
          <p14:tracePt t="54822" x="2736850" y="5383213"/>
          <p14:tracePt t="54838" x="2754313" y="5383213"/>
          <p14:tracePt t="54856" x="2771775" y="5389563"/>
          <p14:tracePt t="54872" x="2794000" y="5389563"/>
          <p14:tracePt t="54889" x="2817813" y="5389563"/>
          <p14:tracePt t="54905" x="2846388" y="5394325"/>
          <p14:tracePt t="54905" x="2857500" y="5394325"/>
          <p14:tracePt t="54923" x="2892425" y="5394325"/>
          <p14:tracePt t="54938" x="2925763" y="5394325"/>
          <p14:tracePt t="54956" x="2965450" y="5394325"/>
          <p14:tracePt t="54972" x="3000375" y="5400675"/>
          <p14:tracePt t="54989" x="3040063" y="5400675"/>
          <p14:tracePt t="55005" x="3074988" y="5407025"/>
          <p14:tracePt t="55022" x="3097213" y="5411788"/>
          <p14:tracePt t="55038" x="3125788" y="5411788"/>
          <p14:tracePt t="55056" x="3149600" y="5411788"/>
          <p14:tracePt t="55072" x="3165475" y="5418138"/>
          <p14:tracePt t="55089" x="3182938" y="5418138"/>
          <p14:tracePt t="55105" x="3206750" y="5422900"/>
          <p14:tracePt t="55105" x="3211513" y="5422900"/>
          <p14:tracePt t="55122" x="3228975" y="5422900"/>
          <p14:tracePt t="55138" x="3246438" y="5422900"/>
          <p14:tracePt t="55156" x="3263900" y="5422900"/>
          <p14:tracePt t="55172" x="3286125" y="5422900"/>
          <p14:tracePt t="55189" x="3314700" y="5422900"/>
          <p14:tracePt t="55205" x="3343275" y="5429250"/>
          <p14:tracePt t="55222" x="3371850" y="5429250"/>
          <p14:tracePt t="55238" x="3406775" y="5435600"/>
          <p14:tracePt t="55255" x="3435350" y="5435600"/>
          <p14:tracePt t="55272" x="3457575" y="5440363"/>
          <p14:tracePt t="55289" x="3475038" y="5440363"/>
          <p14:tracePt t="55666" x="3468688" y="5440363"/>
          <p14:tracePt t="55674" x="3463925" y="5440363"/>
          <p14:tracePt t="55689" x="3457575" y="5440363"/>
          <p14:tracePt t="55705" x="3451225" y="5440363"/>
          <p14:tracePt t="55705" x="3440113" y="5440363"/>
          <p14:tracePt t="55723" x="3429000" y="5440363"/>
          <p14:tracePt t="55738" x="3411538" y="5440363"/>
          <p14:tracePt t="55755" x="3389313" y="5435600"/>
          <p14:tracePt t="55772" x="3365500" y="5429250"/>
          <p14:tracePt t="55789" x="3343275" y="5429250"/>
          <p14:tracePt t="55805" x="3321050" y="5429250"/>
          <p14:tracePt t="55822" x="3297238" y="5418138"/>
          <p14:tracePt t="55838" x="3275013" y="5411788"/>
          <p14:tracePt t="55856" x="3251200" y="5411788"/>
          <p14:tracePt t="55872" x="3222625" y="5400675"/>
          <p14:tracePt t="55889" x="3194050" y="5394325"/>
          <p14:tracePt t="55905" x="3165475" y="5394325"/>
          <p14:tracePt t="55905" x="3160713" y="5389563"/>
          <p14:tracePt t="55923" x="3143250" y="5389563"/>
          <p14:tracePt t="55939" x="3132138" y="5389563"/>
          <p14:tracePt t="55955" x="3125788" y="5389563"/>
          <p14:tracePt t="56202" x="3125788" y="5383213"/>
          <p14:tracePt t="56274" x="3125788" y="5378450"/>
          <p14:tracePt t="56275" x="3132138" y="5378450"/>
          <p14:tracePt t="56289" x="3149600" y="5372100"/>
          <p14:tracePt t="56305" x="3160713" y="5365750"/>
          <p14:tracePt t="56322" x="3182938" y="5354638"/>
          <p14:tracePt t="56340" x="3206750" y="5349875"/>
          <p14:tracePt t="56355" x="3217863" y="5349875"/>
          <p14:tracePt t="56373" x="3246438" y="5349875"/>
          <p14:tracePt t="56388" x="3268663" y="5349875"/>
          <p14:tracePt t="56406" x="3292475" y="5343525"/>
          <p14:tracePt t="56422" x="3314700" y="5343525"/>
          <p14:tracePt t="56439" x="3336925" y="5343525"/>
          <p14:tracePt t="56455" x="3354388" y="5343525"/>
          <p14:tracePt t="56472" x="3378200" y="5343525"/>
          <p14:tracePt t="56488" x="3389313" y="5343525"/>
          <p14:tracePt t="56506" x="3411538" y="5343525"/>
          <p14:tracePt t="56522" x="3440113" y="5349875"/>
          <p14:tracePt t="56539" x="3457575" y="5354638"/>
          <p14:tracePt t="56555" x="3468688" y="5360988"/>
          <p14:tracePt t="56572" x="3486150" y="5372100"/>
          <p14:tracePt t="56588" x="3503613" y="5378450"/>
          <p14:tracePt t="56605" x="3525838" y="5389563"/>
          <p14:tracePt t="56622" x="3536950" y="5400675"/>
          <p14:tracePt t="56639" x="3554413" y="5400675"/>
          <p14:tracePt t="56655" x="3565525" y="5411788"/>
          <p14:tracePt t="56672" x="3578225" y="5411788"/>
          <p14:tracePt t="56688" x="3594100" y="5418138"/>
          <p14:tracePt t="56705" x="3600450" y="5422900"/>
          <p14:tracePt t="56722" x="3611563" y="5429250"/>
          <p14:tracePt t="56794" x="3617913" y="5429250"/>
          <p14:tracePt t="56801" x="3617913" y="5435600"/>
          <p14:tracePt t="56805" x="3622675" y="5435600"/>
          <p14:tracePt t="56822" x="3640138" y="5440363"/>
          <p14:tracePt t="56839" x="3657600" y="5451475"/>
          <p14:tracePt t="56855" x="3686175" y="5451475"/>
          <p14:tracePt t="56872" x="3725863" y="5451475"/>
          <p14:tracePt t="56888" x="3765550" y="5451475"/>
          <p14:tracePt t="56905" x="3800475" y="5451475"/>
          <p14:tracePt t="56922" x="3851275" y="5451475"/>
          <p14:tracePt t="56939" x="3875088" y="5446713"/>
          <p14:tracePt t="56955" x="3892550" y="5440363"/>
          <p14:tracePt t="56972" x="3897313" y="5429250"/>
          <p14:tracePt t="56988" x="3903663" y="5429250"/>
          <p14:tracePt t="57006" x="3903663" y="5422900"/>
          <p14:tracePt t="57022" x="3908425" y="5418138"/>
          <p14:tracePt t="57058" x="3914775" y="5411788"/>
          <p14:tracePt t="57065" x="3921125" y="5407025"/>
          <p14:tracePt t="57072" x="3925888" y="5400675"/>
          <p14:tracePt t="57154" x="3925888" y="5394325"/>
          <p14:tracePt t="57266" x="3925888" y="5400675"/>
          <p14:tracePt t="57274" x="3925888" y="5418138"/>
          <p14:tracePt t="57282" x="3925888" y="5435600"/>
          <p14:tracePt t="57290" x="3937000" y="5480050"/>
          <p14:tracePt t="57305" x="3960813" y="5532438"/>
          <p14:tracePt t="57322" x="4000500" y="5572125"/>
          <p14:tracePt t="57340" x="4011613" y="5583238"/>
          <p14:tracePt t="57355" x="4029075" y="5589588"/>
          <p14:tracePt t="57372" x="4040188" y="5589588"/>
          <p14:tracePt t="57388" x="4051300" y="5589588"/>
          <p14:tracePt t="57426" x="4057650" y="5583238"/>
          <p14:tracePt t="57438" x="4057650" y="5578475"/>
          <p14:tracePt t="57439" x="4064000" y="5565775"/>
          <p14:tracePt t="57455" x="4068763" y="5543550"/>
          <p14:tracePt t="57472" x="4075113" y="5526088"/>
          <p14:tracePt t="57488" x="4075113" y="5503863"/>
          <p14:tracePt t="57506" x="4079875" y="5480050"/>
          <p14:tracePt t="57522" x="4092575" y="5446713"/>
          <p14:tracePt t="57539" x="4092575" y="5429250"/>
          <p14:tracePt t="57555" x="4103688" y="5411788"/>
          <p14:tracePt t="57572" x="4114800" y="5400675"/>
          <p14:tracePt t="57588" x="4143375" y="5389563"/>
          <p14:tracePt t="57605" x="4165600" y="5378450"/>
          <p14:tracePt t="57622" x="4189413" y="5378450"/>
          <p14:tracePt t="57639" x="4200525" y="5378450"/>
          <p14:tracePt t="57655" x="4211638" y="5378450"/>
          <p14:tracePt t="57672" x="4222750" y="5378450"/>
          <p14:tracePt t="57688" x="4246563" y="5378450"/>
          <p14:tracePt t="57706" x="4268788" y="5378450"/>
          <p14:tracePt t="57722" x="4297363" y="5383213"/>
          <p14:tracePt t="57739" x="4325938" y="5389563"/>
          <p14:tracePt t="57755" x="4354513" y="5389563"/>
          <p14:tracePt t="57772" x="4411663" y="5389563"/>
          <p14:tracePt t="57788" x="4475163" y="5394325"/>
          <p14:tracePt t="57805" x="4554538" y="5394325"/>
          <p14:tracePt t="57822" x="4635500" y="5394325"/>
          <p14:tracePt t="57838" x="4725988" y="5394325"/>
          <p14:tracePt t="57855" x="4822825" y="5389563"/>
          <p14:tracePt t="57872" x="4908550" y="5383213"/>
          <p14:tracePt t="57888" x="5011738" y="5378450"/>
          <p14:tracePt t="57905" x="5108575" y="5372100"/>
          <p14:tracePt t="57922" x="5257800" y="5360988"/>
          <p14:tracePt t="57939" x="5349875" y="5354638"/>
          <p14:tracePt t="57955" x="5451475" y="5354638"/>
          <p14:tracePt t="57972" x="5537200" y="5354638"/>
          <p14:tracePt t="57988" x="5618163" y="5354638"/>
          <p14:tracePt t="58005" x="5692775" y="5354638"/>
          <p14:tracePt t="58022" x="5743575" y="5354638"/>
          <p14:tracePt t="58038" x="5783263" y="5354638"/>
          <p14:tracePt t="58055" x="5800725" y="5354638"/>
          <p14:tracePt t="58072" x="5811838" y="5354638"/>
          <p14:tracePt t="58226" x="5818188" y="5354638"/>
          <p14:tracePt t="58290" x="5818188" y="5343525"/>
          <p14:tracePt t="58298" x="5818188" y="5332413"/>
          <p14:tracePt t="58306" x="5818188" y="5297488"/>
          <p14:tracePt t="58306" x="5818188" y="5275263"/>
          <p14:tracePt t="58322" x="5818188" y="5229225"/>
          <p14:tracePt t="58339" x="5818188" y="5183188"/>
          <p14:tracePt t="58356" x="5818188" y="5126038"/>
          <p14:tracePt t="58372" x="5818188" y="5057775"/>
          <p14:tracePt t="58389" x="5822950" y="4983163"/>
          <p14:tracePt t="58405" x="5822950" y="4897438"/>
          <p14:tracePt t="58422" x="5829300" y="4818063"/>
          <p14:tracePt t="58438" x="5835650" y="4732338"/>
          <p14:tracePt t="58455" x="5840413" y="4651375"/>
          <p14:tracePt t="58472" x="5851525" y="4560888"/>
          <p14:tracePt t="58489" x="5868988" y="4479925"/>
          <p14:tracePt t="58505" x="5880100" y="4400550"/>
          <p14:tracePt t="58505" x="5886450" y="4360863"/>
          <p14:tracePt t="58523" x="5897563" y="4275138"/>
          <p14:tracePt t="58538" x="5903913" y="4194175"/>
          <p14:tracePt t="58556" x="5903913" y="4114800"/>
          <p14:tracePt t="58572" x="5908675" y="4040188"/>
          <p14:tracePt t="58589" x="5908675" y="3989388"/>
          <p14:tracePt t="58605" x="5915025" y="3932238"/>
          <p14:tracePt t="58622" x="5915025" y="3886200"/>
          <p14:tracePt t="58638" x="5915025" y="3851275"/>
          <p14:tracePt t="58655" x="5915025" y="3822700"/>
          <p14:tracePt t="58672" x="5915025" y="3800475"/>
          <p14:tracePt t="58689" x="5915025" y="3789363"/>
          <p14:tracePt t="58705" x="5915025" y="3783013"/>
          <p14:tracePt t="58914" x="5921375" y="3783013"/>
          <p14:tracePt t="58978" x="5926138" y="3783013"/>
          <p14:tracePt t="58994" x="5937250" y="3783013"/>
          <p14:tracePt t="59002" x="5961063" y="3783013"/>
          <p14:tracePt t="59010" x="6018213" y="3783013"/>
          <p14:tracePt t="59022" x="6097588" y="3783013"/>
          <p14:tracePt t="59038" x="6189663" y="3783013"/>
          <p14:tracePt t="59055" x="6297613" y="3778250"/>
          <p14:tracePt t="59072" x="6418263" y="3771900"/>
          <p14:tracePt t="59089" x="6526213" y="3771900"/>
          <p14:tracePt t="59105" x="6629400" y="3765550"/>
          <p14:tracePt t="59105" x="6675438" y="3760788"/>
          <p14:tracePt t="59122" x="6737350" y="3760788"/>
          <p14:tracePt t="59138" x="6778625" y="3754438"/>
          <p14:tracePt t="59155" x="6794500" y="3754438"/>
          <p14:tracePt t="59172" x="6800850" y="3754438"/>
          <p14:tracePt t="60914" x="6794500" y="3754438"/>
          <p14:tracePt t="62066" x="6794500" y="3749675"/>
          <p14:tracePt t="63890" x="6789738" y="3749675"/>
          <p14:tracePt t="64010" x="6783388" y="3749675"/>
          <p14:tracePt t="64026" x="6778625" y="3749675"/>
          <p14:tracePt t="64042" x="6772275" y="3749675"/>
          <p14:tracePt t="64071" x="6761163" y="3749675"/>
          <p14:tracePt t="64072" x="6737350" y="3743325"/>
          <p14:tracePt t="64088" x="6715125" y="3736975"/>
          <p14:tracePt t="64105" x="6686550" y="3736975"/>
          <p14:tracePt t="64121" x="6651625" y="3736975"/>
          <p14:tracePt t="64139" x="6635750" y="3736975"/>
          <p14:tracePt t="64155" x="6611938" y="3736975"/>
          <p14:tracePt t="64171" x="6589713" y="3736975"/>
          <p14:tracePt t="64188" x="6565900" y="3743325"/>
          <p14:tracePt t="64205" x="6532563" y="3743325"/>
          <p14:tracePt t="64221" x="6508750" y="3754438"/>
          <p14:tracePt t="64238" x="6480175" y="3760788"/>
          <p14:tracePt t="64255" x="6457950" y="3765550"/>
          <p14:tracePt t="64272" x="6429375" y="3765550"/>
          <p14:tracePt t="64288" x="6407150" y="3765550"/>
          <p14:tracePt t="64305" x="6378575" y="3765550"/>
          <p14:tracePt t="64321" x="6326188" y="3765550"/>
          <p14:tracePt t="64339" x="6286500" y="3760788"/>
          <p14:tracePt t="64355" x="6257925" y="3749675"/>
          <p14:tracePt t="64371" x="6229350" y="3743325"/>
          <p14:tracePt t="64388" x="6194425" y="3743325"/>
          <p14:tracePt t="64405" x="6178550" y="3736975"/>
          <p14:tracePt t="64421" x="6149975" y="3736975"/>
          <p14:tracePt t="64438" x="6132513" y="3736975"/>
          <p14:tracePt t="64455" x="6108700" y="3736975"/>
          <p14:tracePt t="64471" x="6097588" y="3736975"/>
          <p14:tracePt t="64488" x="6080125" y="3736975"/>
          <p14:tracePt t="64505" x="6064250" y="3736975"/>
          <p14:tracePt t="64521" x="6035675" y="3736975"/>
          <p14:tracePt t="64539" x="6022975" y="3736975"/>
          <p14:tracePt t="64554" x="6011863" y="3736975"/>
          <p14:tracePt t="64571" x="6000750" y="3736975"/>
          <p14:tracePt t="64588" x="5989638" y="3736975"/>
          <p14:tracePt t="64605" x="5978525" y="3736975"/>
          <p14:tracePt t="64621" x="5965825" y="3736975"/>
          <p14:tracePt t="64638" x="5949950" y="3736975"/>
          <p14:tracePt t="64654" x="5937250" y="3736975"/>
          <p14:tracePt t="64671" x="5926138" y="3736975"/>
          <p14:tracePt t="64688" x="5921375" y="3736975"/>
          <p14:tracePt t="64705" x="5915025" y="3732213"/>
          <p14:tracePt t="64722" x="5908675" y="3732213"/>
          <p14:tracePt t="64994" x="5903913" y="3732213"/>
          <p14:tracePt t="65002" x="5903913" y="3736975"/>
          <p14:tracePt t="65010" x="5897563" y="3754438"/>
          <p14:tracePt t="65022" x="5892800" y="3783013"/>
          <p14:tracePt t="65038" x="5886450" y="3817938"/>
          <p14:tracePt t="65055" x="5875338" y="3868738"/>
          <p14:tracePt t="65071" x="5864225" y="3921125"/>
          <p14:tracePt t="65088" x="5857875" y="3965575"/>
          <p14:tracePt t="65104" x="5851525" y="4022725"/>
          <p14:tracePt t="65104" x="5851525" y="4046538"/>
          <p14:tracePt t="65122" x="5851525" y="4097338"/>
          <p14:tracePt t="65138" x="5851525" y="4137025"/>
          <p14:tracePt t="65155" x="5851525" y="4183063"/>
          <p14:tracePt t="65171" x="5851525" y="4222750"/>
          <p14:tracePt t="65188" x="5851525" y="4257675"/>
          <p14:tracePt t="65204" x="5851525" y="4292600"/>
          <p14:tracePt t="65222" x="5851525" y="4321175"/>
          <p14:tracePt t="65238" x="5864225" y="4354513"/>
          <p14:tracePt t="65255" x="5864225" y="4383088"/>
          <p14:tracePt t="65271" x="5868988" y="4411663"/>
          <p14:tracePt t="65288" x="5875338" y="4451350"/>
          <p14:tracePt t="65304" x="5880100" y="4492625"/>
          <p14:tracePt t="65304" x="5886450" y="4525963"/>
          <p14:tracePt t="65322" x="5886450" y="4583113"/>
          <p14:tracePt t="65338" x="5892800" y="4640263"/>
          <p14:tracePt t="65355" x="5892800" y="4675188"/>
          <p14:tracePt t="65371" x="5892800" y="4697413"/>
          <p14:tracePt t="65388" x="5892800" y="4714875"/>
          <p14:tracePt t="65404" x="5892800" y="4725988"/>
          <p14:tracePt t="65422" x="5892800" y="4737100"/>
          <p14:tracePt t="65438" x="5880100" y="4754563"/>
          <p14:tracePt t="65455" x="5864225" y="4794250"/>
          <p14:tracePt t="65472" x="5835650" y="4846638"/>
          <p14:tracePt t="65488" x="5807075" y="4903788"/>
          <p14:tracePt t="65505" x="5772150" y="4960938"/>
          <p14:tracePt t="65505" x="5754688" y="5000625"/>
          <p14:tracePt t="65522" x="5721350" y="5051425"/>
          <p14:tracePt t="65538" x="5686425" y="5097463"/>
          <p14:tracePt t="65554" x="5657850" y="5132388"/>
          <p14:tracePt t="65571" x="5635625" y="5165725"/>
          <p14:tracePt t="65588" x="5607050" y="5200650"/>
          <p14:tracePt t="65604" x="5583238" y="5235575"/>
          <p14:tracePt t="65621" x="5565775" y="5264150"/>
          <p14:tracePt t="65638" x="5549900" y="5286375"/>
          <p14:tracePt t="65655" x="5537200" y="5314950"/>
          <p14:tracePt t="65671" x="5526088" y="5337175"/>
          <p14:tracePt t="65688" x="5521325" y="5349875"/>
          <p14:tracePt t="65704" x="5514975" y="5360988"/>
          <p14:tracePt t="65721" x="5503863" y="5372100"/>
          <p14:tracePt t="65738" x="5497513" y="5378450"/>
          <p14:tracePt t="65755" x="5492750" y="5378450"/>
          <p14:tracePt t="65771" x="5486400" y="5378450"/>
          <p14:tracePt t="65788" x="5464175" y="5383213"/>
          <p14:tracePt t="65804" x="5394325" y="5394325"/>
          <p14:tracePt t="65821" x="5303838" y="5394325"/>
          <p14:tracePt t="65838" x="5178425" y="5400675"/>
          <p14:tracePt t="65855" x="5022850" y="5400675"/>
          <p14:tracePt t="65871" x="4840288" y="5400675"/>
          <p14:tracePt t="65888" x="4679950" y="5400675"/>
          <p14:tracePt t="65904" x="4525963" y="5407025"/>
          <p14:tracePt t="65922" x="4321175" y="5407025"/>
          <p14:tracePt t="65938" x="4211638" y="5407025"/>
          <p14:tracePt t="65955" x="4125913" y="5407025"/>
          <p14:tracePt t="65971" x="4079875" y="5407025"/>
          <p14:tracePt t="65988" x="4068763" y="5400675"/>
          <p14:tracePt t="6665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Energy Storage:  Fluid Storage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Compressed </a:t>
            </a:r>
            <a:r>
              <a:rPr lang="en-US" sz="2000" b="1" dirty="0" smtClean="0"/>
              <a:t>Air (CAES):  </a:t>
            </a:r>
            <a:r>
              <a:rPr lang="en-US" sz="2000" dirty="0" smtClean="0"/>
              <a:t>Energy is stored when air is compressed, cooled, and stored at high pressure in a sealed container. That stored energy is converted back to electricity by using the compressed air in a turbine. </a:t>
            </a:r>
          </a:p>
          <a:p>
            <a:endParaRPr lang="en-US" sz="2000" dirty="0"/>
          </a:p>
          <a:p>
            <a:r>
              <a:rPr lang="en-US" sz="2000" dirty="0" smtClean="0"/>
              <a:t>Compressed air is stored </a:t>
            </a:r>
            <a:r>
              <a:rPr lang="en-US" sz="2000" dirty="0"/>
              <a:t> </a:t>
            </a:r>
            <a:r>
              <a:rPr lang="en-US" sz="2000" dirty="0" smtClean="0"/>
              <a:t>in large underground caverns.</a:t>
            </a:r>
          </a:p>
          <a:p>
            <a:endParaRPr lang="en-US" sz="2000" dirty="0"/>
          </a:p>
          <a:p>
            <a:r>
              <a:rPr lang="en-US" sz="2000" dirty="0" smtClean="0"/>
              <a:t>There are limited areas where large subterranean caverns for this type of operation are available.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79710"/>
            <a:ext cx="4038600" cy="29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8"/>
    </mc:Choice>
    <mc:Fallback xmlns="">
      <p:transition spd="slow" advTm="8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05" x="5218113" y="3994150"/>
          <p14:tracePt t="42937" x="5211763" y="3994150"/>
          <p14:tracePt t="42953" x="5207000" y="3994150"/>
          <p14:tracePt t="42993" x="5200650" y="3994150"/>
          <p14:tracePt t="43017" x="5194300" y="3994150"/>
          <p14:tracePt t="43025" x="5194300" y="3989388"/>
          <p14:tracePt t="43033" x="5183188" y="3983038"/>
          <p14:tracePt t="43065" x="5165725" y="3978275"/>
          <p14:tracePt t="43481" x="5165725" y="3971925"/>
          <p14:tracePt t="43489" x="5178425" y="3971925"/>
          <p14:tracePt t="43521" x="5183188" y="3971925"/>
          <p14:tracePt t="43532" x="5200650" y="3971925"/>
          <p14:tracePt t="43550" x="5222875" y="3971925"/>
          <p14:tracePt t="43566" x="5251450" y="3971925"/>
          <p14:tracePt t="43583" x="5275263" y="3965575"/>
          <p14:tracePt t="43599" x="5297488" y="3965575"/>
          <p14:tracePt t="43616" x="5314950" y="3965575"/>
          <p14:tracePt t="43633" x="5343525" y="3960813"/>
          <p14:tracePt t="43650" x="5360988" y="3954463"/>
          <p14:tracePt t="43666" x="5372100" y="3954463"/>
          <p14:tracePt t="43683" x="5383213" y="3954463"/>
          <p14:tracePt t="43699" x="5394325" y="3954463"/>
          <p14:tracePt t="43716" x="5400675" y="3954463"/>
          <p14:tracePt t="43733" x="5411788" y="3954463"/>
          <p14:tracePt t="43750" x="5429250" y="3954463"/>
          <p14:tracePt t="43766" x="5440363" y="3954463"/>
          <p14:tracePt t="43783" x="5468938" y="3954463"/>
          <p14:tracePt t="43799" x="5492750" y="3954463"/>
          <p14:tracePt t="43816" x="5514975" y="3954463"/>
          <p14:tracePt t="43833" x="5565775" y="3949700"/>
          <p14:tracePt t="43850" x="5600700" y="3943350"/>
          <p14:tracePt t="43866" x="5635625" y="3937000"/>
          <p14:tracePt t="43883" x="5668963" y="3937000"/>
          <p14:tracePt t="43900" x="5697538" y="3932238"/>
          <p14:tracePt t="43916" x="5726113" y="3932238"/>
          <p14:tracePt t="43932" x="5754688" y="3932238"/>
          <p14:tracePt t="43950" x="5783263" y="3925888"/>
          <p14:tracePt t="43966" x="5811838" y="3921125"/>
          <p14:tracePt t="43983" x="5840413" y="3921125"/>
          <p14:tracePt t="43999" x="5868988" y="3914775"/>
          <p14:tracePt t="44016" x="5892800" y="3914775"/>
          <p14:tracePt t="44032" x="5937250" y="3914775"/>
          <p14:tracePt t="44050" x="5965825" y="3914775"/>
          <p14:tracePt t="44066" x="5994400" y="3914775"/>
          <p14:tracePt t="44083" x="6022975" y="3914775"/>
          <p14:tracePt t="44099" x="6046788" y="3914775"/>
          <p14:tracePt t="44116" x="6064250" y="3914775"/>
          <p14:tracePt t="44133" x="6075363" y="3914775"/>
          <p14:tracePt t="44289" x="6075363" y="3921125"/>
          <p14:tracePt t="44305" x="6075363" y="3925888"/>
          <p14:tracePt t="44321" x="6075363" y="3932238"/>
          <p14:tracePt t="44333" x="6080125" y="3943350"/>
          <p14:tracePt t="44335" x="6080125" y="3954463"/>
          <p14:tracePt t="44349" x="6086475" y="3971925"/>
          <p14:tracePt t="44366" x="6092825" y="4006850"/>
          <p14:tracePt t="44383" x="6097588" y="4029075"/>
          <p14:tracePt t="44399" x="6103938" y="4057650"/>
          <p14:tracePt t="44417" x="6115050" y="4086225"/>
          <p14:tracePt t="44432" x="6121400" y="4114800"/>
          <p14:tracePt t="44450" x="6121400" y="4132263"/>
          <p14:tracePt t="44466" x="6126163" y="4154488"/>
          <p14:tracePt t="44483" x="6126163" y="4178300"/>
          <p14:tracePt t="44499" x="6132513" y="4206875"/>
          <p14:tracePt t="44516" x="6132513" y="4235450"/>
          <p14:tracePt t="44533" x="6132513" y="4257675"/>
          <p14:tracePt t="44549" x="6137275" y="4286250"/>
          <p14:tracePt t="44566" x="6137275" y="4314825"/>
          <p14:tracePt t="44583" x="6137275" y="4343400"/>
          <p14:tracePt t="44600" x="6143625" y="4378325"/>
          <p14:tracePt t="44616" x="6149975" y="4406900"/>
          <p14:tracePt t="44633" x="6154738" y="4475163"/>
          <p14:tracePt t="44649" x="6154738" y="4521200"/>
          <p14:tracePt t="44666" x="6165850" y="4583113"/>
          <p14:tracePt t="44682" x="6178550" y="4640263"/>
          <p14:tracePt t="44699" x="6183313" y="4697413"/>
          <p14:tracePt t="44716" x="6194425" y="4760913"/>
          <p14:tracePt t="44733" x="6207125" y="4829175"/>
          <p14:tracePt t="44749" x="6218238" y="4886325"/>
          <p14:tracePt t="44766" x="6223000" y="4943475"/>
          <p14:tracePt t="44782" x="6235700" y="5000625"/>
          <p14:tracePt t="44799" x="6240463" y="5040313"/>
          <p14:tracePt t="44816" x="6240463" y="5075238"/>
          <p14:tracePt t="44833" x="6246813" y="5103813"/>
          <p14:tracePt t="44849" x="6246813" y="5108575"/>
          <p14:tracePt t="45105" x="6246813" y="5103813"/>
          <p14:tracePt t="45121" x="6240463" y="5097463"/>
          <p14:tracePt t="45132" x="6235700" y="5092700"/>
          <p14:tracePt t="45133" x="6223000" y="5068888"/>
          <p14:tracePt t="45149" x="6211888" y="5046663"/>
          <p14:tracePt t="45166" x="6189663" y="5011738"/>
          <p14:tracePt t="45182" x="6172200" y="4972050"/>
          <p14:tracePt t="45200" x="6161088" y="4949825"/>
          <p14:tracePt t="45216" x="6149975" y="4932363"/>
          <p14:tracePt t="45216" x="6149975" y="4926013"/>
          <p14:tracePt t="45769" x="6154738" y="4926013"/>
          <p14:tracePt t="45809" x="6161088" y="4932363"/>
          <p14:tracePt t="45817" x="6161088" y="4943475"/>
          <p14:tracePt t="45833" x="6165850" y="4965700"/>
          <p14:tracePt t="45849" x="6172200" y="4983163"/>
          <p14:tracePt t="45866" x="6172200" y="5006975"/>
          <p14:tracePt t="45882" x="6172200" y="5018088"/>
          <p14:tracePt t="45899" x="6172200" y="5022850"/>
          <p14:tracePt t="45945" x="6172200" y="5029200"/>
          <p14:tracePt t="46289" x="6161088" y="5029200"/>
          <p14:tracePt t="46299" x="6143625" y="5029200"/>
          <p14:tracePt t="46305" x="6115050" y="5035550"/>
          <p14:tracePt t="46316" x="6092825" y="5035550"/>
          <p14:tracePt t="46332" x="6057900" y="5040313"/>
          <p14:tracePt t="46350" x="6035675" y="5040313"/>
          <p14:tracePt t="46366" x="6018213" y="5040313"/>
          <p14:tracePt t="46383" x="5994400" y="5040313"/>
          <p14:tracePt t="46399" x="5965825" y="5040313"/>
          <p14:tracePt t="46416" x="5932488" y="5040313"/>
          <p14:tracePt t="46433" x="5875338" y="5040313"/>
          <p14:tracePt t="46450" x="5835650" y="5040313"/>
          <p14:tracePt t="46466" x="5789613" y="5040313"/>
          <p14:tracePt t="46483" x="5732463" y="5040313"/>
          <p14:tracePt t="46499" x="5675313" y="5040313"/>
          <p14:tracePt t="46516" x="5629275" y="5040313"/>
          <p14:tracePt t="46532" x="5583238" y="5046663"/>
          <p14:tracePt t="46549" x="5549900" y="5046663"/>
          <p14:tracePt t="46566" x="5514975" y="5046663"/>
          <p14:tracePt t="46583" x="5492750" y="5046663"/>
          <p14:tracePt t="46599" x="5464175" y="5046663"/>
          <p14:tracePt t="46616" x="5451475" y="5046663"/>
          <p14:tracePt t="46632" x="5446713" y="5046663"/>
          <p14:tracePt t="47097" x="5451475" y="5046663"/>
          <p14:tracePt t="47116" x="5457825" y="5046663"/>
          <p14:tracePt t="47116" x="5480050" y="5046663"/>
          <p14:tracePt t="47132" x="5514975" y="5051425"/>
          <p14:tracePt t="47149" x="5578475" y="5057775"/>
          <p14:tracePt t="47166" x="5657850" y="5064125"/>
          <p14:tracePt t="47183" x="5765800" y="5075238"/>
          <p14:tracePt t="47199" x="5892800" y="5080000"/>
          <p14:tracePt t="47216" x="6035675" y="5086350"/>
          <p14:tracePt t="47232" x="6235700" y="5097463"/>
          <p14:tracePt t="47250" x="6361113" y="5097463"/>
          <p14:tracePt t="47266" x="6446838" y="5080000"/>
          <p14:tracePt t="47282" x="6508750" y="5064125"/>
          <p14:tracePt t="47299" x="6554788" y="5046663"/>
          <p14:tracePt t="47316" x="6578600" y="5040313"/>
          <p14:tracePt t="47332" x="6583363" y="5040313"/>
          <p14:tracePt t="47349" x="6583363" y="5035550"/>
          <p14:tracePt t="47409" x="6583363" y="5040313"/>
          <p14:tracePt t="47417" x="6583363" y="5051425"/>
          <p14:tracePt t="47433" x="6583363" y="5064125"/>
          <p14:tracePt t="47450" x="6589713" y="5064125"/>
          <p14:tracePt t="48185" x="6589713" y="5068888"/>
          <p14:tracePt t="48193" x="6594475" y="5068888"/>
          <p14:tracePt t="48199" x="6600825" y="5075238"/>
          <p14:tracePt t="48216" x="6623050" y="5080000"/>
          <p14:tracePt t="48216" x="6640513" y="5080000"/>
          <p14:tracePt t="48233" x="6675438" y="5086350"/>
          <p14:tracePt t="48249" x="6708775" y="5086350"/>
          <p14:tracePt t="48266" x="6743700" y="5086350"/>
          <p14:tracePt t="48282" x="6761163" y="5086350"/>
          <p14:tracePt t="48299" x="6772275" y="5086350"/>
          <p14:tracePt t="48316" x="6778625" y="5086350"/>
          <p14:tracePt t="48333" x="6783388" y="5086350"/>
          <p14:tracePt t="49225" x="6778625" y="5086350"/>
          <p14:tracePt t="49265" x="6772275" y="5086350"/>
          <p14:tracePt t="49273" x="6765925" y="5086350"/>
          <p14:tracePt t="49285" x="6761163" y="5086350"/>
          <p14:tracePt t="49299" x="6754813" y="5086350"/>
          <p14:tracePt t="49316" x="6750050" y="5080000"/>
          <p14:tracePt t="49332" x="6737350" y="5080000"/>
          <p14:tracePt t="49349" x="6721475" y="5075238"/>
          <p14:tracePt t="49366" x="6708775" y="5075238"/>
          <p14:tracePt t="49382" x="6692900" y="5064125"/>
          <p14:tracePt t="49399" x="6675438" y="5057775"/>
          <p14:tracePt t="49415" x="6657975" y="5057775"/>
          <p14:tracePt t="49432" x="6635750" y="5046663"/>
          <p14:tracePt t="49449" x="6623050" y="5046663"/>
          <p14:tracePt t="49466" x="6611938" y="5046663"/>
          <p14:tracePt t="49482" x="6607175" y="5040313"/>
          <p14:tracePt t="49499" x="6594475" y="5040313"/>
          <p14:tracePt t="49515" x="6589713" y="5040313"/>
          <p14:tracePt t="49532" x="6583363" y="5040313"/>
          <p14:tracePt t="49549" x="6578600" y="5035550"/>
          <p14:tracePt t="49565" x="6572250" y="5035550"/>
          <p14:tracePt t="49583" x="6565900" y="5035550"/>
          <p14:tracePt t="49617" x="6561138" y="5035550"/>
          <p14:tracePt t="49617" x="6554788" y="5035550"/>
          <p14:tracePt t="49632" x="6550025" y="5035550"/>
          <p14:tracePt t="49649" x="6537325" y="5035550"/>
          <p14:tracePt t="49665" x="6521450" y="5029200"/>
          <p14:tracePt t="49683" x="6508750" y="5029200"/>
          <p14:tracePt t="49699" x="6497638" y="5029200"/>
          <p14:tracePt t="49716" x="6480175" y="5029200"/>
          <p14:tracePt t="49732" x="6464300" y="5029200"/>
          <p14:tracePt t="49749" x="6451600" y="5029200"/>
          <p14:tracePt t="49765" x="6435725" y="5029200"/>
          <p14:tracePt t="49783" x="6429375" y="5029200"/>
          <p14:tracePt t="49799" x="6423025" y="5029200"/>
          <p14:tracePt t="49816" x="6418263" y="5029200"/>
          <p14:tracePt t="49832" x="6407150" y="5029200"/>
          <p14:tracePt t="49849" x="6400800" y="5029200"/>
          <p14:tracePt t="49889" x="6394450" y="5029200"/>
          <p14:tracePt t="49905" x="6389688" y="5029200"/>
          <p14:tracePt t="49921" x="6383338" y="5029200"/>
          <p14:tracePt t="49932" x="6378575" y="5029200"/>
          <p14:tracePt t="49937" x="6365875" y="5029200"/>
          <p14:tracePt t="49949" x="6343650" y="5029200"/>
          <p14:tracePt t="49965" x="6326188" y="5029200"/>
          <p14:tracePt t="49983" x="6303963" y="5029200"/>
          <p14:tracePt t="49999" x="6292850" y="5029200"/>
          <p14:tracePt t="50016" x="6269038" y="5029200"/>
          <p14:tracePt t="50032" x="6257925" y="5029200"/>
          <p14:tracePt t="50049" x="6251575" y="5029200"/>
          <p14:tracePt t="50169" x="6251575" y="5022850"/>
          <p14:tracePt t="50265" x="6251575" y="5018088"/>
          <p14:tracePt t="50289" x="6251575" y="5011738"/>
          <p14:tracePt t="50315" x="6246813" y="5000625"/>
          <p14:tracePt t="50316" x="6240463" y="4994275"/>
          <p14:tracePt t="50332" x="6235700" y="4983163"/>
          <p14:tracePt t="50349" x="6235700" y="4978400"/>
          <p14:tracePt t="50365" x="6229350" y="4965700"/>
          <p14:tracePt t="50382" x="6223000" y="4949825"/>
          <p14:tracePt t="50399" x="6223000" y="4932363"/>
          <p14:tracePt t="50416" x="6218238" y="4926013"/>
          <p14:tracePt t="50432" x="6218238" y="4914900"/>
          <p14:tracePt t="50449" x="6218238" y="4903788"/>
          <p14:tracePt t="50465" x="6218238" y="4892675"/>
          <p14:tracePt t="50482" x="6218238" y="4879975"/>
          <p14:tracePt t="50499" x="6218238" y="4864100"/>
          <p14:tracePt t="50516" x="6218238" y="4840288"/>
          <p14:tracePt t="50532" x="6218238" y="4818063"/>
          <p14:tracePt t="50549" x="6218238" y="4794250"/>
          <p14:tracePt t="50565" x="6218238" y="4765675"/>
          <p14:tracePt t="50583" x="6218238" y="4737100"/>
          <p14:tracePt t="50599" x="6218238" y="4703763"/>
          <p14:tracePt t="50616" x="6218238" y="4675188"/>
          <p14:tracePt t="50632" x="6223000" y="4622800"/>
          <p14:tracePt t="50649" x="6229350" y="4594225"/>
          <p14:tracePt t="50665" x="6229350" y="4565650"/>
          <p14:tracePt t="50682" x="6229350" y="4532313"/>
          <p14:tracePt t="50699" x="6235700" y="4508500"/>
          <p14:tracePt t="50716" x="6235700" y="4486275"/>
          <p14:tracePt t="50732" x="6235700" y="4464050"/>
          <p14:tracePt t="50749" x="6235700" y="4446588"/>
          <p14:tracePt t="50766" x="6235700" y="4422775"/>
          <p14:tracePt t="50783" x="6235700" y="4406900"/>
          <p14:tracePt t="50799" x="6235700" y="4389438"/>
          <p14:tracePt t="50816" x="6235700" y="4371975"/>
          <p14:tracePt t="50832" x="6235700" y="4343400"/>
          <p14:tracePt t="50849" x="6235700" y="4332288"/>
          <p14:tracePt t="50865" x="6240463" y="4321175"/>
          <p14:tracePt t="50882" x="6240463" y="4303713"/>
          <p14:tracePt t="50899" x="6240463" y="4297363"/>
          <p14:tracePt t="50915" x="6240463" y="4286250"/>
          <p14:tracePt t="50932" x="6240463" y="4279900"/>
          <p14:tracePt t="50949" x="6240463" y="4268788"/>
          <p14:tracePt t="50965" x="6240463" y="4251325"/>
          <p14:tracePt t="50982" x="6240463" y="4246563"/>
          <p14:tracePt t="50999" x="6240463" y="4235450"/>
          <p14:tracePt t="51015" x="6240463" y="4229100"/>
          <p14:tracePt t="51032" x="6240463" y="4217988"/>
          <p14:tracePt t="51049" x="6240463" y="4211638"/>
          <p14:tracePt t="51065" x="6240463" y="4206875"/>
          <p14:tracePt t="51082" x="6240463" y="4194175"/>
          <p14:tracePt t="51099" x="6240463" y="4183063"/>
          <p14:tracePt t="51115" x="6240463" y="4178300"/>
          <p14:tracePt t="51132" x="6240463" y="4165600"/>
          <p14:tracePt t="51149" x="6246813" y="4160838"/>
          <p14:tracePt t="51165" x="6246813" y="4149725"/>
          <p14:tracePt t="51182" x="6246813" y="4137025"/>
          <p14:tracePt t="51199" x="6246813" y="4132263"/>
          <p14:tracePt t="51215" x="6246813" y="4121150"/>
          <p14:tracePt t="51232" x="6246813" y="4103688"/>
          <p14:tracePt t="51249" x="6246813" y="4097338"/>
          <p14:tracePt t="51265" x="6246813" y="4092575"/>
          <p14:tracePt t="51282" x="6246813" y="4086225"/>
          <p14:tracePt t="51299" x="6246813" y="4079875"/>
          <p14:tracePt t="51315" x="6246813" y="4075113"/>
          <p14:tracePt t="51332" x="6246813" y="4068763"/>
          <p14:tracePt t="51349" x="6246813" y="4064000"/>
          <p14:tracePt t="51366" x="6246813" y="4057650"/>
          <p14:tracePt t="51382" x="6246813" y="4051300"/>
          <p14:tracePt t="51399" x="6246813" y="4040188"/>
          <p14:tracePt t="51415" x="6246813" y="4029075"/>
          <p14:tracePt t="51432" x="6246813" y="4017963"/>
          <p14:tracePt t="51473" x="6246813" y="4011613"/>
          <p14:tracePt t="51499" x="6246813" y="4006850"/>
          <p14:tracePt t="51609" x="6246813" y="4000500"/>
          <p14:tracePt t="51625" x="6246813" y="3994150"/>
          <p14:tracePt t="51633" x="6246813" y="3989388"/>
          <p14:tracePt t="51633" x="6246813" y="3983038"/>
          <p14:tracePt t="51649" x="6246813" y="3971925"/>
          <p14:tracePt t="51666" x="6251575" y="3960813"/>
          <p14:tracePt t="51682" x="6251575" y="3949700"/>
          <p14:tracePt t="51699" x="6251575" y="3943350"/>
          <p14:tracePt t="51715" x="6257925" y="3937000"/>
          <p14:tracePt t="51733" x="6257925" y="3932238"/>
          <p14:tracePt t="51749" x="6257925" y="3921125"/>
          <p14:tracePt t="52033" x="6264275" y="3921125"/>
          <p14:tracePt t="52049" x="6269038" y="3914775"/>
          <p14:tracePt t="52066" x="6275388" y="3914775"/>
          <p14:tracePt t="52082" x="6286500" y="3908425"/>
          <p14:tracePt t="52099" x="6308725" y="3908425"/>
          <p14:tracePt t="52115" x="6337300" y="3903663"/>
          <p14:tracePt t="52133" x="6372225" y="3903663"/>
          <p14:tracePt t="52149" x="6400800" y="3903663"/>
          <p14:tracePt t="52166" x="6429375" y="3903663"/>
          <p14:tracePt t="52182" x="6451600" y="3897313"/>
          <p14:tracePt t="52199" x="6469063" y="3897313"/>
          <p14:tracePt t="52215" x="6480175" y="3897313"/>
          <p14:tracePt t="52232" x="6486525" y="3897313"/>
          <p14:tracePt t="52369" x="6492875" y="3897313"/>
          <p14:tracePt t="52385" x="6497638" y="3897313"/>
          <p14:tracePt t="52387" x="6503988" y="3897313"/>
          <p14:tracePt t="52399" x="6521450" y="3897313"/>
          <p14:tracePt t="52415" x="6550025" y="3897313"/>
          <p14:tracePt t="52415" x="6561138" y="3897313"/>
          <p14:tracePt t="52433" x="6594475" y="3897313"/>
          <p14:tracePt t="52449" x="6629400" y="3897313"/>
          <p14:tracePt t="52465" x="6664325" y="3897313"/>
          <p14:tracePt t="52482" x="6697663" y="3897313"/>
          <p14:tracePt t="52499" x="6732588" y="3897313"/>
          <p14:tracePt t="52515" x="6765925" y="3897313"/>
          <p14:tracePt t="52532" x="6800850" y="3897313"/>
          <p14:tracePt t="52549" x="6835775" y="3897313"/>
          <p14:tracePt t="52565" x="6864350" y="3897313"/>
          <p14:tracePt t="52582" x="6897688" y="3897313"/>
          <p14:tracePt t="52599" x="6926263" y="3897313"/>
          <p14:tracePt t="52615" x="6965950" y="3897313"/>
          <p14:tracePt t="52615" x="6983413" y="3897313"/>
          <p14:tracePt t="52633" x="7011988" y="3897313"/>
          <p14:tracePt t="52649" x="7040563" y="3897313"/>
          <p14:tracePt t="52665" x="7064375" y="3897313"/>
          <p14:tracePt t="52682" x="7080250" y="3892550"/>
          <p14:tracePt t="52699" x="7086600" y="3892550"/>
          <p14:tracePt t="53609" x="7092950" y="3892550"/>
          <p14:tracePt t="53617" x="7097713" y="3892550"/>
          <p14:tracePt t="53617" x="7104063" y="3892550"/>
          <p14:tracePt t="53632" x="7165975" y="3892550"/>
          <p14:tracePt t="53649" x="7207250" y="3892550"/>
          <p14:tracePt t="53665" x="7258050" y="3892550"/>
          <p14:tracePt t="53682" x="7297738" y="3892550"/>
          <p14:tracePt t="53698" x="7326313" y="3892550"/>
          <p14:tracePt t="53716" x="7343775" y="3892550"/>
          <p14:tracePt t="53753" x="7350125" y="3892550"/>
          <p14:tracePt t="54385" x="7343775" y="3892550"/>
          <p14:tracePt t="54392" x="7337425" y="3892550"/>
          <p14:tracePt t="54400" x="7332663" y="3892550"/>
          <p14:tracePt t="54415" x="7304088" y="3892550"/>
          <p14:tracePt t="54432" x="7240588" y="3886200"/>
          <p14:tracePt t="54449" x="7194550" y="3886200"/>
          <p14:tracePt t="54465" x="7154863" y="3886200"/>
          <p14:tracePt t="54482" x="7126288" y="3886200"/>
          <p14:tracePt t="54498" x="7104063" y="3886200"/>
          <p14:tracePt t="54515" x="7086600" y="3886200"/>
          <p14:tracePt t="54532" x="7080250" y="3886200"/>
          <p14:tracePt t="54548" x="7075488" y="3886200"/>
          <p14:tracePt t="54992" x="7075488" y="3892550"/>
          <p14:tracePt t="55280" x="7075488" y="3897313"/>
          <p14:tracePt t="55290" x="7086600" y="3897313"/>
          <p14:tracePt t="55297" x="7097713" y="3903663"/>
          <p14:tracePt t="55314" x="7126288" y="3914775"/>
          <p14:tracePt t="55331" x="7150100" y="3921125"/>
          <p14:tracePt t="55347" x="7183438" y="3932238"/>
          <p14:tracePt t="55365" x="7200900" y="3932238"/>
          <p14:tracePt t="55381" x="7223125" y="3937000"/>
          <p14:tracePt t="55398" x="7229475" y="3937000"/>
          <p14:tracePt t="55414" x="7235825" y="3937000"/>
          <p14:tracePt t="55431" x="7240588" y="3937000"/>
          <p14:tracePt t="55447" x="7246938" y="3937000"/>
          <p14:tracePt t="55465" x="7251700" y="3937000"/>
          <p14:tracePt t="55482" x="7275513" y="3937000"/>
          <p14:tracePt t="55499" x="7321550" y="3932238"/>
          <p14:tracePt t="55515" x="7378700" y="3921125"/>
          <p14:tracePt t="55532" x="7435850" y="3914775"/>
          <p14:tracePt t="55548" x="7493000" y="3908425"/>
          <p14:tracePt t="55566" x="7550150" y="3903663"/>
          <p14:tracePt t="55582" x="7607300" y="3892550"/>
          <p14:tracePt t="55599" x="7658100" y="3892550"/>
          <p14:tracePt t="55615" x="7697788" y="3892550"/>
          <p14:tracePt t="55632" x="7737475" y="3886200"/>
          <p14:tracePt t="55632" x="7754938" y="3879850"/>
          <p14:tracePt t="55648" x="7789863" y="3879850"/>
          <p14:tracePt t="55665" x="7800975" y="3879850"/>
          <p14:tracePt t="55682" x="7823200" y="3875088"/>
          <p14:tracePt t="55698" x="7840663" y="3875088"/>
          <p14:tracePt t="55715" x="7858125" y="3875088"/>
          <p14:tracePt t="55732" x="7880350" y="3875088"/>
          <p14:tracePt t="55748" x="7908925" y="3875088"/>
          <p14:tracePt t="55766" x="7932738" y="3875088"/>
          <p14:tracePt t="55782" x="7954963" y="3875088"/>
          <p14:tracePt t="55799" x="7983538" y="3875088"/>
          <p14:tracePt t="55815" x="8001000" y="3875088"/>
          <p14:tracePt t="55832" x="8018463" y="3875088"/>
          <p14:tracePt t="55848" x="8029575" y="3875088"/>
          <p14:tracePt t="55865" x="8035925" y="3875088"/>
          <p14:tracePt t="55882" x="8040688" y="3875088"/>
          <p14:tracePt t="55928" x="8040688" y="3868738"/>
          <p14:tracePt t="55932" x="8047038" y="3868738"/>
          <p14:tracePt t="55951" x="8051800" y="3863975"/>
          <p14:tracePt t="55965" x="8069263" y="3857625"/>
          <p14:tracePt t="55982" x="8075613" y="3851275"/>
          <p14:tracePt t="55998" x="8086725" y="3846513"/>
          <p14:tracePt t="56015" x="8093075" y="3840163"/>
          <p14:tracePt t="56209" x="8093075" y="3835400"/>
          <p14:tracePt t="56215" x="8097838" y="3835400"/>
          <p14:tracePt t="56232" x="8097838" y="3829050"/>
          <p14:tracePt t="56249" x="8097838" y="3817938"/>
          <p14:tracePt t="56265" x="8104188" y="3817938"/>
          <p14:tracePt t="56416" x="8104188" y="3811588"/>
          <p14:tracePt t="56432" x="8104188" y="3800475"/>
          <p14:tracePt t="56480" x="8104188" y="3794125"/>
          <p14:tracePt t="56510" x="8104188" y="3789363"/>
          <p14:tracePt t="56536" x="8104188" y="3783013"/>
          <p14:tracePt t="56544" x="8104188" y="3778250"/>
          <p14:tracePt t="56549" x="8104188" y="3771900"/>
          <p14:tracePt t="56565" x="8097838" y="3765550"/>
          <p14:tracePt t="56582" x="8093075" y="3754438"/>
          <p14:tracePt t="56598" x="8086725" y="3749675"/>
          <p14:tracePt t="56615" x="8080375" y="3743325"/>
          <p14:tracePt t="56632" x="8075613" y="3732213"/>
          <p14:tracePt t="56649" x="8069263" y="3732213"/>
          <p14:tracePt t="56665" x="8064500" y="3721100"/>
          <p14:tracePt t="56682" x="8058150" y="3721100"/>
          <p14:tracePt t="56698" x="8051800" y="3714750"/>
          <p14:tracePt t="56715" x="8047038" y="3714750"/>
          <p14:tracePt t="56732" x="8040688" y="3708400"/>
          <p14:tracePt t="56748" x="8035925" y="3703638"/>
          <p14:tracePt t="56765" x="8029575" y="3703638"/>
          <p14:tracePt t="56782" x="8018463" y="3703638"/>
          <p14:tracePt t="56798" x="8007350" y="3703638"/>
          <p14:tracePt t="56815" x="7989888" y="3703638"/>
          <p14:tracePt t="56831" x="7954963" y="3703638"/>
          <p14:tracePt t="56849" x="7937500" y="3703638"/>
          <p14:tracePt t="56865" x="7921625" y="3703638"/>
          <p14:tracePt t="56882" x="7908925" y="3703638"/>
          <p14:tracePt t="56898" x="7897813" y="3703638"/>
          <p14:tracePt t="56915" x="7886700" y="3703638"/>
          <p14:tracePt t="56931" x="7880350" y="3703638"/>
          <p14:tracePt t="56948" x="7875588" y="3708400"/>
          <p14:tracePt t="56965" x="7869238" y="3708400"/>
          <p14:tracePt t="56982" x="7858125" y="3714750"/>
          <p14:tracePt t="56998" x="7847013" y="3721100"/>
          <p14:tracePt t="57015" x="7829550" y="3725863"/>
          <p14:tracePt t="57031" x="7807325" y="3736975"/>
          <p14:tracePt t="57049" x="7794625" y="3743325"/>
          <p14:tracePt t="57065" x="7778750" y="3749675"/>
          <p14:tracePt t="57082" x="7761288" y="3754438"/>
          <p14:tracePt t="57098" x="7743825" y="3754438"/>
          <p14:tracePt t="57115" x="7732713" y="3760788"/>
          <p14:tracePt t="57131" x="7715250" y="3765550"/>
          <p14:tracePt t="57149" x="7708900" y="3771900"/>
          <p14:tracePt t="57165" x="7697788" y="3771900"/>
          <p14:tracePt t="57182" x="7693025" y="3778250"/>
          <p14:tracePt t="57198" x="7686675" y="3778250"/>
          <p14:tracePt t="57215" x="7680325" y="3778250"/>
          <p14:tracePt t="57656" x="7675563" y="3778250"/>
          <p14:tracePt t="57664" x="7664450" y="3783013"/>
          <p14:tracePt t="57682" x="7629525" y="3794125"/>
          <p14:tracePt t="57698" x="7578725" y="3806825"/>
          <p14:tracePt t="57715" x="7515225" y="3822700"/>
          <p14:tracePt t="57732" x="7475538" y="3829050"/>
          <p14:tracePt t="57748" x="7429500" y="3835400"/>
          <p14:tracePt t="57765" x="7400925" y="3835400"/>
          <p14:tracePt t="57782" x="7378700" y="3835400"/>
          <p14:tracePt t="57798" x="7354888" y="3835400"/>
          <p14:tracePt t="57815" x="7343775" y="3835400"/>
          <p14:tracePt t="57831" x="7337425" y="3835400"/>
          <p14:tracePt t="58241" x="7337425" y="3829050"/>
          <p14:tracePt t="58265" x="7332663" y="3829050"/>
          <p14:tracePt t="58265" x="7332663" y="3822700"/>
          <p14:tracePt t="58282" x="7326313" y="3822700"/>
          <p14:tracePt t="58298" x="7326313" y="3811588"/>
          <p14:tracePt t="58344" x="7321550" y="3811588"/>
          <p14:tracePt t="58376" x="7321550" y="3806825"/>
          <p14:tracePt t="58440" x="7321550" y="3800475"/>
          <p14:tracePt t="5988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Energy </a:t>
            </a:r>
            <a:r>
              <a:rPr lang="en-US" dirty="0" smtClean="0"/>
              <a:t>Storage: </a:t>
            </a:r>
            <a:r>
              <a:rPr lang="en-US" dirty="0"/>
              <a:t>Momentum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Flywheel:</a:t>
            </a:r>
          </a:p>
          <a:p>
            <a:r>
              <a:rPr lang="en-US" sz="1600" dirty="0" smtClean="0"/>
              <a:t>Storage system where energy is stored in the kinetic energy of a rotating mass– a rotor that converts energy between electrical and mechanical forms.</a:t>
            </a:r>
          </a:p>
          <a:p>
            <a:endParaRPr lang="en-US" sz="1600" dirty="0" smtClean="0"/>
          </a:p>
          <a:p>
            <a:r>
              <a:rPr lang="en-US" sz="1600" dirty="0" smtClean="0"/>
              <a:t>In the flywheel system, the rotor operates in a vacuum.</a:t>
            </a:r>
          </a:p>
          <a:p>
            <a:endParaRPr lang="en-US" sz="1600" dirty="0" smtClean="0"/>
          </a:p>
          <a:p>
            <a:r>
              <a:rPr lang="en-US" sz="1600" dirty="0" smtClean="0"/>
              <a:t>Steel-rotor systems rely mostly on mass of rotor, while composite (resin/glass or resin/carbon-fiber) flywheels rely more on a higher angular velocity. </a:t>
            </a:r>
          </a:p>
          <a:p>
            <a:endParaRPr lang="en-US" sz="1600" u="sng" dirty="0" smtClean="0"/>
          </a:p>
          <a:p>
            <a:r>
              <a:rPr lang="en-US" sz="1600" u="sng" dirty="0" smtClean="0"/>
              <a:t>Advantages:</a:t>
            </a:r>
          </a:p>
          <a:p>
            <a:pPr lvl="1"/>
            <a:r>
              <a:rPr lang="en-US" sz="1400" dirty="0" smtClean="0"/>
              <a:t>Minimal operation and maintenance (O&amp;M) requirements</a:t>
            </a:r>
          </a:p>
          <a:p>
            <a:pPr lvl="1"/>
            <a:r>
              <a:rPr lang="en-US" sz="1400" dirty="0" smtClean="0"/>
              <a:t>Compact and self-contained</a:t>
            </a:r>
          </a:p>
          <a:p>
            <a:pPr lvl="1"/>
            <a:r>
              <a:rPr lang="en-US" sz="1400" dirty="0" smtClean="0"/>
              <a:t>No hazardous chemicals or flammable gasses</a:t>
            </a:r>
          </a:p>
          <a:p>
            <a:endParaRPr lang="en-US" sz="1600" u="sng" dirty="0" smtClean="0"/>
          </a:p>
          <a:p>
            <a:r>
              <a:rPr lang="en-US" sz="1600" u="sng" dirty="0" smtClean="0"/>
              <a:t>Disadvantages:</a:t>
            </a:r>
          </a:p>
          <a:p>
            <a:pPr lvl="1"/>
            <a:r>
              <a:rPr lang="en-US" sz="1400" dirty="0" smtClean="0"/>
              <a:t>Challenges related to rotating energy equipment</a:t>
            </a:r>
          </a:p>
          <a:p>
            <a:pPr lvl="1"/>
            <a:r>
              <a:rPr lang="en-US" sz="1400" dirty="0" smtClean="0"/>
              <a:t>site selection, material selection and testing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13452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Boyes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J.D.; Clark, N.H.; , "Technologies for energy storage. Flywheels and super conducting magnetic energy storage,"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Power Engineering Society Summer Meeting, 2000. IEEE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vol.3, no., pp.1548-1550 vol. 3,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55"/>
    </mc:Choice>
    <mc:Fallback xmlns="">
      <p:transition spd="slow" advTm="21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Energy </a:t>
            </a:r>
            <a:r>
              <a:rPr lang="en-US" dirty="0" smtClean="0"/>
              <a:t>Storage: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Ice Energy</a:t>
            </a:r>
          </a:p>
          <a:p>
            <a:endParaRPr lang="en-US" b="1" dirty="0" smtClean="0"/>
          </a:p>
          <a:p>
            <a:r>
              <a:rPr lang="en-US" dirty="0" smtClean="0"/>
              <a:t>The is not direct connection to the grid via an inverter.</a:t>
            </a:r>
            <a:endParaRPr lang="en-US" dirty="0"/>
          </a:p>
          <a:p>
            <a:endParaRPr lang="en-US" b="1" dirty="0"/>
          </a:p>
          <a:p>
            <a:r>
              <a:rPr lang="en-US" dirty="0" smtClean="0"/>
              <a:t>Water is frozen during off peak times when the load is low.</a:t>
            </a:r>
          </a:p>
          <a:p>
            <a:endParaRPr lang="en-US" dirty="0"/>
          </a:p>
          <a:p>
            <a:r>
              <a:rPr lang="en-US" dirty="0" smtClean="0"/>
              <a:t>Water is then circulated through the frozen housing on peak to produce chill water for cooling.</a:t>
            </a:r>
          </a:p>
          <a:p>
            <a:endParaRPr lang="en-US" dirty="0"/>
          </a:p>
          <a:p>
            <a:r>
              <a:rPr lang="en-US" dirty="0" smtClean="0"/>
              <a:t>With this procedure thermal energy storage in the form of frozen ice is ideal for load shifting.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2" descr="C:\Documents and Settings\d3p313\Desktop\Bear-IR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144"/>
            <a:ext cx="4038600" cy="22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97"/>
    </mc:Choice>
    <mc:Fallback xmlns="">
      <p:transition spd="slow" advTm="15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55" x="7864475" y="3868738"/>
          <p14:tracePt t="49465" x="7869238" y="3868738"/>
          <p14:tracePt t="49466" x="7893050" y="3868738"/>
          <p14:tracePt t="49482" x="7921625" y="3868738"/>
          <p14:tracePt t="49499" x="7943850" y="3868738"/>
          <p14:tracePt t="49515" x="7989888" y="3851275"/>
          <p14:tracePt t="49532" x="8023225" y="3829050"/>
          <p14:tracePt t="49548" x="8064500" y="3806825"/>
          <p14:tracePt t="49565" x="8086725" y="3778250"/>
          <p14:tracePt t="49582" x="8108950" y="3749675"/>
          <p14:tracePt t="49599" x="8143875" y="3708400"/>
          <p14:tracePt t="49623" x="8154988" y="3686175"/>
          <p14:tracePt t="49639" x="8161338" y="3651250"/>
          <p14:tracePt t="49655" x="8161338" y="3622675"/>
          <p14:tracePt t="49671" x="8161338" y="3594100"/>
          <p14:tracePt t="49687" x="8150225" y="3549650"/>
          <p14:tracePt t="49699" x="8126413" y="3503613"/>
          <p14:tracePt t="49716" x="8086725" y="3457575"/>
          <p14:tracePt t="49732" x="8035925" y="3406775"/>
          <p14:tracePt t="49749" x="7966075" y="3360738"/>
          <p14:tracePt t="49765" x="7875588" y="3314700"/>
          <p14:tracePt t="49782" x="7789863" y="3286125"/>
          <p14:tracePt t="49798" x="7664450" y="3275013"/>
          <p14:tracePt t="49816" x="7566025" y="3268663"/>
          <p14:tracePt t="49832" x="7469188" y="3268663"/>
          <p14:tracePt t="49849" x="7366000" y="3275013"/>
          <p14:tracePt t="49865" x="7280275" y="3297238"/>
          <p14:tracePt t="49882" x="7212013" y="3325813"/>
          <p14:tracePt t="49898" x="7161213" y="3360738"/>
          <p14:tracePt t="49916" x="7115175" y="3400425"/>
          <p14:tracePt t="49932" x="7069138" y="3457575"/>
          <p14:tracePt t="49949" x="7040563" y="3514725"/>
          <p14:tracePt t="49965" x="7007225" y="3582988"/>
          <p14:tracePt t="49982" x="6978650" y="3640138"/>
          <p14:tracePt t="49998" x="6950075" y="3749675"/>
          <p14:tracePt t="50016" x="6932613" y="3822700"/>
          <p14:tracePt t="50032" x="6926263" y="3903663"/>
          <p14:tracePt t="50049" x="6926263" y="3989388"/>
          <p14:tracePt t="50065" x="6926263" y="4086225"/>
          <p14:tracePt t="50082" x="6943725" y="4189413"/>
          <p14:tracePt t="50098" x="6989763" y="4279900"/>
          <p14:tracePt t="50116" x="7040563" y="4371975"/>
          <p14:tracePt t="50132" x="7104063" y="4451350"/>
          <p14:tracePt t="50149" x="7161213" y="4508500"/>
          <p14:tracePt t="50165" x="7223125" y="4549775"/>
          <p14:tracePt t="50182" x="7286625" y="4583113"/>
          <p14:tracePt t="50198" x="7389813" y="4618038"/>
          <p14:tracePt t="50216" x="7469188" y="4622800"/>
          <p14:tracePt t="50232" x="7554913" y="4622800"/>
          <p14:tracePt t="50249" x="7640638" y="4622800"/>
          <p14:tracePt t="50265" x="7726363" y="4611688"/>
          <p14:tracePt t="50282" x="7812088" y="4589463"/>
          <p14:tracePt t="50298" x="7880350" y="4560888"/>
          <p14:tracePt t="50316" x="7937500" y="4532313"/>
          <p14:tracePt t="50332" x="8001000" y="4497388"/>
          <p14:tracePt t="50349" x="8058150" y="4464050"/>
          <p14:tracePt t="50365" x="8104188" y="4422775"/>
          <p14:tracePt t="50382" x="8154988" y="4371975"/>
          <p14:tracePt t="50398" x="8223250" y="4292600"/>
          <p14:tracePt t="50416" x="8258175" y="4240213"/>
          <p14:tracePt t="50432" x="8275638" y="4178300"/>
          <p14:tracePt t="50449" x="8293100" y="4108450"/>
          <p14:tracePt t="50465" x="8304213" y="4022725"/>
          <p14:tracePt t="50482" x="8304213" y="3937000"/>
          <p14:tracePt t="50498" x="8304213" y="3857625"/>
          <p14:tracePt t="50516" x="8280400" y="3778250"/>
          <p14:tracePt t="50532" x="8251825" y="3697288"/>
          <p14:tracePt t="50549" x="8207375" y="3629025"/>
          <p14:tracePt t="50565" x="8172450" y="3582988"/>
          <p14:tracePt t="50582" x="8150225" y="3554413"/>
          <p14:tracePt t="50598" x="8137525" y="3536950"/>
          <p14:tracePt t="50616" x="8121650" y="3532188"/>
          <p14:tracePt t="50632" x="8093075" y="3514725"/>
          <p14:tracePt t="50649" x="8051800" y="3503613"/>
          <p14:tracePt t="50665" x="7966075" y="3479800"/>
          <p14:tracePt t="50682" x="7880350" y="3463925"/>
          <p14:tracePt t="50698" x="7812088" y="3451225"/>
          <p14:tracePt t="50716" x="7766050" y="3446463"/>
          <p14:tracePt t="50732" x="7721600" y="3446463"/>
          <p14:tracePt t="50749" x="7686675" y="3446463"/>
          <p14:tracePt t="50765" x="7658100" y="3446463"/>
          <p14:tracePt t="50782" x="7635875" y="3446463"/>
          <p14:tracePt t="50798" x="7594600" y="3451225"/>
          <p14:tracePt t="50816" x="7578725" y="3457575"/>
          <p14:tracePt t="50832" x="7566025" y="3468688"/>
          <p14:tracePt t="50849" x="7554913" y="3468688"/>
          <p14:tracePt t="50865" x="7550150" y="3475038"/>
          <p14:tracePt t="50882" x="7543800" y="3479800"/>
          <p14:tracePt t="50898" x="7537450" y="3486150"/>
          <p14:tracePt t="50935" x="7532688" y="3486150"/>
          <p14:tracePt t="51015" x="7526338" y="3486150"/>
          <p14:tracePt t="51023" x="7526338" y="3492500"/>
          <p14:tracePt t="51035" x="7515225" y="3492500"/>
          <p14:tracePt t="51049" x="7486650" y="3508375"/>
          <p14:tracePt t="51065" x="7469188" y="3514725"/>
          <p14:tracePt t="51082" x="7458075" y="3521075"/>
          <p14:tracePt t="51098" x="7440613" y="3536950"/>
          <p14:tracePt t="51115" x="7423150" y="3554413"/>
          <p14:tracePt t="51132" x="7400925" y="3578225"/>
          <p14:tracePt t="51148" x="7378700" y="3606800"/>
          <p14:tracePt t="51165" x="7354888" y="3635375"/>
          <p14:tracePt t="51182" x="7337425" y="3668713"/>
          <p14:tracePt t="51198" x="7304088" y="3708400"/>
          <p14:tracePt t="51216" x="7280275" y="3736975"/>
          <p14:tracePt t="51232" x="7269163" y="3765550"/>
          <p14:tracePt t="51248" x="7251700" y="3800475"/>
          <p14:tracePt t="51265" x="7240588" y="3817938"/>
          <p14:tracePt t="51282" x="7229475" y="3840163"/>
          <p14:tracePt t="51298" x="7223125" y="3863975"/>
          <p14:tracePt t="51315" x="7212013" y="3886200"/>
          <p14:tracePt t="51332" x="7207250" y="3903663"/>
          <p14:tracePt t="51348" x="7200900" y="3921125"/>
          <p14:tracePt t="51366" x="7200900" y="3937000"/>
          <p14:tracePt t="51382" x="7194550" y="3954463"/>
          <p14:tracePt t="51399" x="7194550" y="3971925"/>
          <p14:tracePt t="51415" x="7194550" y="3983038"/>
          <p14:tracePt t="51432" x="7194550" y="3994150"/>
          <p14:tracePt t="51448" x="7194550" y="4006850"/>
          <p14:tracePt t="51465" x="7194550" y="4011613"/>
          <p14:tracePt t="51482" x="7194550" y="4017963"/>
          <p14:tracePt t="51655" x="7194550" y="4022725"/>
          <p14:tracePt t="51665" x="7194550" y="4029075"/>
          <p14:tracePt t="51666" x="7194550" y="4035425"/>
          <p14:tracePt t="51682" x="7200900" y="4046538"/>
          <p14:tracePt t="51699" x="7200900" y="4057650"/>
          <p14:tracePt t="52511" x="7200900" y="4064000"/>
          <p14:tracePt t="52543" x="7207250" y="4064000"/>
          <p14:tracePt t="52551" x="7223125" y="4103688"/>
          <p14:tracePt t="52565" x="7251700" y="4143375"/>
          <p14:tracePt t="52582" x="7269163" y="4171950"/>
          <p14:tracePt t="52582" x="7280275" y="4189413"/>
          <p14:tracePt t="52599" x="7292975" y="4211638"/>
          <p14:tracePt t="52615" x="7304088" y="4235450"/>
          <p14:tracePt t="52632" x="7321550" y="4257675"/>
          <p14:tracePt t="52648" x="7326313" y="4268788"/>
          <p14:tracePt t="52665" x="7332663" y="4279900"/>
          <p14:tracePt t="52682" x="7337425" y="4292600"/>
          <p14:tracePt t="53159" x="7343775" y="4292600"/>
          <p14:tracePt t="53167" x="7350125" y="4292600"/>
          <p14:tracePt t="53182" x="7350125" y="4286250"/>
          <p14:tracePt t="53198" x="7350125" y="4279900"/>
          <p14:tracePt t="53215" x="7350125" y="4268788"/>
          <p14:tracePt t="53232" x="7354888" y="4229100"/>
          <p14:tracePt t="53249" x="7361238" y="4194175"/>
          <p14:tracePt t="53265" x="7372350" y="4171950"/>
          <p14:tracePt t="53282" x="7372350" y="4143375"/>
          <p14:tracePt t="53298" x="7378700" y="4125913"/>
          <p14:tracePt t="53315" x="7383463" y="4108450"/>
          <p14:tracePt t="53331" x="7383463" y="4103688"/>
          <p14:tracePt t="53349" x="7383463" y="4097338"/>
          <p14:tracePt t="53365" x="7383463" y="4092575"/>
          <p14:tracePt t="53407" x="7383463" y="4086225"/>
          <p14:tracePt t="53455" x="7378700" y="4086225"/>
          <p14:tracePt t="53468" x="7372350" y="4079875"/>
          <p14:tracePt t="53482" x="7361238" y="4079875"/>
          <p14:tracePt t="53498" x="7343775" y="4068763"/>
          <p14:tracePt t="53515" x="7315200" y="4068763"/>
          <p14:tracePt t="53531" x="7269163" y="4064000"/>
          <p14:tracePt t="53549" x="7218363" y="4051300"/>
          <p14:tracePt t="53565" x="7178675" y="4046538"/>
          <p14:tracePt t="53582" x="7137400" y="4040188"/>
          <p14:tracePt t="53598" x="7064375" y="4029075"/>
          <p14:tracePt t="53616" x="7000875" y="4022725"/>
          <p14:tracePt t="53632" x="6954838" y="4022725"/>
          <p14:tracePt t="53649" x="6915150" y="4022725"/>
          <p14:tracePt t="53665" x="6875463" y="4022725"/>
          <p14:tracePt t="53682" x="6823075" y="4022725"/>
          <p14:tracePt t="53698" x="6778625" y="4022725"/>
          <p14:tracePt t="53715" x="6726238" y="4022725"/>
          <p14:tracePt t="53731" x="6675438" y="4029075"/>
          <p14:tracePt t="53749" x="6629400" y="4029075"/>
          <p14:tracePt t="53765" x="6578600" y="4035425"/>
          <p14:tracePt t="53782" x="6532563" y="4035425"/>
          <p14:tracePt t="53798" x="6464300" y="4040188"/>
          <p14:tracePt t="53815" x="6423025" y="4046538"/>
          <p14:tracePt t="53831" x="6372225" y="4046538"/>
          <p14:tracePt t="53849" x="6332538" y="4046538"/>
          <p14:tracePt t="53865" x="6297613" y="4046538"/>
          <p14:tracePt t="53882" x="6264275" y="4046538"/>
          <p14:tracePt t="53898" x="6229350" y="4046538"/>
          <p14:tracePt t="53915" x="6189663" y="4040188"/>
          <p14:tracePt t="53931" x="6149975" y="4035425"/>
          <p14:tracePt t="53949" x="6103938" y="4029075"/>
          <p14:tracePt t="53965" x="6046788" y="4011613"/>
          <p14:tracePt t="53982" x="5983288" y="4000500"/>
          <p14:tracePt t="53998" x="5868988" y="3978275"/>
          <p14:tracePt t="54016" x="5778500" y="3954463"/>
          <p14:tracePt t="54031" x="5680075" y="3932238"/>
          <p14:tracePt t="54048" x="5583238" y="3897313"/>
          <p14:tracePt t="54065" x="5492750" y="3875088"/>
          <p14:tracePt t="54082" x="5411788" y="3846513"/>
          <p14:tracePt t="54098" x="5343525" y="3811588"/>
          <p14:tracePt t="54115" x="5286375" y="3778250"/>
          <p14:tracePt t="54131" x="5246688" y="3754438"/>
          <p14:tracePt t="54149" x="5211763" y="3725863"/>
          <p14:tracePt t="54165" x="5183188" y="3692525"/>
          <p14:tracePt t="54182" x="5165725" y="3657600"/>
          <p14:tracePt t="54198" x="5137150" y="3606800"/>
          <p14:tracePt t="54216" x="5121275" y="3578225"/>
          <p14:tracePt t="54231" x="5108575" y="3543300"/>
          <p14:tracePt t="54248" x="5097463" y="3514725"/>
          <p14:tracePt t="54265" x="5092700" y="3486150"/>
          <p14:tracePt t="54282" x="5086350" y="3457575"/>
          <p14:tracePt t="54298" x="5080000" y="3429000"/>
          <p14:tracePt t="54315" x="5080000" y="3400425"/>
          <p14:tracePt t="54331" x="5080000" y="3365500"/>
          <p14:tracePt t="54348" x="5080000" y="3336925"/>
          <p14:tracePt t="54365" x="5080000" y="3314700"/>
          <p14:tracePt t="54382" x="5097463" y="3286125"/>
          <p14:tracePt t="54398" x="5121275" y="3251200"/>
          <p14:tracePt t="54415" x="5137150" y="3222625"/>
          <p14:tracePt t="54431" x="5172075" y="3194050"/>
          <p14:tracePt t="54448" x="5211763" y="3160713"/>
          <p14:tracePt t="54465" x="5268913" y="3125788"/>
          <p14:tracePt t="54482" x="5332413" y="3097213"/>
          <p14:tracePt t="54498" x="5389563" y="3063875"/>
          <p14:tracePt t="54515" x="5457825" y="3040063"/>
          <p14:tracePt t="54531" x="5521325" y="3017838"/>
          <p14:tracePt t="54548" x="5578475" y="3011488"/>
          <p14:tracePt t="54565" x="5629275" y="3011488"/>
          <p14:tracePt t="54582" x="5697538" y="3022600"/>
          <p14:tracePt t="54598" x="5811838" y="3079750"/>
          <p14:tracePt t="54615" x="5880100" y="3125788"/>
          <p14:tracePt t="54631" x="5943600" y="3165475"/>
          <p14:tracePt t="54649" x="6011863" y="3217863"/>
          <p14:tracePt t="54665" x="6086475" y="3263900"/>
          <p14:tracePt t="54681" x="6161088" y="3308350"/>
          <p14:tracePt t="54699" x="6223000" y="3360738"/>
          <p14:tracePt t="54715" x="6280150" y="3411538"/>
          <p14:tracePt t="54732" x="6321425" y="3463925"/>
          <p14:tracePt t="54748" x="6343650" y="3503613"/>
          <p14:tracePt t="54765" x="6361113" y="3532188"/>
          <p14:tracePt t="54781" x="6365875" y="3565525"/>
          <p14:tracePt t="54781" x="6372225" y="3582988"/>
          <p14:tracePt t="54799" x="6372225" y="3594100"/>
          <p14:tracePt t="54799" x="6378575" y="3611563"/>
          <p14:tracePt t="54815" x="6378575" y="3646488"/>
          <p14:tracePt t="54832" x="6383338" y="3675063"/>
          <p14:tracePt t="54848" x="6383338" y="3703638"/>
          <p14:tracePt t="54865" x="6365875" y="3743325"/>
          <p14:tracePt t="54881" x="6343650" y="3765550"/>
          <p14:tracePt t="54898" x="6321425" y="3794125"/>
          <p14:tracePt t="54915" x="6303963" y="3822700"/>
          <p14:tracePt t="54932" x="6286500" y="3835400"/>
          <p14:tracePt t="54948" x="6269038" y="3840163"/>
          <p14:tracePt t="54965" x="6246813" y="3851275"/>
          <p14:tracePt t="54981" x="6223000" y="3851275"/>
          <p14:tracePt t="54999" x="6154738" y="3829050"/>
          <p14:tracePt t="55015" x="6080125" y="3794125"/>
          <p14:tracePt t="55032" x="6000750" y="3754438"/>
          <p14:tracePt t="55048" x="5915025" y="3714750"/>
          <p14:tracePt t="55065" x="5846763" y="3663950"/>
          <p14:tracePt t="55081" x="5789613" y="3629025"/>
          <p14:tracePt t="55098" x="5749925" y="3582988"/>
          <p14:tracePt t="55115" x="5715000" y="3536950"/>
          <p14:tracePt t="55132" x="5692775" y="3486150"/>
          <p14:tracePt t="55148" x="5680075" y="3422650"/>
          <p14:tracePt t="55165" x="5680075" y="3382963"/>
          <p14:tracePt t="55181" x="5680075" y="3354388"/>
          <p14:tracePt t="55198" x="5703888" y="3308350"/>
          <p14:tracePt t="55215" x="5721350" y="3279775"/>
          <p14:tracePt t="55232" x="5743575" y="3263900"/>
          <p14:tracePt t="55248" x="5765800" y="3240088"/>
          <p14:tracePt t="55265" x="5789613" y="3228975"/>
          <p14:tracePt t="55281" x="5818188" y="3206750"/>
          <p14:tracePt t="55298" x="5851525" y="3200400"/>
          <p14:tracePt t="55315" x="5886450" y="3194050"/>
          <p14:tracePt t="55332" x="5926138" y="3194050"/>
          <p14:tracePt t="55348" x="5965825" y="3200400"/>
          <p14:tracePt t="55365" x="6029325" y="3228975"/>
          <p14:tracePt t="55381" x="6092825" y="3268663"/>
          <p14:tracePt t="55398" x="6189663" y="3360738"/>
          <p14:tracePt t="55415" x="6246813" y="3440113"/>
          <p14:tracePt t="55432" x="6303963" y="3521075"/>
          <p14:tracePt t="55448" x="6343650" y="3589338"/>
          <p14:tracePt t="55465" x="6361113" y="3622675"/>
          <p14:tracePt t="55481" x="6361113" y="3640138"/>
          <p14:tracePt t="55498" x="6361113" y="3646488"/>
          <p14:tracePt t="55515" x="6361113" y="3657600"/>
          <p14:tracePt t="55532" x="6354763" y="3663950"/>
          <p14:tracePt t="55548" x="6343650" y="3675063"/>
          <p14:tracePt t="55565" x="6326188" y="3679825"/>
          <p14:tracePt t="55581" x="6303963" y="3692525"/>
          <p14:tracePt t="55598" x="6251575" y="3692525"/>
          <p14:tracePt t="55615" x="6218238" y="3692525"/>
          <p14:tracePt t="55631" x="6207125" y="3692525"/>
          <p14:tracePt t="56736" x="6207125" y="3697288"/>
          <p14:tracePt t="56752" x="6207125" y="3703638"/>
          <p14:tracePt t="56752" x="6211888" y="3708400"/>
          <p14:tracePt t="56768" x="6235700" y="3725863"/>
          <p14:tracePt t="56783" x="6286500" y="3765550"/>
          <p14:tracePt t="56799" x="6383338" y="3835400"/>
          <p14:tracePt t="56816" x="6457950" y="3879850"/>
          <p14:tracePt t="56832" x="6543675" y="3937000"/>
          <p14:tracePt t="56849" x="6640513" y="3989388"/>
          <p14:tracePt t="56866" x="6732588" y="4046538"/>
          <p14:tracePt t="56883" x="6823075" y="4108450"/>
          <p14:tracePt t="56899" x="6921500" y="4178300"/>
          <p14:tracePt t="56916" x="7011988" y="4240213"/>
          <p14:tracePt t="56932" x="7104063" y="4297363"/>
          <p14:tracePt t="56949" x="7194550" y="4354513"/>
          <p14:tracePt t="56966" x="7280275" y="4400550"/>
          <p14:tracePt t="56983" x="7350125" y="4435475"/>
          <p14:tracePt t="56999" x="7446963" y="4492625"/>
          <p14:tracePt t="57016" x="7515225" y="4521200"/>
          <p14:tracePt t="57032" x="7594600" y="4554538"/>
          <p14:tracePt t="57050" x="7675563" y="4594225"/>
          <p14:tracePt t="57065" x="7761288" y="4629150"/>
          <p14:tracePt t="57083" x="7840663" y="4664075"/>
          <p14:tracePt t="57099" x="7937500" y="4708525"/>
          <p14:tracePt t="57116" x="8029575" y="4749800"/>
          <p14:tracePt t="57132" x="8108950" y="4789488"/>
          <p14:tracePt t="57149" x="8194675" y="4840288"/>
          <p14:tracePt t="57165" x="8275638" y="4886325"/>
          <p14:tracePt t="57183" x="8337550" y="4932363"/>
          <p14:tracePt t="57199" x="8429625" y="5011738"/>
          <p14:tracePt t="57216" x="8469313" y="5064125"/>
          <p14:tracePt t="57232" x="8497888" y="5114925"/>
          <p14:tracePt t="57249" x="8521700" y="5160963"/>
          <p14:tracePt t="57265" x="8543925" y="5200650"/>
          <p14:tracePt t="57283" x="8566150" y="5246688"/>
          <p14:tracePt t="57299" x="8589963" y="5280025"/>
          <p14:tracePt t="57316" x="8601075" y="5308600"/>
          <p14:tracePt t="57332" x="8618538" y="5332413"/>
          <p14:tracePt t="57349" x="8629650" y="5343525"/>
          <p14:tracePt t="57365" x="8636000" y="5349875"/>
          <p14:tracePt t="57382" x="8640763" y="5360988"/>
          <p14:tracePt t="57399" x="8640763" y="5365750"/>
          <p14:tracePt t="57456" x="8640763" y="5372100"/>
          <p14:tracePt t="57576" x="8636000" y="5372100"/>
          <p14:tracePt t="57632" x="8629650" y="5372100"/>
          <p14:tracePt t="57636" x="8607425" y="5365750"/>
          <p14:tracePt t="57649" x="8594725" y="5360988"/>
          <p14:tracePt t="57666" x="8572500" y="5354638"/>
          <p14:tracePt t="57683" x="8550275" y="5349875"/>
          <p14:tracePt t="57699" x="8537575" y="5343525"/>
          <p14:tracePt t="57716" x="8515350" y="5337175"/>
          <p14:tracePt t="57732" x="8497888" y="5332413"/>
          <p14:tracePt t="57749" x="8480425" y="5326063"/>
          <p14:tracePt t="57765" x="8464550" y="5314950"/>
          <p14:tracePt t="57782" x="8447088" y="5308600"/>
          <p14:tracePt t="57799" x="8423275" y="5297488"/>
          <p14:tracePt t="57816" x="8394700" y="5286375"/>
          <p14:tracePt t="57832" x="8378825" y="5268913"/>
          <p14:tracePt t="57849" x="8355013" y="5257800"/>
          <p14:tracePt t="57866" x="8337550" y="5251450"/>
          <p14:tracePt t="57882" x="8326438" y="5240338"/>
          <p14:tracePt t="57899" x="8315325" y="5229225"/>
          <p14:tracePt t="57916" x="8304213" y="5211763"/>
          <p14:tracePt t="57932" x="8286750" y="5200650"/>
          <p14:tracePt t="57949" x="8280400" y="5183188"/>
          <p14:tracePt t="57965" x="8275638" y="5172075"/>
          <p14:tracePt t="57982" x="8264525" y="5154613"/>
          <p14:tracePt t="57982" x="8251825" y="5143500"/>
          <p14:tracePt t="58000" x="8247063" y="5121275"/>
          <p14:tracePt t="58016" x="8223250" y="5097463"/>
          <p14:tracePt t="58033" x="8212138" y="5075238"/>
          <p14:tracePt t="58049" x="8201025" y="5051425"/>
          <p14:tracePt t="58066" x="8189913" y="5029200"/>
          <p14:tracePt t="58082" x="8178800" y="5006975"/>
          <p14:tracePt t="58099" x="8166100" y="4989513"/>
          <p14:tracePt t="58116" x="8154988" y="4972050"/>
          <p14:tracePt t="58133" x="8143875" y="4949825"/>
          <p14:tracePt t="58149" x="8137525" y="4937125"/>
          <p14:tracePt t="58166" x="8137525" y="4921250"/>
          <p14:tracePt t="58182" x="8126413" y="4908550"/>
          <p14:tracePt t="58182" x="8121650" y="4897438"/>
          <p14:tracePt t="58200" x="8121650" y="4886325"/>
          <p14:tracePt t="58216" x="8115300" y="4875213"/>
          <p14:tracePt t="58233" x="8108950" y="4864100"/>
          <p14:tracePt t="58249" x="8108950" y="4851400"/>
          <p14:tracePt t="58266" x="8108950" y="4840288"/>
          <p14:tracePt t="58282" x="8104188" y="4829175"/>
          <p14:tracePt t="58299" x="8104188" y="4818063"/>
          <p14:tracePt t="58315" x="8104188" y="4806950"/>
          <p14:tracePt t="58333" x="8097838" y="4794250"/>
          <p14:tracePt t="58349" x="8097838" y="4778375"/>
          <p14:tracePt t="58366" x="8097838" y="4765675"/>
          <p14:tracePt t="58382" x="8093075" y="4743450"/>
          <p14:tracePt t="58399" x="8093075" y="4721225"/>
          <p14:tracePt t="58399" x="8086725" y="4703763"/>
          <p14:tracePt t="58416" x="8086725" y="4686300"/>
          <p14:tracePt t="58433" x="8086725" y="4657725"/>
          <p14:tracePt t="58449" x="8086725" y="4635500"/>
          <p14:tracePt t="58466" x="8080375" y="4611688"/>
          <p14:tracePt t="58482" x="8080375" y="4583113"/>
          <p14:tracePt t="58499" x="8080375" y="4560888"/>
          <p14:tracePt t="58515" x="8075613" y="4532313"/>
          <p14:tracePt t="58533" x="8075613" y="4503738"/>
          <p14:tracePt t="58549" x="8075613" y="4479925"/>
          <p14:tracePt t="58566" x="8075613" y="4464050"/>
          <p14:tracePt t="58582" x="8075613" y="4446588"/>
          <p14:tracePt t="58599" x="8069263" y="4429125"/>
          <p14:tracePt t="58616" x="8069263" y="4406900"/>
          <p14:tracePt t="58633" x="8069263" y="4389438"/>
          <p14:tracePt t="58649" x="8069263" y="4371975"/>
          <p14:tracePt t="58666" x="8069263" y="4354513"/>
          <p14:tracePt t="58682" x="8069263" y="4337050"/>
          <p14:tracePt t="58699" x="8069263" y="4308475"/>
          <p14:tracePt t="58716" x="8064500" y="4286250"/>
          <p14:tracePt t="58733" x="8058150" y="4251325"/>
          <p14:tracePt t="58749" x="8051800" y="4211638"/>
          <p14:tracePt t="58766" x="8047038" y="4171950"/>
          <p14:tracePt t="58782" x="8029575" y="4108450"/>
          <p14:tracePt t="58782" x="8018463" y="4086225"/>
          <p14:tracePt t="58800" x="8007350" y="4051300"/>
          <p14:tracePt t="58816" x="7961313" y="3949700"/>
          <p14:tracePt t="58833" x="7932738" y="3879850"/>
          <p14:tracePt t="58849" x="7904163" y="3817938"/>
          <p14:tracePt t="58866" x="7869238" y="3771900"/>
          <p14:tracePt t="58882" x="7847013" y="3732213"/>
          <p14:tracePt t="58899" x="7818438" y="3697288"/>
          <p14:tracePt t="58916" x="7783513" y="3668713"/>
          <p14:tracePt t="58933" x="7750175" y="3646488"/>
          <p14:tracePt t="58949" x="7732713" y="3635375"/>
          <p14:tracePt t="58966" x="7715250" y="3629025"/>
          <p14:tracePt t="58982" x="7704138" y="3629025"/>
          <p14:tracePt t="58999" x="7680325" y="3622675"/>
          <p14:tracePt t="59016" x="7651750" y="3622675"/>
          <p14:tracePt t="59033" x="7612063" y="3635375"/>
          <p14:tracePt t="59049" x="7572375" y="3640138"/>
          <p14:tracePt t="59066" x="7508875" y="3651250"/>
          <p14:tracePt t="59082" x="7451725" y="3668713"/>
          <p14:tracePt t="59099" x="7394575" y="3686175"/>
          <p14:tracePt t="59115" x="7343775" y="3703638"/>
          <p14:tracePt t="59133" x="7292975" y="3714750"/>
          <p14:tracePt t="59149" x="7251700" y="3732213"/>
          <p14:tracePt t="59166" x="7218363" y="3749675"/>
          <p14:tracePt t="59182" x="7194550" y="3754438"/>
          <p14:tracePt t="59199" x="7165975" y="3771900"/>
          <p14:tracePt t="59216" x="7143750" y="3783013"/>
          <p14:tracePt t="59232" x="7132638" y="3789363"/>
          <p14:tracePt t="59249" x="7121525" y="3794125"/>
          <p14:tracePt t="59265" x="7108825" y="3806825"/>
          <p14:tracePt t="59282" x="7097713" y="3811588"/>
          <p14:tracePt t="59299" x="7080250" y="3822700"/>
          <p14:tracePt t="59315" x="7064375" y="3835400"/>
          <p14:tracePt t="59332" x="7040563" y="3846513"/>
          <p14:tracePt t="59349" x="7018338" y="3863975"/>
          <p14:tracePt t="59366" x="6983413" y="3879850"/>
          <p14:tracePt t="59382" x="6950075" y="3886200"/>
          <p14:tracePt t="59399" x="6921500" y="3897313"/>
          <p14:tracePt t="59415" x="6858000" y="3908425"/>
          <p14:tracePt t="59432" x="6823075" y="3921125"/>
          <p14:tracePt t="59449" x="6794500" y="3921125"/>
          <p14:tracePt t="59466" x="6772275" y="3921125"/>
          <p14:tracePt t="59482" x="6750050" y="3921125"/>
          <p14:tracePt t="59499" x="6737350" y="3921125"/>
          <p14:tracePt t="59516" x="6726238" y="3921125"/>
          <p14:tracePt t="59532" x="6715125" y="3921125"/>
          <p14:tracePt t="59549" x="6697663" y="3914775"/>
          <p14:tracePt t="59565" x="6686550" y="3908425"/>
          <p14:tracePt t="59582" x="6657975" y="3903663"/>
          <p14:tracePt t="59599" x="6640513" y="3892550"/>
          <p14:tracePt t="59615" x="6607175" y="3875088"/>
          <p14:tracePt t="59632" x="6578600" y="3868738"/>
          <p14:tracePt t="59649" x="6554788" y="3851275"/>
          <p14:tracePt t="59665" x="6526213" y="3840163"/>
          <p14:tracePt t="59682" x="6508750" y="3829050"/>
          <p14:tracePt t="59699" x="6492875" y="3817938"/>
          <p14:tracePt t="59716" x="6475413" y="3806825"/>
          <p14:tracePt t="59732" x="6464300" y="3789363"/>
          <p14:tracePt t="59749" x="6440488" y="3771900"/>
          <p14:tracePt t="59765" x="6418263" y="3749675"/>
          <p14:tracePt t="59782" x="6383338" y="3708400"/>
          <p14:tracePt t="59799" x="6337300" y="3663950"/>
          <p14:tracePt t="59799" x="6315075" y="3635375"/>
          <p14:tracePt t="59816" x="6257925" y="3582988"/>
          <p14:tracePt t="59832" x="6211888" y="3536950"/>
          <p14:tracePt t="59849" x="6154738" y="3486150"/>
          <p14:tracePt t="59865" x="6108700" y="3435350"/>
          <p14:tracePt t="59882" x="6051550" y="3394075"/>
          <p14:tracePt t="59899" x="6007100" y="3360738"/>
          <p14:tracePt t="59915" x="5954713" y="3325813"/>
          <p14:tracePt t="59932" x="5921375" y="3308350"/>
          <p14:tracePt t="59949" x="5880100" y="3292475"/>
          <p14:tracePt t="59965" x="5851525" y="3279775"/>
          <p14:tracePt t="59982" x="5818188" y="3275013"/>
          <p14:tracePt t="59999" x="5765800" y="3275013"/>
          <p14:tracePt t="60016" x="5732463" y="3275013"/>
          <p14:tracePt t="60032" x="5692775" y="3275013"/>
          <p14:tracePt t="60049" x="5646738" y="3275013"/>
          <p14:tracePt t="60065" x="5611813" y="3279775"/>
          <p14:tracePt t="60082" x="5589588" y="3279775"/>
          <p14:tracePt t="60099" x="5578475" y="3286125"/>
          <p14:tracePt t="60116" x="5565775" y="3292475"/>
          <p14:tracePt t="60199" x="5565775" y="3297238"/>
          <p14:tracePt t="60216" x="5561013" y="3314700"/>
          <p14:tracePt t="60217" x="5549900" y="3336925"/>
          <p14:tracePt t="60232" x="5537200" y="3360738"/>
          <p14:tracePt t="60249" x="5526088" y="3389313"/>
          <p14:tracePt t="60265" x="5514975" y="3422650"/>
          <p14:tracePt t="60282" x="5503863" y="3440113"/>
          <p14:tracePt t="60299" x="5503863" y="3463925"/>
          <p14:tracePt t="60316" x="5497513" y="3479800"/>
          <p14:tracePt t="60332" x="5497513" y="3492500"/>
          <p14:tracePt t="60349" x="5497513" y="3497263"/>
          <p14:tracePt t="60365" x="5497513" y="3508375"/>
          <p14:tracePt t="60382" x="5503863" y="3508375"/>
          <p14:tracePt t="60399" x="5503863" y="3514725"/>
          <p14:tracePt t="60416" x="5503863" y="3521075"/>
          <p14:tracePt t="60432" x="5508625" y="3521075"/>
          <p14:tracePt t="60449" x="5508625" y="3532188"/>
          <p14:tracePt t="60465" x="5508625" y="3536950"/>
          <p14:tracePt t="60482" x="5514975" y="3536950"/>
          <p14:tracePt t="60499" x="5521325" y="3543300"/>
          <p14:tracePt t="60516" x="5521325" y="3549650"/>
          <p14:tracePt t="60576" x="5521325" y="3554413"/>
          <p14:tracePt t="60584" x="5526088" y="3554413"/>
          <p14:tracePt t="60623" x="5526088" y="3560763"/>
          <p14:tracePt t="60735" x="5532438" y="3560763"/>
          <p14:tracePt t="60904" x="5532438" y="3565525"/>
          <p14:tracePt t="60904" x="5543550" y="3571875"/>
          <p14:tracePt t="60915" x="5549900" y="3571875"/>
          <p14:tracePt t="60932" x="5549900" y="3578225"/>
          <p14:tracePt t="60949" x="5561013" y="3582988"/>
          <p14:tracePt t="60965" x="5578475" y="3589338"/>
          <p14:tracePt t="60982" x="5589588" y="3600450"/>
          <p14:tracePt t="60999" x="5600700" y="3606800"/>
          <p14:tracePt t="61016" x="5618163" y="3611563"/>
          <p14:tracePt t="61032" x="5629275" y="3617913"/>
          <p14:tracePt t="61049" x="5635625" y="3622675"/>
          <p14:tracePt t="61065" x="5640388" y="3629025"/>
          <p14:tracePt t="61082" x="5646738" y="3629025"/>
          <p14:tracePt t="61098" x="5651500" y="3635375"/>
          <p14:tracePt t="61143" x="5657850" y="3635375"/>
          <p14:tracePt t="61152" x="5657850" y="3640138"/>
          <p14:tracePt t="61167" x="5664200" y="3646488"/>
          <p14:tracePt t="61182" x="5668963" y="3651250"/>
          <p14:tracePt t="61199" x="5675313" y="3651250"/>
          <p14:tracePt t="61216" x="5680075" y="3651250"/>
          <p14:tracePt t="61232" x="5686425" y="3657600"/>
          <p14:tracePt t="61249" x="5692775" y="3657600"/>
          <p14:tracePt t="61287" x="5697538" y="3657600"/>
          <p14:tracePt t="61320" x="5697538" y="3663950"/>
          <p14:tracePt t="61423" x="5703888" y="3663950"/>
          <p14:tracePt t="61431" x="5721350" y="3668713"/>
          <p14:tracePt t="61449" x="5749925" y="3668713"/>
          <p14:tracePt t="61466" x="5794375" y="3675063"/>
          <p14:tracePt t="61482" x="5857875" y="3686175"/>
          <p14:tracePt t="61499" x="5937250" y="3692525"/>
          <p14:tracePt t="61515" x="6040438" y="3703638"/>
          <p14:tracePt t="61532" x="6143625" y="3708400"/>
          <p14:tracePt t="61549" x="6229350" y="3714750"/>
          <p14:tracePt t="61566" x="6286500" y="3721100"/>
          <p14:tracePt t="61582" x="6337300" y="3725863"/>
          <p14:tracePt t="61599" x="6378575" y="3732213"/>
          <p14:tracePt t="61615" x="6446838" y="3743325"/>
          <p14:tracePt t="61632" x="6475413" y="3749675"/>
          <p14:tracePt t="61649" x="6508750" y="3760788"/>
          <p14:tracePt t="61666" x="6550025" y="3771900"/>
          <p14:tracePt t="61682" x="6607175" y="3794125"/>
          <p14:tracePt t="61699" x="6664325" y="3817938"/>
          <p14:tracePt t="61715" x="6715125" y="3840163"/>
          <p14:tracePt t="61732" x="6754813" y="3863975"/>
          <p14:tracePt t="61749" x="6800850" y="3886200"/>
          <p14:tracePt t="61766" x="6858000" y="3908425"/>
          <p14:tracePt t="61782" x="6904038" y="3937000"/>
          <p14:tracePt t="61799" x="6965950" y="3965575"/>
          <p14:tracePt t="61815" x="7007225" y="3983038"/>
          <p14:tracePt t="61832" x="7035800" y="4000500"/>
          <p14:tracePt t="61849" x="7058025" y="4022725"/>
          <p14:tracePt t="61866" x="7080250" y="4046538"/>
          <p14:tracePt t="61882" x="7097713" y="4075113"/>
          <p14:tracePt t="61899" x="7108825" y="4097338"/>
          <p14:tracePt t="61915" x="7126288" y="4121150"/>
          <p14:tracePt t="61932" x="7132638" y="4143375"/>
          <p14:tracePt t="61949" x="7137400" y="4160838"/>
          <p14:tracePt t="61966" x="7143750" y="4178300"/>
          <p14:tracePt t="61982" x="7143750" y="4189413"/>
          <p14:tracePt t="61999" x="7137400" y="4200525"/>
          <p14:tracePt t="62015" x="7132638" y="4211638"/>
          <p14:tracePt t="62033" x="7132638" y="4222750"/>
          <p14:tracePt t="62049" x="7121525" y="4235450"/>
          <p14:tracePt t="62066" x="7108825" y="4251325"/>
          <p14:tracePt t="62082" x="7097713" y="4257675"/>
          <p14:tracePt t="62099" x="7080250" y="4268788"/>
          <p14:tracePt t="62115" x="7058025" y="4279900"/>
          <p14:tracePt t="62132" x="7035800" y="4297363"/>
          <p14:tracePt t="62149" x="7000875" y="4303713"/>
          <p14:tracePt t="62166" x="6965950" y="4314825"/>
          <p14:tracePt t="62182" x="6932613" y="4321175"/>
          <p14:tracePt t="62199" x="6892925" y="4325938"/>
          <p14:tracePt t="62215" x="6835775" y="4337050"/>
          <p14:tracePt t="62232" x="6783388" y="4343400"/>
          <p14:tracePt t="62249" x="6721475" y="4343400"/>
          <p14:tracePt t="62266" x="6651625" y="4343400"/>
          <p14:tracePt t="62282" x="6572250" y="4343400"/>
          <p14:tracePt t="62299" x="6469063" y="4325938"/>
          <p14:tracePt t="62315" x="6354763" y="4308475"/>
          <p14:tracePt t="62332" x="6251575" y="4292600"/>
          <p14:tracePt t="62348" x="6149975" y="4275138"/>
          <p14:tracePt t="62366" x="6064250" y="4268788"/>
          <p14:tracePt t="62382" x="5972175" y="4257675"/>
          <p14:tracePt t="62399" x="5886450" y="4257675"/>
          <p14:tracePt t="62399" x="5846763" y="4257675"/>
          <p14:tracePt t="62415" x="5761038" y="4257675"/>
          <p14:tracePt t="62432" x="5692775" y="4257675"/>
          <p14:tracePt t="62448" x="5618163" y="4251325"/>
          <p14:tracePt t="62465" x="5549900" y="4251325"/>
          <p14:tracePt t="62482" x="5497513" y="4251325"/>
          <p14:tracePt t="62499" x="5446713" y="4246563"/>
          <p14:tracePt t="62515" x="5407025" y="4240213"/>
          <p14:tracePt t="62533" x="5378450" y="4240213"/>
          <p14:tracePt t="62548" x="5365750" y="4240213"/>
          <p14:tracePt t="62566" x="5360988" y="4240213"/>
          <p14:tracePt t="62663" x="5354638" y="4240213"/>
          <p14:tracePt t="62682" x="5343525" y="4240213"/>
          <p14:tracePt t="62684" x="5326063" y="4251325"/>
          <p14:tracePt t="62699" x="5303838" y="4268788"/>
          <p14:tracePt t="62715" x="5275263" y="4279900"/>
          <p14:tracePt t="62732" x="5246688" y="4292600"/>
          <p14:tracePt t="62748" x="5222875" y="4303713"/>
          <p14:tracePt t="62766" x="5207000" y="4321175"/>
          <p14:tracePt t="62782" x="5194300" y="4325938"/>
          <p14:tracePt t="62799" x="5178425" y="4337050"/>
          <p14:tracePt t="62815" x="5160963" y="4354513"/>
          <p14:tracePt t="62832" x="5154613" y="4360863"/>
          <p14:tracePt t="62848" x="5149850" y="4371975"/>
          <p14:tracePt t="62865" x="5143500" y="4383088"/>
          <p14:tracePt t="62882" x="5143500" y="4389438"/>
          <p14:tracePt t="62899" x="5132388" y="4406900"/>
          <p14:tracePt t="62915" x="5132388" y="4422775"/>
          <p14:tracePt t="62932" x="5121275" y="4435475"/>
          <p14:tracePt t="62948" x="5121275" y="4457700"/>
          <p14:tracePt t="62965" x="5108575" y="4475163"/>
          <p14:tracePt t="62982" x="5103813" y="4492625"/>
          <p14:tracePt t="62998" x="5103813" y="4514850"/>
          <p14:tracePt t="63016" x="5097463" y="4532313"/>
          <p14:tracePt t="63032" x="5097463" y="4554538"/>
          <p14:tracePt t="63049" x="5092700" y="4565650"/>
          <p14:tracePt t="63065" x="5092700" y="4583113"/>
          <p14:tracePt t="63082" x="5092700" y="4600575"/>
          <p14:tracePt t="63098" x="5092700" y="4606925"/>
          <p14:tracePt t="63115" x="5092700" y="4618038"/>
          <p14:tracePt t="63132" x="5092700" y="4635500"/>
          <p14:tracePt t="63149" x="5092700" y="4646613"/>
          <p14:tracePt t="63165" x="5092700" y="4657725"/>
          <p14:tracePt t="63182" x="5092700" y="4664075"/>
          <p14:tracePt t="63198" x="5092700" y="4679950"/>
          <p14:tracePt t="63216" x="5092700" y="4692650"/>
          <p14:tracePt t="63232" x="5092700" y="4697413"/>
          <p14:tracePt t="63249" x="5092700" y="4708525"/>
          <p14:tracePt t="63266" x="5092700" y="4714875"/>
          <p14:tracePt t="63590" x="0" y="0"/>
        </p14:tracePtLst>
        <p14:tracePtLst>
          <p14:tracePt t="77069" x="8251825" y="3589338"/>
          <p14:tracePt t="77082" x="8247063" y="3589338"/>
          <p14:tracePt t="77082" x="8240713" y="3594100"/>
          <p14:tracePt t="77099" x="8235950" y="3594100"/>
          <p14:tracePt t="77115" x="8223250" y="3594100"/>
          <p14:tracePt t="77132" x="8201025" y="3594100"/>
          <p14:tracePt t="77148" x="8178800" y="3594100"/>
          <p14:tracePt t="77165" x="8143875" y="3582988"/>
          <p14:tracePt t="77182" x="8104188" y="3571875"/>
          <p14:tracePt t="77198" x="8058150" y="3571875"/>
          <p14:tracePt t="77216" x="7966075" y="3554413"/>
          <p14:tracePt t="77235" x="7897813" y="3536950"/>
          <p14:tracePt t="77248" x="7818438" y="3514725"/>
          <p14:tracePt t="77265" x="7726363" y="3479800"/>
          <p14:tracePt t="77282" x="7651750" y="3457575"/>
          <p14:tracePt t="77298" x="7578725" y="3435350"/>
          <p14:tracePt t="77315" x="7504113" y="3417888"/>
          <p14:tracePt t="77332" x="7440613" y="3406775"/>
          <p14:tracePt t="77348" x="7378700" y="3389313"/>
          <p14:tracePt t="77365" x="7315200" y="3371850"/>
          <p14:tracePt t="77382" x="7258050" y="3349625"/>
          <p14:tracePt t="77398" x="7194550" y="3332163"/>
          <p14:tracePt t="77398" x="7161213" y="3321050"/>
          <p14:tracePt t="77416" x="7097713" y="3308350"/>
          <p14:tracePt t="77432" x="7040563" y="3297238"/>
          <p14:tracePt t="77449" x="7000875" y="3292475"/>
          <p14:tracePt t="77465" x="6961188" y="3286125"/>
          <p14:tracePt t="77482" x="6926263" y="3275013"/>
          <p14:tracePt t="77498" x="6897688" y="3275013"/>
          <p14:tracePt t="77515" x="6880225" y="3268663"/>
          <p14:tracePt t="77532" x="6864350" y="3263900"/>
          <p14:tracePt t="77548" x="6851650" y="3263900"/>
          <p14:tracePt t="77566" x="6846888" y="3263900"/>
          <p14:tracePt t="77582" x="6835775" y="3257550"/>
          <p14:tracePt t="77687" x="6829425" y="3257550"/>
          <p14:tracePt t="77792" x="6835775" y="3257550"/>
          <p14:tracePt t="77799" x="6840538" y="3257550"/>
          <p14:tracePt t="77800" x="6851650" y="3257550"/>
          <p14:tracePt t="77815" x="6908800" y="3251200"/>
          <p14:tracePt t="77832" x="6961188" y="3246438"/>
          <p14:tracePt t="77848" x="7029450" y="3246438"/>
          <p14:tracePt t="77866" x="7108825" y="3240088"/>
          <p14:tracePt t="77882" x="7178675" y="3240088"/>
          <p14:tracePt t="77899" x="7240588" y="3235325"/>
          <p14:tracePt t="77915" x="7304088" y="3235325"/>
          <p14:tracePt t="77932" x="7361238" y="3235325"/>
          <p14:tracePt t="77948" x="7418388" y="3235325"/>
          <p14:tracePt t="77966" x="7469188" y="3235325"/>
          <p14:tracePt t="77982" x="7515225" y="3235325"/>
          <p14:tracePt t="77999" x="7566025" y="3240088"/>
          <p14:tracePt t="78015" x="7623175" y="3240088"/>
          <p14:tracePt t="78032" x="7664450" y="3240088"/>
          <p14:tracePt t="78048" x="7704138" y="3240088"/>
          <p14:tracePt t="78065" x="7737475" y="3240088"/>
          <p14:tracePt t="78082" x="7772400" y="3240088"/>
          <p14:tracePt t="78099" x="7789863" y="3240088"/>
          <p14:tracePt t="78115" x="7812088" y="3246438"/>
          <p14:tracePt t="78132" x="7823200" y="3246438"/>
          <p14:tracePt t="78148" x="7829550" y="3246438"/>
          <p14:tracePt t="7859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Energy Storage: Thermal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525963"/>
          </a:xfrm>
        </p:spPr>
        <p:txBody>
          <a:bodyPr>
            <a:noAutofit/>
          </a:bodyPr>
          <a:lstStyle/>
          <a:p>
            <a:r>
              <a:rPr lang="en-US" sz="1400" b="1" dirty="0"/>
              <a:t>Molten Salt:  </a:t>
            </a:r>
          </a:p>
          <a:p>
            <a:endParaRPr lang="en-US" sz="1400" dirty="0" smtClean="0"/>
          </a:p>
          <a:p>
            <a:r>
              <a:rPr lang="en-US" sz="1400" dirty="0" smtClean="0"/>
              <a:t>Molten Salt Storage</a:t>
            </a:r>
          </a:p>
          <a:p>
            <a:pPr lvl="1"/>
            <a:r>
              <a:rPr lang="en-US" sz="1200" dirty="0" smtClean="0"/>
              <a:t>Typically transmission level</a:t>
            </a:r>
          </a:p>
          <a:p>
            <a:pPr lvl="1"/>
            <a:r>
              <a:rPr lang="en-US" sz="1200" dirty="0" smtClean="0"/>
              <a:t>Tied to solar-thermal plants or waste-heat producers</a:t>
            </a:r>
          </a:p>
          <a:p>
            <a:pPr lvl="1"/>
            <a:r>
              <a:rPr lang="en-US" sz="1200" dirty="0" smtClean="0"/>
              <a:t>Can be hundred of MW</a:t>
            </a:r>
            <a:endParaRPr lang="en-US" sz="1200" dirty="0"/>
          </a:p>
          <a:p>
            <a:endParaRPr lang="en-US" sz="1400" dirty="0" smtClean="0"/>
          </a:p>
          <a:p>
            <a:r>
              <a:rPr lang="en-US" sz="1400" dirty="0" smtClean="0"/>
              <a:t>Energy is collected from a field of heliostats and the energy is used to heat molten salts.</a:t>
            </a:r>
          </a:p>
          <a:p>
            <a:endParaRPr lang="en-US" sz="1400" dirty="0"/>
          </a:p>
          <a:p>
            <a:r>
              <a:rPr lang="en-US" sz="1400" dirty="0" smtClean="0"/>
              <a:t>The high temperature salts can then be used to boil water in a conventional steam system or stored for later use.</a:t>
            </a:r>
          </a:p>
          <a:p>
            <a:endParaRPr lang="en-US" sz="1400" dirty="0" smtClean="0"/>
          </a:p>
          <a:p>
            <a:r>
              <a:rPr lang="en-US" sz="1400" dirty="0" smtClean="0"/>
              <a:t>Molten salts are used because of their high specific heat capacity.</a:t>
            </a:r>
          </a:p>
          <a:p>
            <a:endParaRPr lang="en-US" sz="1400" dirty="0"/>
          </a:p>
          <a:p>
            <a:r>
              <a:rPr lang="en-US" sz="1400" dirty="0" smtClean="0"/>
              <a:t>These installations can be used for a number of functions:</a:t>
            </a:r>
            <a:endParaRPr lang="en-US" sz="1400" dirty="0"/>
          </a:p>
          <a:p>
            <a:pPr lvl="2"/>
            <a:r>
              <a:rPr lang="en-US" sz="1200" dirty="0" smtClean="0"/>
              <a:t>Off-peak power production</a:t>
            </a:r>
          </a:p>
          <a:p>
            <a:pPr lvl="2"/>
            <a:r>
              <a:rPr lang="en-US" sz="1200" dirty="0" smtClean="0"/>
              <a:t>Power output stabilization </a:t>
            </a:r>
          </a:p>
          <a:p>
            <a:pPr lvl="2"/>
            <a:r>
              <a:rPr lang="en-US" sz="1200" dirty="0" smtClean="0"/>
              <a:t>Base loading as in the case of Solar 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20200" y="304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35" y="2585978"/>
            <a:ext cx="3810330" cy="20972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79"/>
    </mc:Choice>
    <mc:Fallback xmlns="">
      <p:transition spd="slow" advTm="20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77" x="7407275" y="3840163"/>
          <p14:tracePt t="44491" x="7412038" y="3840163"/>
          <p14:tracePt t="44563" x="7412038" y="3835400"/>
          <p14:tracePt t="44571" x="7418388" y="3817938"/>
          <p14:tracePt t="44591" x="7418388" y="3806825"/>
          <p14:tracePt t="44611" x="7423150" y="3794125"/>
          <p14:tracePt t="44627" x="7429500" y="3789363"/>
          <p14:tracePt t="44643" x="7435850" y="3778250"/>
          <p14:tracePt t="44667" x="7435850" y="3771900"/>
          <p14:tracePt t="44687" x="7435850" y="3765550"/>
          <p14:tracePt t="44691" x="7435850" y="3760788"/>
          <p14:tracePt t="44715" x="7435850" y="3754438"/>
          <p14:tracePt t="44723" x="7435850" y="3743325"/>
          <p14:tracePt t="44739" x="7440613" y="3736975"/>
          <p14:tracePt t="44755" x="7440613" y="3725863"/>
          <p14:tracePt t="44771" x="7440613" y="3708400"/>
          <p14:tracePt t="44771" x="7440613" y="3703638"/>
          <p14:tracePt t="44788" x="7440613" y="3692525"/>
          <p14:tracePt t="44803" x="7440613" y="3675063"/>
          <p14:tracePt t="44820" x="7435850" y="3663950"/>
          <p14:tracePt t="44837" x="7429500" y="3651250"/>
          <p14:tracePt t="44854" x="7429500" y="3646488"/>
          <p14:tracePt t="44870" x="7418388" y="3640138"/>
          <p14:tracePt t="44887" x="7412038" y="3629025"/>
          <p14:tracePt t="44903" x="7407275" y="3617913"/>
          <p14:tracePt t="44920" x="7400925" y="3606800"/>
          <p14:tracePt t="44937" x="7389813" y="3594100"/>
          <p14:tracePt t="44954" x="7378700" y="3582988"/>
          <p14:tracePt t="44970" x="7354888" y="3565525"/>
          <p14:tracePt t="44988" x="7337425" y="3554413"/>
          <p14:tracePt t="45003" x="7332663" y="3549650"/>
          <p14:tracePt t="45020" x="7321550" y="3536950"/>
          <p14:tracePt t="45037" x="7304088" y="3532188"/>
          <p14:tracePt t="45054" x="7286625" y="3521075"/>
          <p14:tracePt t="45070" x="7264400" y="3508375"/>
          <p14:tracePt t="45087" x="7235825" y="3492500"/>
          <p14:tracePt t="45103" x="7200900" y="3479800"/>
          <p14:tracePt t="45121" x="7172325" y="3468688"/>
          <p14:tracePt t="45137" x="7137400" y="3457575"/>
          <p14:tracePt t="45154" x="7104063" y="3446463"/>
          <p14:tracePt t="45170" x="7064375" y="3435350"/>
          <p14:tracePt t="45187" x="7029450" y="3429000"/>
          <p14:tracePt t="45203" x="7011988" y="3422650"/>
          <p14:tracePt t="45220" x="6978650" y="3411538"/>
          <p14:tracePt t="45237" x="6954838" y="3406775"/>
          <p14:tracePt t="45254" x="6926263" y="3400425"/>
          <p14:tracePt t="45270" x="6915150" y="3400425"/>
          <p14:tracePt t="45287" x="6904038" y="3394075"/>
          <p14:tracePt t="45303" x="6892925" y="3394075"/>
          <p14:tracePt t="45320" x="6869113" y="3394075"/>
          <p14:tracePt t="45337" x="6835775" y="3394075"/>
          <p14:tracePt t="45354" x="6778625" y="3389313"/>
          <p14:tracePt t="45370" x="6692900" y="3382963"/>
          <p14:tracePt t="45387" x="6618288" y="3382963"/>
          <p14:tracePt t="45403" x="6554788" y="3382963"/>
          <p14:tracePt t="45420" x="6486525" y="3382963"/>
          <p14:tracePt t="45437" x="6429375" y="3382963"/>
          <p14:tracePt t="45453" x="6372225" y="3382963"/>
          <p14:tracePt t="45470" x="6332538" y="3382963"/>
          <p14:tracePt t="45487" x="6292850" y="3382963"/>
          <p14:tracePt t="45504" x="6246813" y="3382963"/>
          <p14:tracePt t="45520" x="6200775" y="3389313"/>
          <p14:tracePt t="45537" x="6165850" y="3394075"/>
          <p14:tracePt t="45554" x="6137275" y="3400425"/>
          <p14:tracePt t="45570" x="6103938" y="3417888"/>
          <p14:tracePt t="45587" x="6080125" y="3435350"/>
          <p14:tracePt t="45603" x="6057900" y="3457575"/>
          <p14:tracePt t="45620" x="6040438" y="3486150"/>
          <p14:tracePt t="45637" x="6018213" y="3521075"/>
          <p14:tracePt t="45653" x="6007100" y="3543300"/>
          <p14:tracePt t="45670" x="5994400" y="3578225"/>
          <p14:tracePt t="45687" x="5994400" y="3606800"/>
          <p14:tracePt t="45703" x="5994400" y="3635375"/>
          <p14:tracePt t="45720" x="6000750" y="3675063"/>
          <p14:tracePt t="45737" x="6007100" y="3692525"/>
          <p14:tracePt t="45754" x="6007100" y="3708400"/>
          <p14:tracePt t="46131" x="6011863" y="3708400"/>
          <p14:tracePt t="46155" x="6011863" y="3703638"/>
          <p14:tracePt t="46171" x="6011863" y="3697288"/>
          <p14:tracePt t="46171" x="6011863" y="3679825"/>
          <p14:tracePt t="46187" x="6011863" y="3663950"/>
          <p14:tracePt t="46204" x="6022975" y="3640138"/>
          <p14:tracePt t="46220" x="6029325" y="3622675"/>
          <p14:tracePt t="46237" x="6040438" y="3600450"/>
          <p14:tracePt t="46253" x="6051550" y="3578225"/>
          <p14:tracePt t="46270" x="6064250" y="3560763"/>
          <p14:tracePt t="46287" x="6075363" y="3549650"/>
          <p14:tracePt t="46304" x="6080125" y="3536950"/>
          <p14:tracePt t="46320" x="6092825" y="3525838"/>
          <p14:tracePt t="46337" x="6108700" y="3508375"/>
          <p14:tracePt t="46353" x="6132513" y="3497263"/>
          <p14:tracePt t="46353" x="6143625" y="3486150"/>
          <p14:tracePt t="46371" x="6165850" y="3475038"/>
          <p14:tracePt t="46387" x="6200775" y="3457575"/>
          <p14:tracePt t="46404" x="6235700" y="3435350"/>
          <p14:tracePt t="46420" x="6280150" y="3422650"/>
          <p14:tracePt t="46437" x="6315075" y="3411538"/>
          <p14:tracePt t="46453" x="6350000" y="3406775"/>
          <p14:tracePt t="46470" x="6378575" y="3400425"/>
          <p14:tracePt t="46487" x="6407150" y="3400425"/>
          <p14:tracePt t="46504" x="6440488" y="3400425"/>
          <p14:tracePt t="46520" x="6486525" y="3400425"/>
          <p14:tracePt t="46537" x="6521450" y="3406775"/>
          <p14:tracePt t="46553" x="6561138" y="3422650"/>
          <p14:tracePt t="46553" x="6583363" y="3429000"/>
          <p14:tracePt t="46571" x="6635750" y="3440113"/>
          <p14:tracePt t="46587" x="6692900" y="3451225"/>
          <p14:tracePt t="46604" x="6761163" y="3463925"/>
          <p14:tracePt t="46620" x="6811963" y="3468688"/>
          <p14:tracePt t="46637" x="6851650" y="3475038"/>
          <p14:tracePt t="46653" x="6904038" y="3479800"/>
          <p14:tracePt t="46670" x="6937375" y="3486150"/>
          <p14:tracePt t="46686" x="6972300" y="3492500"/>
          <p14:tracePt t="46704" x="7007225" y="3503613"/>
          <p14:tracePt t="46720" x="7046913" y="3514725"/>
          <p14:tracePt t="46737" x="7092950" y="3532188"/>
          <p14:tracePt t="46753" x="7143750" y="3549650"/>
          <p14:tracePt t="46770" x="7229475" y="3582988"/>
          <p14:tracePt t="46787" x="7280275" y="3600450"/>
          <p14:tracePt t="46804" x="7326313" y="3617913"/>
          <p14:tracePt t="46820" x="7361238" y="3622675"/>
          <p14:tracePt t="46837" x="7394575" y="3640138"/>
          <p14:tracePt t="46853" x="7429500" y="3651250"/>
          <p14:tracePt t="46871" x="7458075" y="3663950"/>
          <p14:tracePt t="46886" x="7480300" y="3675063"/>
          <p14:tracePt t="46904" x="7497763" y="3679825"/>
          <p14:tracePt t="46920" x="7515225" y="3686175"/>
          <p14:tracePt t="46937" x="7526338" y="3686175"/>
          <p14:tracePt t="46953" x="7537450" y="3692525"/>
          <p14:tracePt t="46970" x="7561263" y="3697288"/>
          <p14:tracePt t="46987" x="7566025" y="3697288"/>
          <p14:tracePt t="47227" x="7572375" y="3697288"/>
          <p14:tracePt t="47267" x="7572375" y="3692525"/>
          <p14:tracePt t="47273" x="7578725" y="3686175"/>
          <p14:tracePt t="47291" x="7583488" y="3675063"/>
          <p14:tracePt t="47303" x="7583488" y="3668713"/>
          <p14:tracePt t="47320" x="7583488" y="3663950"/>
          <p14:tracePt t="47337" x="7589838" y="3657600"/>
          <p14:tracePt t="47353" x="7589838" y="3651250"/>
          <p14:tracePt t="47370" x="7589838" y="3646488"/>
          <p14:tracePt t="47386" x="7589838" y="3640138"/>
          <p14:tracePt t="47403" x="7589838" y="3635375"/>
          <p14:tracePt t="47420" x="7589838" y="3629025"/>
          <p14:tracePt t="47437" x="7589838" y="3622675"/>
          <p14:tracePt t="47453" x="7589838" y="3611563"/>
          <p14:tracePt t="47470" x="7589838" y="3606800"/>
          <p14:tracePt t="47486" x="7589838" y="3594100"/>
          <p14:tracePt t="47503" x="7589838" y="3589338"/>
          <p14:tracePt t="47520" x="7589838" y="3578225"/>
          <p14:tracePt t="47537" x="7589838" y="3571875"/>
          <p14:tracePt t="47627" x="7589838" y="3565525"/>
          <p14:tracePt t="47637" x="7583488" y="3565525"/>
          <p14:tracePt t="47637" x="7578725" y="3560763"/>
          <p14:tracePt t="47654" x="7578725" y="3554413"/>
          <p14:tracePt t="47670" x="7572375" y="3549650"/>
          <p14:tracePt t="47686" x="7561263" y="3543300"/>
          <p14:tracePt t="47703" x="7543800" y="3525838"/>
          <p14:tracePt t="47720" x="7515225" y="3508375"/>
          <p14:tracePt t="47736" x="7497763" y="3497263"/>
          <p14:tracePt t="47754" x="7486650" y="3492500"/>
          <p14:tracePt t="47770" x="7475538" y="3486150"/>
          <p14:tracePt t="47787" x="7469188" y="3479800"/>
          <p14:tracePt t="47803" x="7451725" y="3468688"/>
          <p14:tracePt t="47820" x="7418388" y="3451225"/>
          <p14:tracePt t="47836" x="7366000" y="3435350"/>
          <p14:tracePt t="47854" x="7326313" y="3422650"/>
          <p14:tracePt t="47870" x="7297738" y="3411538"/>
          <p14:tracePt t="47887" x="7286625" y="3411538"/>
          <p14:tracePt t="47903" x="7269163" y="3406775"/>
          <p14:tracePt t="47920" x="7264400" y="3400425"/>
          <p14:tracePt t="47936" x="7251700" y="3400425"/>
          <p14:tracePt t="47954" x="7246938" y="3394075"/>
          <p14:tracePt t="47970" x="7240588" y="3394075"/>
          <p14:tracePt t="48019" x="7235825" y="3389313"/>
          <p14:tracePt t="48019" x="7235825" y="3382963"/>
          <p14:tracePt t="48036" x="7218363" y="3371850"/>
          <p14:tracePt t="48054" x="7189788" y="3349625"/>
          <p14:tracePt t="48070" x="7165975" y="3321050"/>
          <p14:tracePt t="48087" x="7137400" y="3292475"/>
          <p14:tracePt t="48103" x="7097713" y="3257550"/>
          <p14:tracePt t="48120" x="7051675" y="3217863"/>
          <p14:tracePt t="48136" x="7007225" y="3171825"/>
          <p14:tracePt t="48154" x="6961188" y="3121025"/>
          <p14:tracePt t="48170" x="6880225" y="3028950"/>
          <p14:tracePt t="48187" x="6829425" y="2971800"/>
          <p14:tracePt t="48203" x="6783388" y="2932113"/>
          <p14:tracePt t="48220" x="6737350" y="2879725"/>
          <p14:tracePt t="48236" x="6704013" y="2851150"/>
          <p14:tracePt t="48254" x="6675438" y="2822575"/>
          <p14:tracePt t="48270" x="6646863" y="2806700"/>
          <p14:tracePt t="48287" x="6629400" y="2794000"/>
          <p14:tracePt t="48303" x="6611938" y="2782888"/>
          <p14:tracePt t="48320" x="6600825" y="2778125"/>
          <p14:tracePt t="48336" x="6589713" y="2771775"/>
          <p14:tracePt t="48354" x="6578600" y="2760663"/>
          <p14:tracePt t="48370" x="6565900" y="2754313"/>
          <p14:tracePt t="48387" x="6543675" y="2749550"/>
          <p14:tracePt t="48403" x="6515100" y="2736850"/>
          <p14:tracePt t="48420" x="6480175" y="2732088"/>
          <p14:tracePt t="48436" x="6451600" y="2732088"/>
          <p14:tracePt t="48454" x="6429375" y="2732088"/>
          <p14:tracePt t="48470" x="6400800" y="2743200"/>
          <p14:tracePt t="48487" x="6383338" y="2760663"/>
          <p14:tracePt t="48503" x="6372225" y="2778125"/>
          <p14:tracePt t="48520" x="6365875" y="2811463"/>
          <p14:tracePt t="48537" x="6365875" y="2857500"/>
          <p14:tracePt t="48554" x="6372225" y="2921000"/>
          <p14:tracePt t="48570" x="6418263" y="3022600"/>
          <p14:tracePt t="48587" x="6451600" y="3068638"/>
          <p14:tracePt t="48603" x="6480175" y="3108325"/>
          <p14:tracePt t="48620" x="6515100" y="3125788"/>
          <p14:tracePt t="48636" x="6543675" y="3143250"/>
          <p14:tracePt t="48654" x="6578600" y="3154363"/>
          <p14:tracePt t="48670" x="6600825" y="3160713"/>
          <p14:tracePt t="48687" x="6629400" y="3160713"/>
          <p14:tracePt t="48703" x="6646863" y="3160713"/>
          <p14:tracePt t="48720" x="6669088" y="3160713"/>
          <p14:tracePt t="48736" x="6680200" y="3160713"/>
          <p14:tracePt t="48754" x="6697663" y="3149600"/>
          <p14:tracePt t="48770" x="6715125" y="3125788"/>
          <p14:tracePt t="48787" x="6721475" y="3114675"/>
          <p14:tracePt t="48803" x="6726238" y="3097213"/>
          <p14:tracePt t="48820" x="6737350" y="3068638"/>
          <p14:tracePt t="48836" x="6737350" y="3046413"/>
          <p14:tracePt t="48853" x="6743700" y="3022600"/>
          <p14:tracePt t="48870" x="6743700" y="3000375"/>
          <p14:tracePt t="48887" x="6743700" y="2982913"/>
          <p14:tracePt t="48903" x="6743700" y="2954338"/>
          <p14:tracePt t="48920" x="6743700" y="2936875"/>
          <p14:tracePt t="48936" x="6737350" y="2921000"/>
          <p14:tracePt t="48953" x="6721475" y="2903538"/>
          <p14:tracePt t="48970" x="6704013" y="2886075"/>
          <p14:tracePt t="49010" x="6697663" y="2886075"/>
          <p14:tracePt t="49107" x="6692900" y="2892425"/>
          <p14:tracePt t="49107" x="6680200" y="2903538"/>
          <p14:tracePt t="49120" x="6664325" y="2932113"/>
          <p14:tracePt t="49136" x="6640513" y="2965450"/>
          <p14:tracePt t="49154" x="6623050" y="3000375"/>
          <p14:tracePt t="49170" x="6611938" y="3040063"/>
          <p14:tracePt t="49187" x="6611938" y="3068638"/>
          <p14:tracePt t="49203" x="6618288" y="3097213"/>
          <p14:tracePt t="49220" x="6635750" y="3125788"/>
          <p14:tracePt t="49236" x="6646863" y="3143250"/>
          <p14:tracePt t="49253" x="6664325" y="3154363"/>
          <p14:tracePt t="49270" x="6669088" y="3160713"/>
          <p14:tracePt t="49286" x="6675438" y="3160713"/>
          <p14:tracePt t="49371" x="6675438" y="3154363"/>
          <p14:tracePt t="49371" x="6686550" y="3143250"/>
          <p14:tracePt t="49387" x="6692900" y="3125788"/>
          <p14:tracePt t="49404" x="6697663" y="3097213"/>
          <p14:tracePt t="49420" x="6697663" y="3074988"/>
          <p14:tracePt t="49437" x="6697663" y="3051175"/>
          <p14:tracePt t="49453" x="6692900" y="3028950"/>
          <p14:tracePt t="49470" x="6675438" y="3000375"/>
          <p14:tracePt t="49486" x="6646863" y="2978150"/>
          <p14:tracePt t="49503" x="6618288" y="2960688"/>
          <p14:tracePt t="49520" x="6611938" y="2960688"/>
          <p14:tracePt t="49594" x="6611938" y="2965450"/>
          <p14:tracePt t="49603" x="6607175" y="2971800"/>
          <p14:tracePt t="49603" x="6607175" y="3000375"/>
          <p14:tracePt t="49619" x="6607175" y="3028950"/>
          <p14:tracePt t="49637" x="6607175" y="3063875"/>
          <p14:tracePt t="49653" x="6611938" y="3097213"/>
          <p14:tracePt t="49670" x="6623050" y="3114675"/>
          <p14:tracePt t="49686" x="6635750" y="3125788"/>
          <p14:tracePt t="49703" x="6640513" y="3125788"/>
          <p14:tracePt t="49738" x="6646863" y="3125788"/>
          <p14:tracePt t="49770" x="6646863" y="3121025"/>
          <p14:tracePt t="49786" x="6646863" y="3114675"/>
          <p14:tracePt t="49787" x="6651625" y="3103563"/>
          <p14:tracePt t="49803" x="6651625" y="3092450"/>
          <p14:tracePt t="49820" x="6651625" y="3068638"/>
          <p14:tracePt t="49837" x="6651625" y="3051175"/>
          <p14:tracePt t="49853" x="6640513" y="3028950"/>
          <p14:tracePt t="49870" x="6640513" y="3022600"/>
          <p14:tracePt t="49930" x="6635750" y="3022600"/>
          <p14:tracePt t="5043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Energy </a:t>
            </a:r>
            <a:r>
              <a:rPr lang="en-US" dirty="0" smtClean="0"/>
              <a:t>Storage: Magnetic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Superconducting Magnetic Energy Storage (SMES):</a:t>
            </a:r>
          </a:p>
          <a:p>
            <a:r>
              <a:rPr lang="en-US" sz="1600" dirty="0" smtClean="0"/>
              <a:t>SMES has a coil of superconducting wire that the direct current flows through, creating the </a:t>
            </a:r>
            <a:r>
              <a:rPr lang="en-US" sz="1600" dirty="0"/>
              <a:t>magnetic </a:t>
            </a:r>
            <a:r>
              <a:rPr lang="en-US" sz="1600" dirty="0" smtClean="0"/>
              <a:t>field that </a:t>
            </a:r>
            <a:r>
              <a:rPr lang="en-US" sz="1600" dirty="0"/>
              <a:t>stores </a:t>
            </a:r>
            <a:r>
              <a:rPr lang="en-US" sz="1600" dirty="0" smtClean="0"/>
              <a:t>the energy without </a:t>
            </a:r>
            <a:r>
              <a:rPr lang="en-US" sz="1600" dirty="0"/>
              <a:t>converting it to chemical or mechanical forms.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Must operate at cryogenic temperatures to stay superconductive</a:t>
            </a:r>
          </a:p>
          <a:p>
            <a:endParaRPr lang="en-US" sz="1600" u="sng" dirty="0" smtClean="0"/>
          </a:p>
          <a:p>
            <a:r>
              <a:rPr lang="en-US" sz="1600" u="sng" dirty="0" smtClean="0"/>
              <a:t>Advantages:</a:t>
            </a:r>
          </a:p>
          <a:p>
            <a:pPr lvl="1"/>
            <a:r>
              <a:rPr lang="en-US" sz="1400" dirty="0" smtClean="0"/>
              <a:t>Can both release large quantities of power and fully recharge quickly, thus is efficient and economical</a:t>
            </a:r>
          </a:p>
          <a:p>
            <a:pPr lvl="1"/>
            <a:r>
              <a:rPr lang="en-US" sz="1400" dirty="0" smtClean="0"/>
              <a:t>Highly mobile devices</a:t>
            </a:r>
          </a:p>
          <a:p>
            <a:pPr lvl="1"/>
            <a:r>
              <a:rPr lang="en-US" sz="1400" dirty="0" smtClean="0"/>
              <a:t>No hazardous chemicals or flammable gasses</a:t>
            </a:r>
          </a:p>
          <a:p>
            <a:endParaRPr lang="en-US" sz="1600" u="sng" dirty="0" smtClean="0"/>
          </a:p>
          <a:p>
            <a:r>
              <a:rPr lang="en-US" sz="1600" u="sng" dirty="0" smtClean="0"/>
              <a:t>Disadvantages:</a:t>
            </a:r>
          </a:p>
          <a:p>
            <a:pPr lvl="1"/>
            <a:r>
              <a:rPr lang="en-US" sz="1400" dirty="0" smtClean="0"/>
              <a:t>Produce large magnetic fields</a:t>
            </a:r>
          </a:p>
          <a:p>
            <a:pPr lvl="1"/>
            <a:r>
              <a:rPr lang="en-US" sz="1400" dirty="0" smtClean="0"/>
              <a:t>Potential to rapidly pressurize if coils become non-superconducting</a:t>
            </a:r>
          </a:p>
          <a:p>
            <a:pPr lvl="1"/>
            <a:r>
              <a:rPr lang="en-US" sz="1400" dirty="0" smtClean="0"/>
              <a:t>Cryogenic temperatures are not safe for people to come into contact with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Boyes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J.D.; Clark, N.H.; , "Technologies for energy storage. Flywheels and super conducting magnetic energy storage,"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Power Engineering Society Summer Meeting, 2000. IEEE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vol.3, no., pp.1548-1550 vol. 3,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23"/>
    </mc:Choice>
    <mc:Fallback xmlns="">
      <p:transition spd="slow" advTm="9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99371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Ultra Capacitors:</a:t>
            </a:r>
          </a:p>
          <a:p>
            <a:r>
              <a:rPr lang="en-US" dirty="0" smtClean="0"/>
              <a:t>Stores energy electrostatically by physically separating positive &amp; negative charges—unlike batteries which do so chemically.</a:t>
            </a:r>
          </a:p>
          <a:p>
            <a:pPr marL="0" indent="0">
              <a:buNone/>
            </a:pPr>
            <a:r>
              <a:rPr lang="en-US" u="sng" dirty="0" smtClean="0"/>
              <a:t>Advantages:</a:t>
            </a:r>
            <a:endParaRPr lang="en-US" u="sng" dirty="0"/>
          </a:p>
          <a:p>
            <a:pPr lvl="1"/>
            <a:r>
              <a:rPr lang="en-US" sz="1600" dirty="0" smtClean="0"/>
              <a:t>Very fast charge and discharge times</a:t>
            </a:r>
          </a:p>
          <a:p>
            <a:pPr lvl="1"/>
            <a:r>
              <a:rPr lang="en-US" sz="1600" dirty="0" smtClean="0"/>
              <a:t>Long operational life– may be charged and </a:t>
            </a:r>
          </a:p>
          <a:p>
            <a:pPr marL="40005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discharged hundreds of thousands of times</a:t>
            </a:r>
          </a:p>
          <a:p>
            <a:pPr lvl="1"/>
            <a:r>
              <a:rPr lang="en-US" sz="1600" dirty="0" smtClean="0"/>
              <a:t>High efficiency</a:t>
            </a:r>
          </a:p>
          <a:p>
            <a:pPr lvl="1"/>
            <a:r>
              <a:rPr lang="en-US" sz="1600" dirty="0" smtClean="0"/>
              <a:t>Environmentally friendly 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Disadvantages:</a:t>
            </a:r>
          </a:p>
          <a:p>
            <a:pPr lvl="1"/>
            <a:r>
              <a:rPr lang="en-US" sz="1600" dirty="0" smtClean="0"/>
              <a:t>Low energy density</a:t>
            </a:r>
          </a:p>
          <a:p>
            <a:pPr lvl="1"/>
            <a:r>
              <a:rPr lang="en-US" sz="1600" dirty="0" smtClean="0"/>
              <a:t>Commercially immature </a:t>
            </a:r>
            <a:endParaRPr lang="en-US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Energy </a:t>
            </a:r>
            <a:r>
              <a:rPr lang="en-US" dirty="0" smtClean="0"/>
              <a:t>Storage: Electric Fields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00800" y="2819400"/>
            <a:ext cx="2427171" cy="2430813"/>
            <a:chOff x="7010400" y="2743200"/>
            <a:chExt cx="1741371" cy="18592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0"/>
            <a:stretch/>
          </p:blipFill>
          <p:spPr>
            <a:xfrm>
              <a:off x="7010400" y="2743200"/>
              <a:ext cx="1741371" cy="18592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010400" y="4267200"/>
              <a:ext cx="457200" cy="33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86581" y="5249216"/>
            <a:ext cx="41029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itchFamily="18" charset="0"/>
                <a:cs typeface="Times New Roman" pitchFamily="18" charset="0"/>
              </a:rPr>
              <a:t>http://www.nrel.gov/vehiclesandfuels/energystorage/ultracapacitors.html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65"/>
    </mc:Choice>
    <mc:Fallback xmlns="">
      <p:transition spd="slow" advTm="14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Connected Energy Storage -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In these applications the stored energy can be connected directly to the grid via an inverter.</a:t>
            </a:r>
          </a:p>
          <a:p>
            <a:endParaRPr lang="en-US" sz="1800" dirty="0"/>
          </a:p>
          <a:p>
            <a:r>
              <a:rPr lang="en-US" sz="1800" dirty="0" smtClean="0"/>
              <a:t>Transmission</a:t>
            </a:r>
          </a:p>
          <a:p>
            <a:pPr lvl="1"/>
            <a:r>
              <a:rPr lang="en-US" sz="1600" dirty="0" smtClean="0"/>
              <a:t>Sodium Sulfur</a:t>
            </a:r>
          </a:p>
          <a:p>
            <a:pPr lvl="1"/>
            <a:r>
              <a:rPr lang="en-US" sz="1600" dirty="0" smtClean="0"/>
              <a:t>Pumped hydro</a:t>
            </a:r>
          </a:p>
          <a:p>
            <a:pPr lvl="1"/>
            <a:r>
              <a:rPr lang="en-US" sz="1600" dirty="0" smtClean="0"/>
              <a:t>Compressed Air</a:t>
            </a:r>
          </a:p>
          <a:p>
            <a:pPr lvl="1"/>
            <a:r>
              <a:rPr lang="en-US" sz="1600" dirty="0" smtClean="0"/>
              <a:t>Flywheels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Uses</a:t>
            </a:r>
          </a:p>
          <a:p>
            <a:pPr lvl="1"/>
            <a:r>
              <a:rPr lang="en-US" sz="1600" dirty="0" smtClean="0"/>
              <a:t>Support renewable generation</a:t>
            </a:r>
          </a:p>
          <a:p>
            <a:pPr lvl="1"/>
            <a:r>
              <a:rPr lang="en-US" sz="1600" dirty="0" smtClean="0"/>
              <a:t>Short-term backup</a:t>
            </a:r>
          </a:p>
          <a:p>
            <a:pPr lvl="1"/>
            <a:r>
              <a:rPr lang="en-US" sz="1600" dirty="0" smtClean="0"/>
              <a:t>Fast response load pickup</a:t>
            </a:r>
          </a:p>
          <a:p>
            <a:pPr lvl="1"/>
            <a:r>
              <a:rPr lang="en-US" sz="1600" dirty="0" smtClean="0"/>
              <a:t>Grid stabilization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5" name="Picture 3" descr="C:\PNNL Work\Current Projects\FOA-152 WSU\Photos\Substations\Faimount\IMG_0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08"/>
    </mc:Choice>
    <mc:Fallback xmlns="">
      <p:transition spd="slow" advTm="13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Module 7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315200" cy="4724400"/>
          </a:xfrm>
        </p:spPr>
        <p:txBody>
          <a:bodyPr>
            <a:noAutofit/>
          </a:bodyPr>
          <a:lstStyle/>
          <a:p>
            <a:r>
              <a:rPr lang="en-US" dirty="0" smtClean="0"/>
              <a:t>Part 1: Overview of energy storage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Part 2: Energy storage uses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Part 3: Electric </a:t>
            </a:r>
            <a:r>
              <a:rPr lang="en-US" dirty="0"/>
              <a:t>v</a:t>
            </a:r>
            <a:r>
              <a:rPr lang="en-US" dirty="0" smtClean="0"/>
              <a:t>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2"/>
    </mc:Choice>
    <mc:Fallback xmlns="">
      <p:transition spd="slow" advTm="3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Connected Energy </a:t>
            </a:r>
            <a:r>
              <a:rPr lang="en-US" dirty="0" smtClean="0"/>
              <a:t>Storage -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Similar to the transmission level, in </a:t>
            </a:r>
            <a:r>
              <a:rPr lang="en-US" dirty="0"/>
              <a:t>these applications the stored energy can be connected directly to the grid via an inverter.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Distribution</a:t>
            </a:r>
          </a:p>
          <a:p>
            <a:pPr lvl="1"/>
            <a:r>
              <a:rPr lang="en-US" dirty="0" smtClean="0"/>
              <a:t>Sodium Sulfur</a:t>
            </a:r>
          </a:p>
          <a:p>
            <a:pPr lvl="1"/>
            <a:r>
              <a:rPr lang="en-US" dirty="0" smtClean="0"/>
              <a:t>Lead Acid</a:t>
            </a:r>
          </a:p>
          <a:p>
            <a:pPr lvl="1"/>
            <a:r>
              <a:rPr lang="en-US" dirty="0" smtClean="0"/>
              <a:t>Community Energy Storage</a:t>
            </a:r>
          </a:p>
          <a:p>
            <a:pPr lvl="2"/>
            <a:r>
              <a:rPr lang="en-US" sz="2000" dirty="0" smtClean="0"/>
              <a:t>NiMH/Li-ion</a:t>
            </a:r>
          </a:p>
          <a:p>
            <a:pPr lvl="2"/>
            <a:r>
              <a:rPr lang="en-US" sz="2000" dirty="0" smtClean="0"/>
              <a:t>Secondary use of PHEV batteries</a:t>
            </a:r>
          </a:p>
          <a:p>
            <a:pPr lvl="2"/>
            <a:endParaRPr lang="en-US" sz="2000" dirty="0" smtClean="0"/>
          </a:p>
          <a:p>
            <a:r>
              <a:rPr lang="en-US" dirty="0" smtClean="0"/>
              <a:t>Uses</a:t>
            </a:r>
          </a:p>
          <a:p>
            <a:pPr lvl="1"/>
            <a:r>
              <a:rPr lang="en-US" dirty="0" smtClean="0"/>
              <a:t>Demand/generation shifting</a:t>
            </a:r>
          </a:p>
          <a:p>
            <a:pPr lvl="1"/>
            <a:r>
              <a:rPr lang="en-US" dirty="0" smtClean="0"/>
              <a:t>Renewables integration</a:t>
            </a:r>
          </a:p>
          <a:p>
            <a:pPr lvl="1"/>
            <a:r>
              <a:rPr lang="en-US" dirty="0" smtClean="0"/>
              <a:t>Short-term backup</a:t>
            </a:r>
          </a:p>
          <a:p>
            <a:pPr lvl="1"/>
            <a:r>
              <a:rPr lang="en-US" dirty="0" smtClean="0"/>
              <a:t>Fast load pickup</a:t>
            </a:r>
          </a:p>
          <a:p>
            <a:pPr lvl="1"/>
            <a:r>
              <a:rPr lang="en-US" dirty="0" smtClean="0"/>
              <a:t>Islanding</a:t>
            </a:r>
          </a:p>
          <a:p>
            <a:pPr lvl="1"/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218" name="Picture 2" descr="C:\PNNL Work\Current Projects\FOA-152 WSU\Photos\3 Phase Lines\Overbuilt Lin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6"/>
    </mc:Choice>
    <mc:Fallback xmlns="">
      <p:transition spd="slow" advTm="11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313" x="1765300" y="3440113"/>
          <p14:tracePt t="102340" x="1760538" y="3440113"/>
          <p14:tracePt t="102348" x="1743075" y="3429000"/>
          <p14:tracePt t="102364" x="1725613" y="3422650"/>
          <p14:tracePt t="102380" x="1708150" y="3411538"/>
          <p14:tracePt t="102396" x="1679575" y="3406775"/>
          <p14:tracePt t="102412" x="1657350" y="3394075"/>
          <p14:tracePt t="102423" x="1635125" y="3394075"/>
          <p14:tracePt t="102444" x="1622425" y="3394075"/>
          <p14:tracePt t="102460" x="1617663" y="3394075"/>
          <p14:tracePt t="102476" x="1606550" y="3394075"/>
          <p14:tracePt t="102490" x="1600200" y="3394075"/>
          <p14:tracePt t="102524" x="1593850" y="3394075"/>
          <p14:tracePt t="102540" x="1589088" y="3394075"/>
          <p14:tracePt t="102556" x="1565275" y="3400425"/>
          <p14:tracePt t="102580" x="1543050" y="3417888"/>
          <p14:tracePt t="102596" x="1514475" y="3435350"/>
          <p14:tracePt t="102612" x="1479550" y="3479800"/>
          <p14:tracePt t="102628" x="1439863" y="3525838"/>
          <p14:tracePt t="102641" x="1400175" y="3600450"/>
          <p14:tracePt t="102656" x="1371600" y="3679825"/>
          <p14:tracePt t="102673" x="1349375" y="3783013"/>
          <p14:tracePt t="102690" x="1343025" y="3886200"/>
          <p14:tracePt t="102707" x="1343025" y="4000500"/>
          <p14:tracePt t="102723" x="1393825" y="4137025"/>
          <p14:tracePt t="102740" x="1439863" y="4200525"/>
          <p14:tracePt t="102756" x="1497013" y="4240213"/>
          <p14:tracePt t="102774" x="1560513" y="4257675"/>
          <p14:tracePt t="102790" x="1622425" y="4257675"/>
          <p14:tracePt t="102807" x="1685925" y="4240213"/>
          <p14:tracePt t="102823" x="1760538" y="4194175"/>
          <p14:tracePt t="102840" x="1817688" y="4132263"/>
          <p14:tracePt t="102856" x="1868488" y="4051300"/>
          <p14:tracePt t="102874" x="1903413" y="3965575"/>
          <p14:tracePt t="102890" x="1908175" y="3868738"/>
          <p14:tracePt t="102907" x="1885950" y="3765550"/>
          <p14:tracePt t="102923" x="1771650" y="3622675"/>
          <p14:tracePt t="102941" x="1657350" y="3543300"/>
          <p14:tracePt t="102956" x="1531938" y="3497263"/>
          <p14:tracePt t="102974" x="1435100" y="3492500"/>
          <p14:tracePt t="102990" x="1377950" y="3508375"/>
          <p14:tracePt t="103008" x="1325563" y="3560763"/>
          <p14:tracePt t="103023" x="1268413" y="3651250"/>
          <p14:tracePt t="103040" x="1235075" y="3789363"/>
          <p14:tracePt t="103056" x="1235075" y="3925888"/>
          <p14:tracePt t="103074" x="1268413" y="4040188"/>
          <p14:tracePt t="103090" x="1320800" y="4121150"/>
          <p14:tracePt t="103107" x="1371600" y="4143375"/>
          <p14:tracePt t="103123" x="1468438" y="4149725"/>
          <p14:tracePt t="103140" x="1571625" y="4125913"/>
          <p14:tracePt t="103156" x="1674813" y="4086225"/>
          <p14:tracePt t="103173" x="1765300" y="4046538"/>
          <p14:tracePt t="103190" x="1839913" y="3994150"/>
          <p14:tracePt t="103207" x="1868488" y="3960813"/>
          <p14:tracePt t="103223" x="1874838" y="3932238"/>
          <p14:tracePt t="103240" x="1874838" y="3914775"/>
          <p14:tracePt t="103256" x="1874838" y="3908425"/>
          <p14:tracePt t="103292" x="1868488" y="3908425"/>
          <p14:tracePt t="103316" x="1863725" y="3908425"/>
          <p14:tracePt t="103323" x="1857375" y="3937000"/>
          <p14:tracePt t="103340" x="1879600" y="4017963"/>
          <p14:tracePt t="103356" x="1971675" y="4132263"/>
          <p14:tracePt t="103373" x="2097088" y="4286250"/>
          <p14:tracePt t="103390" x="2222500" y="4440238"/>
          <p14:tracePt t="103407" x="2349500" y="4600575"/>
          <p14:tracePt t="103423" x="2446338" y="4765675"/>
          <p14:tracePt t="103440" x="2520950" y="4908550"/>
          <p14:tracePt t="103456" x="2549525" y="5022850"/>
          <p14:tracePt t="103473" x="2571750" y="5103813"/>
          <p14:tracePt t="103490" x="2578100" y="5137150"/>
          <p14:tracePt t="103507" x="2578100" y="5143500"/>
          <p14:tracePt t="103562" x="2578100" y="5137150"/>
          <p14:tracePt t="103564" x="2578100" y="5132388"/>
          <p14:tracePt t="103573" x="2560638" y="5108575"/>
          <p14:tracePt t="103590" x="2525713" y="5080000"/>
          <p14:tracePt t="103607" x="2486025" y="5068888"/>
          <p14:tracePt t="103623" x="2422525" y="5057775"/>
          <p14:tracePt t="103640" x="2343150" y="5057775"/>
          <p14:tracePt t="103656" x="2263775" y="5075238"/>
          <p14:tracePt t="103674" x="2171700" y="5103813"/>
          <p14:tracePt t="103690" x="2092325" y="5149850"/>
          <p14:tracePt t="103707" x="2022475" y="5211763"/>
          <p14:tracePt t="103723" x="1936750" y="5349875"/>
          <p14:tracePt t="103740" x="1892300" y="5446713"/>
          <p14:tracePt t="103756" x="1868488" y="5554663"/>
          <p14:tracePt t="103773" x="1868488" y="5668963"/>
          <p14:tracePt t="103790" x="1885950" y="5778500"/>
          <p14:tracePt t="103806" x="1931988" y="5868988"/>
          <p14:tracePt t="103823" x="1978025" y="5932488"/>
          <p14:tracePt t="103840" x="2022475" y="5961063"/>
          <p14:tracePt t="103856" x="2063750" y="5965825"/>
          <p14:tracePt t="103873" x="2114550" y="5961063"/>
          <p14:tracePt t="103890" x="2178050" y="5915025"/>
          <p14:tracePt t="103907" x="2239963" y="5829300"/>
          <p14:tracePt t="103923" x="2308225" y="5640388"/>
          <p14:tracePt t="103940" x="2320925" y="5486400"/>
          <p14:tracePt t="103956" x="2320925" y="5321300"/>
          <p14:tracePt t="103973" x="2246313" y="5126038"/>
          <p14:tracePt t="103990" x="2120900" y="4949825"/>
          <p14:tracePt t="104006" x="2011363" y="4846638"/>
          <p14:tracePt t="104023" x="1908175" y="4789488"/>
          <p14:tracePt t="104040" x="1828800" y="4783138"/>
          <p14:tracePt t="104056" x="1760538" y="4783138"/>
          <p14:tracePt t="104073" x="1674813" y="4822825"/>
          <p14:tracePt t="104090" x="1593850" y="4897438"/>
          <p14:tracePt t="104106" x="1531938" y="5022850"/>
          <p14:tracePt t="104123" x="1485900" y="5240338"/>
          <p14:tracePt t="104140" x="1479550" y="5389563"/>
          <p14:tracePt t="104156" x="1503363" y="5503863"/>
          <p14:tracePt t="104173" x="1543050" y="5589588"/>
          <p14:tracePt t="104190" x="1600200" y="5618163"/>
          <p14:tracePt t="104206" x="1657350" y="5629275"/>
          <p14:tracePt t="104223" x="1736725" y="5629275"/>
          <p14:tracePt t="104240" x="1828800" y="5607050"/>
          <p14:tracePt t="104256" x="1903413" y="5565775"/>
          <p14:tracePt t="104273" x="1982788" y="5521325"/>
          <p14:tracePt t="104290" x="2035175" y="5446713"/>
          <p14:tracePt t="104306" x="2057400" y="5372100"/>
          <p14:tracePt t="104323" x="2057400" y="5251450"/>
          <p14:tracePt t="104340" x="2017713" y="5183188"/>
          <p14:tracePt t="104357" x="1971675" y="5137150"/>
          <p14:tracePt t="104373" x="1954213" y="5126038"/>
          <p14:tracePt t="104391" x="1949450" y="5126038"/>
          <p14:tracePt t="104429" x="1943100" y="5132388"/>
          <p14:tracePt t="104437" x="1936750" y="5143500"/>
          <p14:tracePt t="104445" x="1931988" y="5211763"/>
          <p14:tracePt t="104457" x="1931988" y="5303838"/>
          <p14:tracePt t="104474" x="1931988" y="5383213"/>
          <p14:tracePt t="104491" x="1943100" y="5429250"/>
          <p14:tracePt t="104507" x="1943100" y="5440363"/>
          <p14:tracePt t="104541" x="1949450" y="5440363"/>
          <p14:tracePt t="104693" x="1954213" y="5440363"/>
          <p14:tracePt t="104717" x="1960563" y="5440363"/>
          <p14:tracePt t="104725" x="1960563" y="5435600"/>
          <p14:tracePt t="10475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smissi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3" y="1485900"/>
            <a:ext cx="8372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53710" y="253425"/>
            <a:ext cx="4781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Community Energy Storage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29000" y="3810000"/>
            <a:ext cx="2743201" cy="2989421"/>
            <a:chOff x="3429000" y="3810000"/>
            <a:chExt cx="2743201" cy="2989421"/>
          </a:xfrm>
        </p:grpSpPr>
        <p:sp>
          <p:nvSpPr>
            <p:cNvPr id="6" name="TextBox 5"/>
            <p:cNvSpPr txBox="1"/>
            <p:nvPr/>
          </p:nvSpPr>
          <p:spPr>
            <a:xfrm>
              <a:off x="3839680" y="655320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www.aeptechcentral.com</a:t>
              </a:r>
              <a:endParaRPr lang="en-US" sz="1000" dirty="0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9000" y="4343400"/>
              <a:ext cx="2317581" cy="226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hape 19"/>
            <p:cNvCxnSpPr>
              <a:endCxn id="3" idx="3"/>
            </p:cNvCxnSpPr>
            <p:nvPr/>
          </p:nvCxnSpPr>
          <p:spPr>
            <a:xfrm rot="5400000">
              <a:off x="5127120" y="4429462"/>
              <a:ext cx="1664543" cy="425619"/>
            </a:xfrm>
            <a:prstGeom prst="bentConnector2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19100" y="4610100"/>
            <a:ext cx="3009900" cy="2189321"/>
            <a:chOff x="419100" y="4610100"/>
            <a:chExt cx="3009900" cy="2189321"/>
          </a:xfrm>
        </p:grpSpPr>
        <p:grpSp>
          <p:nvGrpSpPr>
            <p:cNvPr id="24" name="Group 23"/>
            <p:cNvGrpSpPr/>
            <p:nvPr/>
          </p:nvGrpSpPr>
          <p:grpSpPr>
            <a:xfrm>
              <a:off x="419100" y="4610100"/>
              <a:ext cx="2324100" cy="1981200"/>
              <a:chOff x="419100" y="4610100"/>
              <a:chExt cx="2324100" cy="1981200"/>
            </a:xfrm>
          </p:grpSpPr>
          <p:pic>
            <p:nvPicPr>
              <p:cNvPr id="13" name="Picture 12" descr="SolarPanelDynamixDIY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19100" y="4610100"/>
                <a:ext cx="1511300" cy="1182592"/>
              </a:xfrm>
              <a:prstGeom prst="rect">
                <a:avLst/>
              </a:prstGeom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219200" y="5448300"/>
                <a:ext cx="15240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1219200" y="6553200"/>
              <a:ext cx="15119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www.icandoitmyself.com</a:t>
              </a:r>
              <a:endParaRPr lang="en-US" sz="10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943100" y="5067300"/>
              <a:ext cx="14859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4099" idx="3"/>
            </p:cNvCxnSpPr>
            <p:nvPr/>
          </p:nvCxnSpPr>
          <p:spPr>
            <a:xfrm>
              <a:off x="2743200" y="6019800"/>
              <a:ext cx="685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2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38"/>
    </mc:Choice>
    <mc:Fallback xmlns="">
      <p:transition spd="slow" advTm="12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374" x="1697038" y="3760788"/>
          <p14:tracePt t="23543" x="1692275" y="3760788"/>
          <p14:tracePt t="23559" x="1685925" y="3749675"/>
          <p14:tracePt t="23568" x="1674813" y="3736975"/>
          <p14:tracePt t="23591" x="1668463" y="3732213"/>
          <p14:tracePt t="23607" x="1663700" y="3721100"/>
          <p14:tracePt t="23619" x="1657350" y="3714750"/>
          <p14:tracePt t="23767" x="1657350" y="3721100"/>
          <p14:tracePt t="23775" x="1657350" y="3725863"/>
          <p14:tracePt t="23785" x="1657350" y="3732213"/>
          <p14:tracePt t="23911" x="1663700" y="3732213"/>
          <p14:tracePt t="23919" x="1692275" y="3754438"/>
          <p14:tracePt t="23927" x="1743075" y="3771900"/>
          <p14:tracePt t="23935" x="1817688" y="3822700"/>
          <p14:tracePt t="23952" x="1857375" y="3840163"/>
          <p14:tracePt t="23968" x="1885950" y="3863975"/>
          <p14:tracePt t="23985" x="1914525" y="3879850"/>
          <p14:tracePt t="24001" x="1920875" y="3886200"/>
          <p14:tracePt t="24018" x="1925638" y="3886200"/>
          <p14:tracePt t="24055" x="1925638" y="3897313"/>
          <p14:tracePt t="24391" x="1931988" y="3897313"/>
          <p14:tracePt t="24399" x="1936750" y="3897313"/>
          <p14:tracePt t="24403" x="1943100" y="3897313"/>
          <p14:tracePt t="24418" x="1949450" y="3897313"/>
          <p14:tracePt t="24435" x="1965325" y="3897313"/>
          <p14:tracePt t="24452" x="1982788" y="3897313"/>
          <p14:tracePt t="24468" x="2011363" y="3892550"/>
          <p14:tracePt t="24485" x="2051050" y="3886200"/>
          <p14:tracePt t="24501" x="2114550" y="3868738"/>
          <p14:tracePt t="24518" x="2251075" y="3811588"/>
          <p14:tracePt t="24536" x="2360613" y="3771900"/>
          <p14:tracePt t="24551" x="2463800" y="3721100"/>
          <p14:tracePt t="24569" x="2543175" y="3657600"/>
          <p14:tracePt t="24585" x="2600325" y="3600450"/>
          <p14:tracePt t="24602" x="2640013" y="3543300"/>
          <p14:tracePt t="24618" x="2663825" y="3492500"/>
          <p14:tracePt t="24635" x="2663825" y="3451225"/>
          <p14:tracePt t="24651" x="2663825" y="3411538"/>
          <p14:tracePt t="24669" x="2657475" y="3378200"/>
          <p14:tracePt t="24685" x="2651125" y="3354388"/>
          <p14:tracePt t="24702" x="2646363" y="3332163"/>
          <p14:tracePt t="24718" x="2640013" y="3321050"/>
          <p14:tracePt t="24736" x="2640013" y="3314700"/>
          <p14:tracePt t="24751" x="2640013" y="3308350"/>
          <p14:tracePt t="24791" x="2651125" y="3308350"/>
          <p14:tracePt t="24791" x="2663825" y="3308350"/>
          <p14:tracePt t="24807" x="2679700" y="3308350"/>
          <p14:tracePt t="24815" x="2708275" y="3308350"/>
          <p14:tracePt t="24823" x="2817813" y="3308350"/>
          <p14:tracePt t="24835" x="2982913" y="3308350"/>
          <p14:tracePt t="24852" x="3160713" y="3308350"/>
          <p14:tracePt t="24868" x="3343275" y="3308350"/>
          <p14:tracePt t="24885" x="3503613" y="3308350"/>
          <p14:tracePt t="24902" x="3657600" y="3303588"/>
          <p14:tracePt t="24918" x="3789363" y="3297238"/>
          <p14:tracePt t="24918" x="3846513" y="3297238"/>
          <p14:tracePt t="24935" x="3937000" y="3297238"/>
          <p14:tracePt t="24951" x="3989388" y="3297238"/>
          <p14:tracePt t="24969" x="4011613" y="3297238"/>
          <p14:tracePt t="24985" x="4017963" y="3297238"/>
          <p14:tracePt t="25207" x="4011613" y="3297238"/>
          <p14:tracePt t="25219" x="4006850" y="3297238"/>
          <p14:tracePt t="25359" x="4011613" y="3297238"/>
          <p14:tracePt t="25360" x="4017963" y="3297238"/>
          <p14:tracePt t="25368" x="4040188" y="3292475"/>
          <p14:tracePt t="25385" x="4046538" y="3292475"/>
          <p14:tracePt t="25463" x="4051300" y="3292475"/>
          <p14:tracePt t="25471" x="4051300" y="3286125"/>
          <p14:tracePt t="25501" x="4057650" y="3286125"/>
          <p14:tracePt t="25527" x="4057650" y="3279775"/>
          <p14:tracePt t="25599" x="4064000" y="3279775"/>
          <p14:tracePt t="25604" x="4092575" y="3279775"/>
          <p14:tracePt t="25623" x="4165600" y="3279775"/>
          <p14:tracePt t="25635" x="4275138" y="3297238"/>
          <p14:tracePt t="25652" x="4418013" y="3308350"/>
          <p14:tracePt t="25669" x="4594225" y="3321050"/>
          <p14:tracePt t="25685" x="4794250" y="3332163"/>
          <p14:tracePt t="25702" x="4989513" y="3336925"/>
          <p14:tracePt t="25718" x="5154613" y="3343275"/>
          <p14:tracePt t="25718" x="5251450" y="3349625"/>
          <p14:tracePt t="25735" x="5422900" y="3354388"/>
          <p14:tracePt t="25751" x="5565775" y="3371850"/>
          <p14:tracePt t="25768" x="5686425" y="3382963"/>
          <p14:tracePt t="25785" x="5789613" y="3394075"/>
          <p14:tracePt t="25801" x="5868988" y="3411538"/>
          <p14:tracePt t="25818" x="5908675" y="3422650"/>
          <p14:tracePt t="25835" x="5932488" y="3422650"/>
          <p14:tracePt t="25851" x="5937250" y="3422650"/>
          <p14:tracePt t="26103" x="5937250" y="3429000"/>
          <p14:tracePt t="26103" x="5932488" y="3429000"/>
          <p14:tracePt t="26616" x="5937250" y="3429000"/>
          <p14:tracePt t="26640" x="5943600" y="3429000"/>
          <p14:tracePt t="26672" x="5949950" y="3429000"/>
          <p14:tracePt t="26688" x="5954713" y="3429000"/>
          <p14:tracePt t="26704" x="5961063" y="3429000"/>
          <p14:tracePt t="26720" x="5965825" y="3422650"/>
          <p14:tracePt t="26736" x="5978525" y="3422650"/>
          <p14:tracePt t="26737" x="5989638" y="3422650"/>
          <p14:tracePt t="26753" x="6000750" y="3435350"/>
          <p14:tracePt t="26769" x="6007100" y="3435350"/>
          <p14:tracePt t="27112" x="6007100" y="3429000"/>
          <p14:tracePt t="27120" x="6011863" y="3422650"/>
          <p14:tracePt t="27121" x="6011863" y="3411538"/>
          <p14:tracePt t="27136" x="6011863" y="3394075"/>
          <p14:tracePt t="27153" x="6011863" y="3389313"/>
          <p14:tracePt t="27169" x="6011863" y="3382963"/>
          <p14:tracePt t="27186" x="6011863" y="3378200"/>
          <p14:tracePt t="27688" x="6007100" y="3378200"/>
          <p14:tracePt t="27712" x="6000750" y="3378200"/>
          <p14:tracePt t="28008" x="5994400" y="3378200"/>
          <p14:tracePt t="28024" x="5989638" y="3378200"/>
          <p14:tracePt t="28036" x="5989638" y="3382963"/>
          <p14:tracePt t="28080" x="5983288" y="3382963"/>
          <p14:tracePt t="28128" x="5978525" y="3382963"/>
          <p14:tracePt t="28136" x="5978525" y="3389313"/>
          <p14:tracePt t="28136" x="5965825" y="3394075"/>
          <p14:tracePt t="28152" x="5949950" y="3406775"/>
          <p14:tracePt t="28169" x="5921375" y="3417888"/>
          <p14:tracePt t="28186" x="5908675" y="3429000"/>
          <p14:tracePt t="28203" x="5892800" y="3440113"/>
          <p14:tracePt t="28219" x="5868988" y="3451225"/>
          <p14:tracePt t="28236" x="5851525" y="3457575"/>
          <p14:tracePt t="28252" x="5840413" y="3468688"/>
          <p14:tracePt t="28269" x="5829300" y="3475038"/>
          <p14:tracePt t="28285" x="5818188" y="3479800"/>
          <p14:tracePt t="28303" x="5800725" y="3486150"/>
          <p14:tracePt t="28319" x="5761038" y="3497263"/>
          <p14:tracePt t="28336" x="5726113" y="3497263"/>
          <p14:tracePt t="28352" x="5686425" y="3503613"/>
          <p14:tracePt t="28370" x="5646738" y="3503613"/>
          <p14:tracePt t="28385" x="5611813" y="3503613"/>
          <p14:tracePt t="28403" x="5572125" y="3508375"/>
          <p14:tracePt t="28419" x="5532438" y="3521075"/>
          <p14:tracePt t="28436" x="5480050" y="3532188"/>
          <p14:tracePt t="28452" x="5429250" y="3549650"/>
          <p14:tracePt t="28469" x="5365750" y="3565525"/>
          <p14:tracePt t="28485" x="5314950" y="3589338"/>
          <p14:tracePt t="28503" x="5268913" y="3600450"/>
          <p14:tracePt t="28519" x="5222875" y="3622675"/>
          <p14:tracePt t="28519" x="5207000" y="3635375"/>
          <p14:tracePt t="28536" x="5160963" y="3640138"/>
          <p14:tracePt t="28552" x="5114925" y="3657600"/>
          <p14:tracePt t="28569" x="5075238" y="3663950"/>
          <p14:tracePt t="28585" x="5040313" y="3663950"/>
          <p14:tracePt t="28603" x="5011738" y="3663950"/>
          <p14:tracePt t="28619" x="4994275" y="3663950"/>
          <p14:tracePt t="28636" x="4965700" y="3668713"/>
          <p14:tracePt t="28652" x="4908550" y="3675063"/>
          <p14:tracePt t="28669" x="4840288" y="3679825"/>
          <p14:tracePt t="28686" x="4800600" y="3686175"/>
          <p14:tracePt t="28703" x="4765675" y="3692525"/>
          <p14:tracePt t="28719" x="4714875" y="3692525"/>
          <p14:tracePt t="28719" x="4697413" y="3692525"/>
          <p14:tracePt t="28736" x="4657725" y="3697288"/>
          <p14:tracePt t="28752" x="4622800" y="3697288"/>
          <p14:tracePt t="28769" x="4589463" y="3697288"/>
          <p14:tracePt t="28785" x="4543425" y="3697288"/>
          <p14:tracePt t="28803" x="4503738" y="3703638"/>
          <p14:tracePt t="28819" x="4475163" y="3703638"/>
          <p14:tracePt t="28836" x="4440238" y="3703638"/>
          <p14:tracePt t="28852" x="4418013" y="3703638"/>
          <p14:tracePt t="28869" x="4400550" y="3703638"/>
          <p14:tracePt t="28885" x="4389438" y="3703638"/>
          <p14:tracePt t="28903" x="4371975" y="3703638"/>
          <p14:tracePt t="28919" x="4360863" y="3708400"/>
          <p14:tracePt t="28936" x="4354513" y="3708400"/>
          <p14:tracePt t="29144" x="4349750" y="3708400"/>
          <p14:tracePt t="29152" x="4325938" y="3708400"/>
          <p14:tracePt t="29169" x="4303713" y="3703638"/>
          <p14:tracePt t="29186" x="4279900" y="3697288"/>
          <p14:tracePt t="29203" x="4257675" y="3692525"/>
          <p14:tracePt t="29219" x="4240213" y="3686175"/>
          <p14:tracePt t="29236" x="4235450" y="3686175"/>
          <p14:tracePt t="29328" x="4235450" y="3679825"/>
          <p14:tracePt t="29401" x="4235450" y="3675063"/>
          <p14:tracePt t="29420" x="4235450" y="3668713"/>
          <p14:tracePt t="29421" x="4235450" y="3663950"/>
          <p14:tracePt t="29537" x="4235450" y="3657600"/>
          <p14:tracePt t="29553" x="4235450" y="3646488"/>
          <p14:tracePt t="29570" x="4240213" y="3640138"/>
          <p14:tracePt t="29587" x="4240213" y="3635375"/>
          <p14:tracePt t="29625" x="4246563" y="3635375"/>
          <p14:tracePt t="29889" x="4246563" y="3629025"/>
          <p14:tracePt t="29897" x="4246563" y="3622675"/>
          <p14:tracePt t="29903" x="4251325" y="3617913"/>
          <p14:tracePt t="29920" x="4251325" y="3606800"/>
          <p14:tracePt t="29936" x="4264025" y="3589338"/>
          <p14:tracePt t="29954" x="4264025" y="3582988"/>
          <p14:tracePt t="29970" x="4268788" y="3578225"/>
          <p14:tracePt t="29987" x="4268788" y="3571875"/>
          <p14:tracePt t="30003" x="4275138" y="3560763"/>
          <p14:tracePt t="30020" x="4279900" y="3549650"/>
          <p14:tracePt t="30036" x="4286250" y="3536950"/>
          <p14:tracePt t="30054" x="4297363" y="3525838"/>
          <p14:tracePt t="30070" x="4303713" y="3514725"/>
          <p14:tracePt t="30087" x="4308475" y="3503613"/>
          <p14:tracePt t="30103" x="4314825" y="3492500"/>
          <p14:tracePt t="30120" x="4321175" y="3486150"/>
          <p14:tracePt t="30136" x="4325938" y="3475038"/>
          <p14:tracePt t="30154" x="4332288" y="3468688"/>
          <p14:tracePt t="30170" x="4337050" y="3463925"/>
          <p14:tracePt t="30217" x="4343400" y="3463925"/>
          <p14:tracePt t="30225" x="4349750" y="3457575"/>
          <p14:tracePt t="30241" x="4365625" y="3451225"/>
          <p14:tracePt t="30253" x="4389438" y="3446463"/>
          <p14:tracePt t="30270" x="4411663" y="3435350"/>
          <p14:tracePt t="30287" x="4435475" y="3422650"/>
          <p14:tracePt t="30303" x="4457700" y="3411538"/>
          <p14:tracePt t="30320" x="4486275" y="3400425"/>
          <p14:tracePt t="30336" x="4521200" y="3378200"/>
          <p14:tracePt t="30354" x="4543425" y="3360738"/>
          <p14:tracePt t="30370" x="4560888" y="3343275"/>
          <p14:tracePt t="30387" x="4583113" y="3314700"/>
          <p14:tracePt t="30403" x="4611688" y="3286125"/>
          <p14:tracePt t="30420" x="4635500" y="3263900"/>
          <p14:tracePt t="30436" x="4664075" y="3228975"/>
          <p14:tracePt t="30453" x="4679950" y="3194050"/>
          <p14:tracePt t="30470" x="4697413" y="3171825"/>
          <p14:tracePt t="30487" x="4708525" y="3149600"/>
          <p14:tracePt t="30503" x="4714875" y="3132138"/>
          <p14:tracePt t="30520" x="4725988" y="3114675"/>
          <p14:tracePt t="30536" x="4732338" y="3092450"/>
          <p14:tracePt t="30554" x="4737100" y="3074988"/>
          <p14:tracePt t="30570" x="4737100" y="3068638"/>
          <p14:tracePt t="30586" x="4743450" y="3051175"/>
          <p14:tracePt t="30603" x="4749800" y="3040063"/>
          <p14:tracePt t="30620" x="4749800" y="3022600"/>
          <p14:tracePt t="30636" x="4749800" y="3011488"/>
          <p14:tracePt t="30653" x="4749800" y="2994025"/>
          <p14:tracePt t="30670" x="4749800" y="2982913"/>
          <p14:tracePt t="30687" x="4743450" y="2965450"/>
          <p14:tracePt t="30703" x="4743450" y="2949575"/>
          <p14:tracePt t="30720" x="4732338" y="2936875"/>
          <p14:tracePt t="30736" x="4725988" y="2932113"/>
          <p14:tracePt t="30754" x="4714875" y="2925763"/>
          <p14:tracePt t="30770" x="4714875" y="2921000"/>
          <p14:tracePt t="30786" x="4708525" y="2921000"/>
          <p14:tracePt t="30803" x="4697413" y="2921000"/>
          <p14:tracePt t="30820" x="4668838" y="2921000"/>
          <p14:tracePt t="30836" x="4640263" y="2921000"/>
          <p14:tracePt t="30853" x="4611688" y="2921000"/>
          <p14:tracePt t="30870" x="4583113" y="2932113"/>
          <p14:tracePt t="30886" x="4565650" y="2943225"/>
          <p14:tracePt t="30903" x="4554538" y="2949575"/>
          <p14:tracePt t="30920" x="4543425" y="2965450"/>
          <p14:tracePt t="30936" x="4537075" y="2982913"/>
          <p14:tracePt t="30954" x="4537075" y="3006725"/>
          <p14:tracePt t="30970" x="4537075" y="3040063"/>
          <p14:tracePt t="30986" x="4537075" y="3068638"/>
          <p14:tracePt t="31003" x="4537075" y="3103563"/>
          <p14:tracePt t="31020" x="4537075" y="3132138"/>
          <p14:tracePt t="31036" x="4537075" y="3165475"/>
          <p14:tracePt t="31053" x="4543425" y="3178175"/>
          <p14:tracePt t="31070" x="4549775" y="3189288"/>
          <p14:tracePt t="31086" x="4554538" y="3189288"/>
          <p14:tracePt t="31121" x="4560888" y="3189288"/>
          <p14:tracePt t="31145" x="4565650" y="3189288"/>
          <p14:tracePt t="31153" x="4600575" y="3165475"/>
          <p14:tracePt t="31170" x="4618038" y="3149600"/>
          <p14:tracePt t="31186" x="4640263" y="3132138"/>
          <p14:tracePt t="31204" x="4651375" y="3114675"/>
          <p14:tracePt t="31220" x="4651375" y="3103563"/>
          <p14:tracePt t="31237" x="4651375" y="3097213"/>
          <p14:tracePt t="31253" x="4651375" y="3086100"/>
          <p14:tracePt t="31270" x="4646613" y="3079750"/>
          <p14:tracePt t="31286" x="4640263" y="3074988"/>
          <p14:tracePt t="31303" x="4629150" y="3074988"/>
          <p14:tracePt t="31320" x="4622800" y="3074988"/>
          <p14:tracePt t="31320" x="4611688" y="3074988"/>
          <p14:tracePt t="31337" x="4594225" y="3079750"/>
          <p14:tracePt t="31353" x="4583113" y="3092450"/>
          <p14:tracePt t="31370" x="4565650" y="3114675"/>
          <p14:tracePt t="31386" x="4549775" y="3143250"/>
          <p14:tracePt t="31404" x="4537075" y="3178175"/>
          <p14:tracePt t="31420" x="4537075" y="3217863"/>
          <p14:tracePt t="31437" x="4537075" y="3257550"/>
          <p14:tracePt t="31453" x="4554538" y="3286125"/>
          <p14:tracePt t="31470" x="4578350" y="3308350"/>
          <p14:tracePt t="31486" x="4606925" y="3325813"/>
          <p14:tracePt t="31503" x="4651375" y="3332163"/>
          <p14:tracePt t="31520" x="4697413" y="3332163"/>
          <p14:tracePt t="31520" x="4725988" y="3325813"/>
          <p14:tracePt t="31537" x="4778375" y="3308350"/>
          <p14:tracePt t="31553" x="4818063" y="3292475"/>
          <p14:tracePt t="31570" x="4846638" y="3268663"/>
          <p14:tracePt t="31586" x="4864100" y="3240088"/>
          <p14:tracePt t="31603" x="4864100" y="3228975"/>
          <p14:tracePt t="31620" x="4864100" y="3206750"/>
          <p14:tracePt t="31637" x="4851400" y="3182938"/>
          <p14:tracePt t="31653" x="4835525" y="3165475"/>
          <p14:tracePt t="31670" x="4806950" y="3154363"/>
          <p14:tracePt t="31686" x="4789488" y="3154363"/>
          <p14:tracePt t="31703" x="4778375" y="3154363"/>
          <p14:tracePt t="31720" x="4765675" y="3154363"/>
          <p14:tracePt t="31720" x="4760913" y="3154363"/>
          <p14:tracePt t="31737" x="4749800" y="3178175"/>
          <p14:tracePt t="31753" x="4732338" y="3206750"/>
          <p14:tracePt t="31770" x="4721225" y="3235325"/>
          <p14:tracePt t="31786" x="4721225" y="3263900"/>
          <p14:tracePt t="31803" x="4721225" y="3292475"/>
          <p14:tracePt t="31819" x="4721225" y="3314700"/>
          <p14:tracePt t="31837" x="4725988" y="3332163"/>
          <p14:tracePt t="31853" x="4732338" y="3336925"/>
          <p14:tracePt t="31870" x="4737100" y="3343275"/>
          <p14:tracePt t="31886" x="4754563" y="3343275"/>
          <p14:tracePt t="31903" x="4772025" y="3343275"/>
          <p14:tracePt t="31919" x="4789488" y="3343275"/>
          <p14:tracePt t="31919" x="4800600" y="3343275"/>
          <p14:tracePt t="31937" x="4818063" y="3332163"/>
          <p14:tracePt t="31953" x="4835525" y="3321050"/>
          <p14:tracePt t="31970" x="4840288" y="3303588"/>
          <p14:tracePt t="31986" x="4851400" y="3286125"/>
          <p14:tracePt t="32003" x="4851400" y="3275013"/>
          <p14:tracePt t="32019" x="4851400" y="3263900"/>
          <p14:tracePt t="32036" x="4846638" y="3251200"/>
          <p14:tracePt t="32053" x="4829175" y="3240088"/>
          <p14:tracePt t="32070" x="4818063" y="3235325"/>
          <p14:tracePt t="32086" x="4811713" y="3235325"/>
          <p14:tracePt t="32209" x="4811713" y="3246438"/>
          <p14:tracePt t="32217" x="4811713" y="3251200"/>
          <p14:tracePt t="32226" x="4811713" y="3263900"/>
          <p14:tracePt t="32236" x="4806950" y="3268663"/>
          <p14:tracePt t="33464" x="4811713" y="3268663"/>
          <p14:tracePt t="33488" x="4818063" y="3268663"/>
          <p14:tracePt t="33489" x="4822825" y="3268663"/>
          <p14:tracePt t="33502" x="4829175" y="3268663"/>
          <p14:tracePt t="33519" x="4851400" y="3257550"/>
          <p14:tracePt t="33535" x="4903788" y="3228975"/>
          <p14:tracePt t="33552" x="4937125" y="3206750"/>
          <p14:tracePt t="33568" x="4965700" y="3182938"/>
          <p14:tracePt t="33586" x="5029200" y="3149600"/>
          <p14:tracePt t="33602" x="5092700" y="3108325"/>
          <p14:tracePt t="33619" x="5160963" y="3068638"/>
          <p14:tracePt t="33635" x="5240338" y="3028950"/>
          <p14:tracePt t="33652" x="5308600" y="2989263"/>
          <p14:tracePt t="33668" x="5365750" y="2949575"/>
          <p14:tracePt t="33685" x="5411788" y="2921000"/>
          <p14:tracePt t="33702" x="5446713" y="2892425"/>
          <p14:tracePt t="33719" x="5480050" y="2857500"/>
          <p14:tracePt t="33735" x="5532438" y="2822575"/>
          <p14:tracePt t="33753" x="5565775" y="2794000"/>
          <p14:tracePt t="33768" x="5607050" y="2760663"/>
          <p14:tracePt t="33785" x="5651500" y="2725738"/>
          <p14:tracePt t="33802" x="5697538" y="2679700"/>
          <p14:tracePt t="33819" x="5754688" y="2628900"/>
          <p14:tracePt t="33835" x="5807075" y="2578100"/>
          <p14:tracePt t="33852" x="5851525" y="2514600"/>
          <p14:tracePt t="33868" x="5897563" y="2451100"/>
          <p14:tracePt t="33886" x="5926138" y="2393950"/>
          <p14:tracePt t="33902" x="5949950" y="2336800"/>
          <p14:tracePt t="33919" x="5961063" y="2292350"/>
          <p14:tracePt t="33935" x="5961063" y="2228850"/>
          <p14:tracePt t="33952" x="5961063" y="2211388"/>
          <p14:tracePt t="33968" x="5961063" y="2193925"/>
          <p14:tracePt t="33985" x="5961063" y="2182813"/>
          <p14:tracePt t="34002" x="5961063" y="2171700"/>
          <p14:tracePt t="34018" x="5961063" y="2165350"/>
          <p14:tracePt t="34035" x="5961063" y="2154238"/>
          <p14:tracePt t="34052" x="5954713" y="2143125"/>
          <p14:tracePt t="34068" x="5949950" y="2132013"/>
          <p14:tracePt t="34085" x="5943600" y="2125663"/>
          <p14:tracePt t="34102" x="5937250" y="2114550"/>
          <p14:tracePt t="34119" x="5932488" y="2108200"/>
          <p14:tracePt t="34135" x="5926138" y="2097088"/>
          <p14:tracePt t="34152" x="5921375" y="2097088"/>
          <p14:tracePt t="34192" x="5915025" y="2097088"/>
          <p14:tracePt t="34208" x="5908675" y="2103438"/>
          <p14:tracePt t="34208" x="5897563" y="2108200"/>
          <p14:tracePt t="34218" x="5864225" y="2132013"/>
          <p14:tracePt t="34238" x="5829300" y="2160588"/>
          <p14:tracePt t="34252" x="5800725" y="2178050"/>
          <p14:tracePt t="34268" x="5783263" y="2193925"/>
          <p14:tracePt t="34286" x="5772150" y="2193925"/>
          <p14:tracePt t="34511" x="5778500" y="2193925"/>
          <p14:tracePt t="34527" x="5789613" y="2206625"/>
          <p14:tracePt t="34536" x="5811838" y="2206625"/>
          <p14:tracePt t="34552" x="5822950" y="2211388"/>
          <p14:tracePt t="34569" x="5829300" y="2211388"/>
          <p14:tracePt t="34624" x="5835650" y="2211388"/>
          <p14:tracePt t="34632" x="5840413" y="2211388"/>
          <p14:tracePt t="34635" x="5846763" y="2211388"/>
          <p14:tracePt t="34652" x="5857875" y="2211388"/>
          <p14:tracePt t="34669" x="5875338" y="2206625"/>
          <p14:tracePt t="34685" x="5897563" y="2200275"/>
          <p14:tracePt t="34702" x="5908675" y="2200275"/>
          <p14:tracePt t="34718" x="5915025" y="2193925"/>
          <p14:tracePt t="34736" x="5926138" y="2193925"/>
          <p14:tracePt t="34776" x="5932488" y="2193925"/>
          <p14:tracePt t="34792" x="5937250" y="2189163"/>
          <p14:tracePt t="34802" x="5943600" y="2189163"/>
          <p14:tracePt t="34818" x="5954713" y="2189163"/>
          <p14:tracePt t="34835" x="5954713" y="2182813"/>
          <p14:tracePt t="34999" x="5954713" y="2189163"/>
          <p14:tracePt t="35016" x="5954713" y="2193925"/>
          <p14:tracePt t="35048" x="5954713" y="2200275"/>
          <p14:tracePt t="35061" x="5954713" y="2206625"/>
          <p14:tracePt t="35069" x="5954713" y="2211388"/>
          <p14:tracePt t="35085" x="5954713" y="2217738"/>
          <p14:tracePt t="35102" x="5954713" y="2235200"/>
          <p14:tracePt t="35118" x="5954713" y="2246313"/>
          <p14:tracePt t="35135" x="5954713" y="2263775"/>
          <p14:tracePt t="35152" x="5954713" y="2274888"/>
          <p14:tracePt t="35168" x="5954713" y="2286000"/>
          <p14:tracePt t="35185" x="5954713" y="2303463"/>
          <p14:tracePt t="35202" x="5954713" y="2320925"/>
          <p14:tracePt t="35218" x="5954713" y="2332038"/>
          <p14:tracePt t="35235" x="5954713" y="2354263"/>
          <p14:tracePt t="35252" x="5954713" y="2371725"/>
          <p14:tracePt t="35269" x="5954713" y="2393950"/>
          <p14:tracePt t="35285" x="5954713" y="2417763"/>
          <p14:tracePt t="35302" x="5954713" y="2439988"/>
          <p14:tracePt t="35318" x="5954713" y="2457450"/>
          <p14:tracePt t="35318" x="5954713" y="2468563"/>
          <p14:tracePt t="35336" x="5954713" y="2503488"/>
          <p14:tracePt t="35352" x="5961063" y="2532063"/>
          <p14:tracePt t="35369" x="5961063" y="2560638"/>
          <p14:tracePt t="35385" x="5961063" y="2593975"/>
          <p14:tracePt t="35402" x="5965825" y="2628900"/>
          <p14:tracePt t="35418" x="5965825" y="2663825"/>
          <p14:tracePt t="35435" x="5965825" y="2686050"/>
          <p14:tracePt t="35452" x="5965825" y="2708275"/>
          <p14:tracePt t="35469" x="5965825" y="2743200"/>
          <p14:tracePt t="35485" x="5965825" y="2765425"/>
          <p14:tracePt t="35502" x="5965825" y="2794000"/>
          <p14:tracePt t="35518" x="5972175" y="2828925"/>
          <p14:tracePt t="35518" x="5972175" y="2840038"/>
          <p14:tracePt t="35536" x="5978525" y="2868613"/>
          <p14:tracePt t="35552" x="5983288" y="2892425"/>
          <p14:tracePt t="35568" x="5989638" y="2908300"/>
          <p14:tracePt t="35585" x="5989638" y="2925763"/>
          <p14:tracePt t="35602" x="5989638" y="2943225"/>
          <p14:tracePt t="35618" x="5989638" y="2965450"/>
          <p14:tracePt t="35635" x="5989638" y="2989263"/>
          <p14:tracePt t="35652" x="5994400" y="3006725"/>
          <p14:tracePt t="35669" x="5994400" y="3017838"/>
          <p14:tracePt t="35685" x="5994400" y="3035300"/>
          <p14:tracePt t="35702" x="5994400" y="3040063"/>
          <p14:tracePt t="35718" x="5994400" y="3051175"/>
          <p14:tracePt t="35735" x="5994400" y="3074988"/>
          <p14:tracePt t="35752" x="5994400" y="3086100"/>
          <p14:tracePt t="35768" x="5994400" y="3092450"/>
          <p14:tracePt t="35785" x="5994400" y="3097213"/>
          <p14:tracePt t="35903" x="5994400" y="3092450"/>
          <p14:tracePt t="35911" x="5994400" y="3086100"/>
          <p14:tracePt t="35919" x="5994400" y="3063875"/>
          <p14:tracePt t="35935" x="5994400" y="3000375"/>
          <p14:tracePt t="35952" x="6000750" y="2960688"/>
          <p14:tracePt t="35968" x="6007100" y="2903538"/>
          <p14:tracePt t="35985" x="6007100" y="2846388"/>
          <p14:tracePt t="36002" x="6007100" y="2782888"/>
          <p14:tracePt t="36018" x="6007100" y="2714625"/>
          <p14:tracePt t="36035" x="6007100" y="2640013"/>
          <p14:tracePt t="36052" x="6007100" y="2582863"/>
          <p14:tracePt t="36068" x="6007100" y="2525713"/>
          <p14:tracePt t="36085" x="6000750" y="2492375"/>
          <p14:tracePt t="36102" x="6000750" y="2463800"/>
          <p14:tracePt t="36118" x="5994400" y="2439988"/>
          <p14:tracePt t="36135" x="5989638" y="2422525"/>
          <p14:tracePt t="36152" x="5989638" y="2417763"/>
          <p14:tracePt t="36168" x="5983288" y="2411413"/>
          <p14:tracePt t="36255" x="5983288" y="2417763"/>
          <p14:tracePt t="36271" x="5983288" y="2428875"/>
          <p14:tracePt t="36286" x="5983288" y="2468563"/>
          <p14:tracePt t="36302" x="5983288" y="2543175"/>
          <p14:tracePt t="36319" x="5994400" y="2635250"/>
          <p14:tracePt t="36335" x="5994400" y="2760663"/>
          <p14:tracePt t="36352" x="5994400" y="2822575"/>
          <p14:tracePt t="36368" x="5994400" y="2874963"/>
          <p14:tracePt t="36385" x="5994400" y="2903538"/>
          <p14:tracePt t="36401" x="5994400" y="2932113"/>
          <p14:tracePt t="36419" x="5994400" y="2960688"/>
          <p14:tracePt t="36435" x="6000750" y="2978150"/>
          <p14:tracePt t="36452" x="6000750" y="2994025"/>
          <p14:tracePt t="36468" x="6000750" y="3000375"/>
          <p14:tracePt t="36485" x="6007100" y="3000375"/>
          <p14:tracePt t="36560" x="6007100" y="3006725"/>
          <p14:tracePt t="36935" x="6007100" y="3000375"/>
          <p14:tracePt t="36952" x="6007100" y="2989263"/>
          <p14:tracePt t="36953" x="6007100" y="2965450"/>
          <p14:tracePt t="36968" x="6007100" y="2936875"/>
          <p14:tracePt t="36985" x="6007100" y="2914650"/>
          <p14:tracePt t="37001" x="6007100" y="2892425"/>
          <p14:tracePt t="37019" x="6007100" y="2863850"/>
          <p14:tracePt t="37035" x="6000750" y="2840038"/>
          <p14:tracePt t="37052" x="5994400" y="2817813"/>
          <p14:tracePt t="37068" x="5994400" y="2806700"/>
          <p14:tracePt t="37085" x="5994400" y="2789238"/>
          <p14:tracePt t="37102" x="5994400" y="2771775"/>
          <p14:tracePt t="37119" x="5994400" y="2754313"/>
          <p14:tracePt t="37135" x="5989638" y="2732088"/>
          <p14:tracePt t="37152" x="5983288" y="2720975"/>
          <p14:tracePt t="37168" x="5983288" y="2714625"/>
          <p14:tracePt t="37278" x="0" y="0"/>
        </p14:tracePtLst>
        <p14:tracePtLst>
          <p14:tracePt t="42313" x="5961063" y="5314950"/>
          <p14:tracePt t="42448" x="5961063" y="5321300"/>
          <p14:tracePt t="42480" x="5965825" y="5321300"/>
          <p14:tracePt t="42488" x="5972175" y="5326063"/>
          <p14:tracePt t="42504" x="5989638" y="5332413"/>
          <p14:tracePt t="42520" x="6011863" y="5337175"/>
          <p14:tracePt t="42536" x="6046788" y="5343525"/>
          <p14:tracePt t="42569" x="6075363" y="5343525"/>
          <p14:tracePt t="42586" x="6092825" y="5343525"/>
          <p14:tracePt t="42586" x="6103938" y="5343525"/>
          <p14:tracePt t="42608" x="6108700" y="5343525"/>
          <p14:tracePt t="42656" x="6115050" y="5343525"/>
          <p14:tracePt t="42669" x="6132513" y="5343525"/>
          <p14:tracePt t="42686" x="6137275" y="5343525"/>
          <p14:tracePt t="42703" x="6143625" y="5343525"/>
          <p14:tracePt t="42719" x="6149975" y="5343525"/>
          <p14:tracePt t="42831" x="6154738" y="5343525"/>
          <p14:tracePt t="42863" x="6161088" y="5343525"/>
          <p14:tracePt t="42866" x="6161088" y="5326063"/>
          <p14:tracePt t="42885" x="6161088" y="5297488"/>
          <p14:tracePt t="42902" x="6172200" y="5275263"/>
          <p14:tracePt t="42918" x="6172200" y="5229225"/>
          <p14:tracePt t="42935" x="6178550" y="5154613"/>
          <p14:tracePt t="42951" x="6183313" y="5103813"/>
          <p14:tracePt t="42968" x="6194425" y="5046663"/>
          <p14:tracePt t="42984" x="6194425" y="4983163"/>
          <p14:tracePt t="43002" x="6194425" y="4926013"/>
          <p14:tracePt t="43018" x="6200775" y="4857750"/>
          <p14:tracePt t="43035" x="6207125" y="4811713"/>
          <p14:tracePt t="43051" x="6211888" y="4760913"/>
          <p14:tracePt t="43068" x="6218238" y="4721225"/>
          <p14:tracePt t="43084" x="6223000" y="4675188"/>
          <p14:tracePt t="43101" x="6229350" y="4646613"/>
          <p14:tracePt t="43118" x="6229350" y="4611688"/>
          <p14:tracePt t="43118" x="6229350" y="4594225"/>
          <p14:tracePt t="43135" x="6235700" y="4549775"/>
          <p14:tracePt t="43151" x="6235700" y="4514850"/>
          <p14:tracePt t="43169" x="6235700" y="4479925"/>
          <p14:tracePt t="43184" x="6240463" y="4451350"/>
          <p14:tracePt t="43202" x="6240463" y="4422775"/>
          <p14:tracePt t="43218" x="6240463" y="4389438"/>
          <p14:tracePt t="43236" x="6240463" y="4354513"/>
          <p14:tracePt t="43251" x="6240463" y="4325938"/>
          <p14:tracePt t="43269" x="6240463" y="4297363"/>
          <p14:tracePt t="43286" x="6240463" y="4268788"/>
          <p14:tracePt t="43302" x="6240463" y="4246563"/>
          <p14:tracePt t="43319" x="6235700" y="4217988"/>
          <p14:tracePt t="43336" x="6235700" y="4178300"/>
          <p14:tracePt t="43352" x="6229350" y="4154488"/>
          <p14:tracePt t="43369" x="6229350" y="4121150"/>
          <p14:tracePt t="43385" x="6223000" y="4097338"/>
          <p14:tracePt t="43402" x="6223000" y="4075113"/>
          <p14:tracePt t="43419" x="6223000" y="4051300"/>
          <p14:tracePt t="43435" x="6223000" y="4035425"/>
          <p14:tracePt t="43452" x="6223000" y="4022725"/>
          <p14:tracePt t="43469" x="6218238" y="4011613"/>
          <p14:tracePt t="43485" x="6218238" y="4000500"/>
          <p14:tracePt t="43502" x="6218238" y="3989388"/>
          <p14:tracePt t="43519" x="6211888" y="3983038"/>
          <p14:tracePt t="43536" x="6211888" y="3978275"/>
          <p14:tracePt t="43552" x="6211888" y="3971925"/>
          <p14:tracePt t="43569" x="6207125" y="3960813"/>
          <p14:tracePt t="43585" x="6207125" y="3954463"/>
          <p14:tracePt t="43602" x="6200775" y="3943350"/>
          <p14:tracePt t="43619" x="6200775" y="3937000"/>
          <p14:tracePt t="43635" x="6194425" y="3932238"/>
          <p14:tracePt t="43652" x="6194425" y="3925888"/>
          <p14:tracePt t="43669" x="6194425" y="3921125"/>
          <p14:tracePt t="43685" x="6194425" y="3914775"/>
          <p14:tracePt t="43703" x="6194425" y="3903663"/>
          <p14:tracePt t="43718" x="6194425" y="3897313"/>
          <p14:tracePt t="43792" x="6194425" y="3892550"/>
          <p14:tracePt t="43808" x="6194425" y="3886200"/>
          <p14:tracePt t="43848" x="6194425" y="3879850"/>
          <p14:tracePt t="44904" x="0" y="0"/>
        </p14:tracePtLst>
        <p14:tracePtLst>
          <p14:tracePt t="106919" x="1371600" y="5178425"/>
          <p14:tracePt t="106943" x="1365250" y="5178425"/>
          <p14:tracePt t="106967" x="1349375" y="5178425"/>
          <p14:tracePt t="106968" x="1314450" y="5178425"/>
          <p14:tracePt t="106984" x="1274763" y="5178425"/>
          <p14:tracePt t="107007" x="1239838" y="5178425"/>
          <p14:tracePt t="107017" x="1211263" y="5178425"/>
          <p14:tracePt t="107039" x="1189038" y="5178425"/>
          <p14:tracePt t="107055" x="1165225" y="5178425"/>
          <p14:tracePt t="107068" x="1143000" y="5178425"/>
          <p14:tracePt t="107084" x="1131888" y="5178425"/>
          <p14:tracePt t="107101" x="1120775" y="5178425"/>
          <p14:tracePt t="107117" x="1114425" y="5178425"/>
          <p14:tracePt t="107159" x="1114425" y="5183188"/>
          <p14:tracePt t="107166" x="1108075" y="5194300"/>
          <p14:tracePt t="107184" x="1096963" y="5211763"/>
          <p14:tracePt t="107201" x="1085850" y="5235575"/>
          <p14:tracePt t="107217" x="1074738" y="5246688"/>
          <p14:tracePt t="107234" x="1074738" y="5251450"/>
          <p14:tracePt t="107583" x="1079500" y="5251450"/>
          <p14:tracePt t="107591" x="1085850" y="5251450"/>
          <p14:tracePt t="107639" x="1092200" y="5251450"/>
          <p14:tracePt t="107647" x="1092200" y="5246688"/>
          <p14:tracePt t="107660" x="1096963" y="5240338"/>
          <p14:tracePt t="107687" x="1103313" y="5235575"/>
          <p14:tracePt t="107700" x="1108075" y="5235575"/>
          <p14:tracePt t="107719" x="1114425" y="5229225"/>
          <p14:tracePt t="107735" x="1120775" y="5222875"/>
          <p14:tracePt t="107743" x="1125538" y="5222875"/>
          <p14:tracePt t="107751" x="1136650" y="5218113"/>
          <p14:tracePt t="107751" x="1149350" y="5218113"/>
          <p14:tracePt t="107767" x="1160463" y="5207000"/>
          <p14:tracePt t="107783" x="1189038" y="5200650"/>
          <p14:tracePt t="107801" x="1211263" y="5189538"/>
          <p14:tracePt t="107817" x="1239838" y="5178425"/>
          <p14:tracePt t="107834" x="1263650" y="5165725"/>
          <p14:tracePt t="107850" x="1303338" y="5154613"/>
          <p14:tracePt t="107867" x="1331913" y="5143500"/>
          <p14:tracePt t="107883" x="1365250" y="5137150"/>
          <p14:tracePt t="107900" x="1377950" y="5126038"/>
          <p14:tracePt t="107917" x="1382713" y="5126038"/>
          <p14:tracePt t="107934" x="1389063" y="5126038"/>
          <p14:tracePt t="108183" x="1389063" y="5121275"/>
          <p14:tracePt t="108200" x="1393825" y="5121275"/>
          <p14:tracePt t="108201" x="1422400" y="5108575"/>
          <p14:tracePt t="108217" x="1450975" y="5086350"/>
          <p14:tracePt t="108234" x="1485900" y="5064125"/>
          <p14:tracePt t="108250" x="1520825" y="5046663"/>
          <p14:tracePt t="108267" x="1571625" y="5029200"/>
          <p14:tracePt t="108283" x="1622425" y="5022850"/>
          <p14:tracePt t="108301" x="1685925" y="5022850"/>
          <p14:tracePt t="108317" x="1765300" y="5029200"/>
          <p14:tracePt t="108334" x="1839913" y="5046663"/>
          <p14:tracePt t="108350" x="1931988" y="5080000"/>
          <p14:tracePt t="108350" x="1971675" y="5092700"/>
          <p14:tracePt t="108367" x="2051050" y="5114925"/>
          <p14:tracePt t="108384" x="2132013" y="5137150"/>
          <p14:tracePt t="108400" x="2206625" y="5160963"/>
          <p14:tracePt t="108417" x="2263775" y="5183188"/>
          <p14:tracePt t="108434" x="2314575" y="5200650"/>
          <p14:tracePt t="108450" x="2360613" y="5222875"/>
          <p14:tracePt t="108467" x="2406650" y="5246688"/>
          <p14:tracePt t="108483" x="2446338" y="5264150"/>
          <p14:tracePt t="108500" x="2486025" y="5280025"/>
          <p14:tracePt t="108517" x="2525713" y="5303838"/>
          <p14:tracePt t="108534" x="2554288" y="5314950"/>
          <p14:tracePt t="108550" x="2589213" y="5326063"/>
          <p14:tracePt t="108550" x="2600325" y="5337175"/>
          <p14:tracePt t="108567" x="2628900" y="5349875"/>
          <p14:tracePt t="108584" x="2663825" y="5360988"/>
          <p14:tracePt t="108600" x="2686050" y="5372100"/>
          <p14:tracePt t="108617" x="2714625" y="5383213"/>
          <p14:tracePt t="108634" x="2743200" y="5400675"/>
          <p14:tracePt t="108650" x="2771775" y="5418138"/>
          <p14:tracePt t="108667" x="2806700" y="5435600"/>
          <p14:tracePt t="108684" x="2846388" y="5457825"/>
          <p14:tracePt t="108700" x="2892425" y="5486400"/>
          <p14:tracePt t="108733" x="2932113" y="5514975"/>
          <p14:tracePt t="108734" x="2971800" y="5537200"/>
          <p14:tracePt t="108751" x="3000375" y="5561013"/>
          <p14:tracePt t="108767" x="3040063" y="5583238"/>
          <p14:tracePt t="108784" x="3074988" y="5611813"/>
          <p14:tracePt t="108800" x="3132138" y="5646738"/>
          <p14:tracePt t="108817" x="3189288" y="5686425"/>
          <p14:tracePt t="108833" x="3257550" y="5726113"/>
          <p14:tracePt t="108851" x="3308350" y="5754688"/>
          <p14:tracePt t="108867" x="3371850" y="5783263"/>
          <p14:tracePt t="108884" x="3440113" y="5811838"/>
          <p14:tracePt t="108900" x="3525838" y="5835650"/>
          <p14:tracePt t="108917" x="3635375" y="5857875"/>
          <p14:tracePt t="108933" x="3732213" y="5875338"/>
          <p14:tracePt t="108951" x="3817938" y="5886450"/>
          <p14:tracePt t="108967" x="3903663" y="5886450"/>
          <p14:tracePt t="108984" x="3921125" y="5886450"/>
          <p14:tracePt t="109000" x="3925888" y="5886450"/>
          <p14:tracePt t="109071" x="3932238" y="5886450"/>
          <p14:tracePt t="109087" x="3937000" y="5886450"/>
          <p14:tracePt t="109088" x="3943350" y="5886450"/>
          <p14:tracePt t="109100" x="3949700" y="5880100"/>
          <p14:tracePt t="109117" x="3954463" y="5880100"/>
          <p14:tracePt t="109175" x="3960813" y="5880100"/>
          <p14:tracePt t="109231" x="3965575" y="5880100"/>
          <p14:tracePt t="109255" x="3971925" y="5880100"/>
          <p14:tracePt t="109263" x="3978275" y="5880100"/>
          <p14:tracePt t="109278" x="3983038" y="5880100"/>
          <p14:tracePt t="109283" x="3994150" y="5886450"/>
          <p14:tracePt t="109300" x="4000500" y="5892800"/>
          <p14:tracePt t="109318" x="4011613" y="5897563"/>
          <p14:tracePt t="109333" x="4029075" y="5903913"/>
          <p14:tracePt t="109350" x="4046538" y="5908675"/>
          <p14:tracePt t="109367" x="4068763" y="5921375"/>
          <p14:tracePt t="109384" x="4086225" y="5921375"/>
          <p14:tracePt t="109400" x="4108450" y="5926138"/>
          <p14:tracePt t="109417" x="4125913" y="5926138"/>
          <p14:tracePt t="109433" x="4154488" y="5926138"/>
          <p14:tracePt t="109451" x="4165600" y="5926138"/>
          <p14:tracePt t="109467" x="4178300" y="5926138"/>
          <p14:tracePt t="109887" x="4183063" y="5926138"/>
          <p14:tracePt t="109927" x="4189413" y="5926138"/>
          <p14:tracePt t="109975" x="4194175" y="5926138"/>
          <p14:tracePt t="111823" x="4194175" y="5932488"/>
          <p14:tracePt t="111834" x="4206875" y="5932488"/>
          <p14:tracePt t="111840" x="4235450" y="5943600"/>
          <p14:tracePt t="111851" x="4268788" y="5954713"/>
          <p14:tracePt t="111868" x="4314825" y="5961063"/>
          <p14:tracePt t="111884" x="4349750" y="5972175"/>
          <p14:tracePt t="111901" x="4389438" y="5978525"/>
          <p14:tracePt t="111918" x="4429125" y="5978525"/>
          <p14:tracePt t="111934" x="4479925" y="5978525"/>
          <p14:tracePt t="111951" x="4525963" y="5989638"/>
          <p14:tracePt t="111968" x="4572000" y="5994400"/>
          <p14:tracePt t="111984" x="4589463" y="6000750"/>
          <p14:tracePt t="112001" x="4606925" y="6000750"/>
          <p14:tracePt t="112018" x="4629150" y="6007100"/>
          <p14:tracePt t="112034" x="4646613" y="6007100"/>
          <p14:tracePt t="112052" x="4679950" y="6007100"/>
          <p14:tracePt t="112068" x="4714875" y="6007100"/>
          <p14:tracePt t="112085" x="4760913" y="6007100"/>
          <p14:tracePt t="112101" x="4811713" y="5989638"/>
          <p14:tracePt t="112118" x="4868863" y="5972175"/>
          <p14:tracePt t="112134" x="4932363" y="5943600"/>
          <p14:tracePt t="112152" x="5000625" y="5908675"/>
          <p14:tracePt t="112168" x="5075238" y="5864225"/>
          <p14:tracePt t="112185" x="5108575" y="5840413"/>
          <p14:tracePt t="112201" x="5126038" y="5822950"/>
          <p14:tracePt t="112218" x="5137150" y="5811838"/>
          <p14:tracePt t="112234" x="5137150" y="5807075"/>
          <p14:tracePt t="112251" x="5137150" y="5794375"/>
          <p14:tracePt t="112268" x="5143500" y="5789613"/>
          <p14:tracePt t="112285" x="5143500" y="5772150"/>
          <p14:tracePt t="112301" x="5143500" y="5754688"/>
          <p14:tracePt t="112318" x="5143500" y="5743575"/>
          <p14:tracePt t="112334" x="5143500" y="5726113"/>
          <p14:tracePt t="112351" x="5143500" y="5715000"/>
          <p14:tracePt t="112368" x="5143500" y="5708650"/>
          <p14:tracePt t="112385" x="5143500" y="5703888"/>
          <p14:tracePt t="112401" x="5143500" y="5697538"/>
          <p14:tracePt t="112440" x="5143500" y="5692775"/>
          <p14:tracePt t="112464" x="5143500" y="5686425"/>
          <p14:tracePt t="112472" x="5143500" y="5680075"/>
          <p14:tracePt t="112484" x="5143500" y="5675313"/>
          <p14:tracePt t="112501" x="5132388" y="5651500"/>
          <p14:tracePt t="112518" x="5121275" y="5622925"/>
          <p14:tracePt t="112534" x="5092700" y="5583238"/>
          <p14:tracePt t="112551" x="5046663" y="5532438"/>
          <p14:tracePt t="112568" x="4949825" y="5451475"/>
          <p14:tracePt t="112585" x="4886325" y="5418138"/>
          <p14:tracePt t="112601" x="4840288" y="5400675"/>
          <p14:tracePt t="112618" x="4811713" y="5394325"/>
          <p14:tracePt t="112634" x="4800600" y="5394325"/>
          <p14:tracePt t="112651" x="4789488" y="5400675"/>
          <p14:tracePt t="112667" x="4754563" y="5422900"/>
          <p14:tracePt t="112685" x="4725988" y="5451475"/>
          <p14:tracePt t="112701" x="4692650" y="5503863"/>
          <p14:tracePt t="112718" x="4657725" y="5543550"/>
          <p14:tracePt t="112734" x="4622800" y="5583238"/>
          <p14:tracePt t="112751" x="4600575" y="5618163"/>
          <p14:tracePt t="112767" x="4572000" y="5668963"/>
          <p14:tracePt t="112785" x="4565650" y="5708650"/>
          <p14:tracePt t="112801" x="4565650" y="5754688"/>
          <p14:tracePt t="112818" x="4583113" y="5807075"/>
          <p14:tracePt t="112834" x="4600575" y="5835650"/>
          <p14:tracePt t="112851" x="4629150" y="5851525"/>
          <p14:tracePt t="112867" x="4646613" y="5868988"/>
          <p14:tracePt t="112885" x="4668838" y="5875338"/>
          <p14:tracePt t="112901" x="4703763" y="5886450"/>
          <p14:tracePt t="112918" x="4737100" y="5892800"/>
          <p14:tracePt t="112934" x="4772025" y="5897563"/>
          <p14:tracePt t="112951" x="4806950" y="5903913"/>
          <p14:tracePt t="112967" x="4886325" y="5921375"/>
          <p14:tracePt t="112985" x="4932363" y="5926138"/>
          <p14:tracePt t="113001" x="4965700" y="5932488"/>
          <p14:tracePt t="113018" x="4989513" y="5932488"/>
          <p14:tracePt t="113034" x="5000625" y="5932488"/>
          <p14:tracePt t="113288" x="5006975" y="5932488"/>
          <p14:tracePt t="113301" x="5011738" y="5932488"/>
          <p14:tracePt t="113317" x="5029200" y="5932488"/>
          <p14:tracePt t="113318" x="5075238" y="5921375"/>
          <p14:tracePt t="113334" x="5132388" y="5892800"/>
          <p14:tracePt t="113351" x="5194300" y="5864225"/>
          <p14:tracePt t="113367" x="5308600" y="5807075"/>
          <p14:tracePt t="113385" x="5378450" y="5778500"/>
          <p14:tracePt t="113401" x="5440363" y="5737225"/>
          <p14:tracePt t="113418" x="5497513" y="5703888"/>
          <p14:tracePt t="113434" x="5549900" y="5675313"/>
          <p14:tracePt t="113451" x="5594350" y="5651500"/>
          <p14:tracePt t="113467" x="5629275" y="5629275"/>
          <p14:tracePt t="113484" x="5668963" y="5607050"/>
          <p14:tracePt t="113501" x="5703888" y="5578475"/>
          <p14:tracePt t="113518" x="5743575" y="5543550"/>
          <p14:tracePt t="113534" x="5783263" y="5486400"/>
          <p14:tracePt t="113551" x="5822950" y="5429250"/>
          <p14:tracePt t="113567" x="5903913" y="5326063"/>
          <p14:tracePt t="113585" x="5949950" y="5264150"/>
          <p14:tracePt t="113601" x="5989638" y="5189538"/>
          <p14:tracePt t="113618" x="6029325" y="5114925"/>
          <p14:tracePt t="113634" x="6051550" y="5029200"/>
          <p14:tracePt t="113651" x="6069013" y="4943475"/>
          <p14:tracePt t="113667" x="6075363" y="4864100"/>
          <p14:tracePt t="113685" x="6075363" y="4778375"/>
          <p14:tracePt t="113702" x="6080125" y="4692650"/>
          <p14:tracePt t="113717" x="6086475" y="4611688"/>
          <p14:tracePt t="113734" x="6086475" y="4537075"/>
          <p14:tracePt t="113751" x="6092825" y="4468813"/>
          <p14:tracePt t="113768" x="6092825" y="4371975"/>
          <p14:tracePt t="113784" x="6092825" y="4314825"/>
          <p14:tracePt t="113801" x="6092825" y="4268788"/>
          <p14:tracePt t="113817" x="6092825" y="4217988"/>
          <p14:tracePt t="113834" x="6086475" y="4178300"/>
          <p14:tracePt t="113851" x="6075363" y="4143375"/>
          <p14:tracePt t="113868" x="6075363" y="4121150"/>
          <p14:tracePt t="113884" x="6069013" y="4092575"/>
          <p14:tracePt t="113901" x="6064250" y="4068763"/>
          <p14:tracePt t="113917" x="6057900" y="4046538"/>
          <p14:tracePt t="113934" x="6057900" y="4035425"/>
          <p14:tracePt t="113951" x="6057900" y="4022725"/>
          <p14:tracePt t="113968" x="6057900" y="4006850"/>
          <p14:tracePt t="113984" x="6051550" y="4000500"/>
          <p14:tracePt t="114001" x="6051550" y="3989388"/>
          <p14:tracePt t="114017" x="6051550" y="3983038"/>
          <p14:tracePt t="11446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Community Energy Storage Cont.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502920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500" dirty="0" smtClean="0"/>
              <a:t>Advances </a:t>
            </a:r>
            <a:r>
              <a:rPr lang="en-US" sz="2500" dirty="0"/>
              <a:t>in battery technology are beginning to make </a:t>
            </a:r>
            <a:r>
              <a:rPr lang="en-US" sz="2500" dirty="0" smtClean="0"/>
              <a:t>CES type technologies </a:t>
            </a:r>
            <a:r>
              <a:rPr lang="en-US" sz="2500" dirty="0"/>
              <a:t>cost </a:t>
            </a:r>
            <a:r>
              <a:rPr lang="en-US" sz="2500" dirty="0" smtClean="0"/>
              <a:t>effective.</a:t>
            </a:r>
            <a:endParaRPr lang="en-US" sz="2500" dirty="0"/>
          </a:p>
          <a:p>
            <a:pPr>
              <a:spcAft>
                <a:spcPts val="1200"/>
              </a:spcAft>
            </a:pPr>
            <a:r>
              <a:rPr lang="en-US" sz="2500" dirty="0" smtClean="0"/>
              <a:t>Enhancement </a:t>
            </a:r>
            <a:r>
              <a:rPr lang="en-US" sz="2500" dirty="0"/>
              <a:t>of distributed / renewable  generation </a:t>
            </a:r>
            <a:r>
              <a:rPr lang="en-US" sz="2500" dirty="0" smtClean="0"/>
              <a:t>support.</a:t>
            </a:r>
            <a:endParaRPr lang="en-US" sz="2500" dirty="0"/>
          </a:p>
          <a:p>
            <a:pPr>
              <a:spcAft>
                <a:spcPts val="1200"/>
              </a:spcAft>
            </a:pPr>
            <a:r>
              <a:rPr lang="en-US" sz="2500" dirty="0" smtClean="0"/>
              <a:t>Provides the following capabilities: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Improved </a:t>
            </a:r>
            <a:r>
              <a:rPr lang="en-US" sz="2100" dirty="0"/>
              <a:t>reliability and temporary islanding support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Peak </a:t>
            </a:r>
            <a:r>
              <a:rPr lang="en-US" sz="2100" dirty="0"/>
              <a:t>shaving / congestion management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Load </a:t>
            </a:r>
            <a:r>
              <a:rPr lang="en-US" sz="2100" dirty="0"/>
              <a:t>response to market signals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Reduced </a:t>
            </a:r>
            <a:r>
              <a:rPr lang="en-US" sz="2100" dirty="0"/>
              <a:t>system losses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Power </a:t>
            </a:r>
            <a:r>
              <a:rPr lang="en-US" sz="2100" dirty="0"/>
              <a:t>quality control</a:t>
            </a:r>
          </a:p>
          <a:p>
            <a:pPr lvl="1">
              <a:spcAft>
                <a:spcPts val="1200"/>
              </a:spcAft>
            </a:pPr>
            <a:r>
              <a:rPr lang="en-US" sz="2100" dirty="0" smtClean="0"/>
              <a:t>Local </a:t>
            </a:r>
            <a:r>
              <a:rPr lang="en-US" sz="2100" dirty="0"/>
              <a:t>voltage control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787650"/>
            <a:ext cx="3254375" cy="2151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64"/>
    </mc:Choice>
    <mc:Fallback xmlns="">
      <p:transition spd="slow" advTm="16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712" x="6440488" y="4308475"/>
          <p14:tracePt t="59774" x="6435725" y="4308475"/>
          <p14:tracePt t="59782" x="6418263" y="4303713"/>
          <p14:tracePt t="59798" x="6394450" y="4297363"/>
          <p14:tracePt t="59813" x="6361113" y="4286250"/>
          <p14:tracePt t="59838" x="6343650" y="4279900"/>
          <p14:tracePt t="59846" x="6321425" y="4268788"/>
          <p14:tracePt t="59870" x="6297613" y="4264025"/>
          <p14:tracePt t="59880" x="6280150" y="4246563"/>
          <p14:tracePt t="59902" x="6264275" y="4235450"/>
          <p14:tracePt t="59918" x="6240463" y="4217988"/>
          <p14:tracePt t="59934" x="6218238" y="4200525"/>
          <p14:tracePt t="59950" x="6194425" y="4183063"/>
          <p14:tracePt t="59966" x="6172200" y="4165600"/>
          <p14:tracePt t="59982" x="6149975" y="4154488"/>
          <p14:tracePt t="59998" x="6126163" y="4137025"/>
          <p14:tracePt t="60014" x="6097588" y="4125913"/>
          <p14:tracePt t="60030" x="6080125" y="4121150"/>
          <p14:tracePt t="60046" x="6057900" y="4108450"/>
          <p14:tracePt t="60064" x="6022975" y="4097338"/>
          <p14:tracePt t="60080" x="5983288" y="4092575"/>
          <p14:tracePt t="60097" x="5954713" y="4086225"/>
          <p14:tracePt t="60113" x="5921375" y="4086225"/>
          <p14:tracePt t="60130" x="5886450" y="4086225"/>
          <p14:tracePt t="60146" x="5851525" y="4097338"/>
          <p14:tracePt t="60164" x="5829300" y="4108450"/>
          <p14:tracePt t="60180" x="5800725" y="4125913"/>
          <p14:tracePt t="60197" x="5772150" y="4149725"/>
          <p14:tracePt t="60213" x="5754688" y="4189413"/>
          <p14:tracePt t="60230" x="5737225" y="4211638"/>
          <p14:tracePt t="60246" x="5732463" y="4235450"/>
          <p14:tracePt t="60264" x="5726113" y="4257675"/>
          <p14:tracePt t="60280" x="5721350" y="4286250"/>
          <p14:tracePt t="60297" x="5721350" y="4321175"/>
          <p14:tracePt t="60313" x="5721350" y="4365625"/>
          <p14:tracePt t="60330" x="5743575" y="4422775"/>
          <p14:tracePt t="60346" x="5772150" y="4486275"/>
          <p14:tracePt t="60363" x="5800725" y="4532313"/>
          <p14:tracePt t="60380" x="5835650" y="4572000"/>
          <p14:tracePt t="60397" x="5857875" y="4594225"/>
          <p14:tracePt t="60413" x="5897563" y="4622800"/>
          <p14:tracePt t="60431" x="5932488" y="4635500"/>
          <p14:tracePt t="60446" x="5965825" y="4646613"/>
          <p14:tracePt t="60464" x="6011863" y="4651375"/>
          <p14:tracePt t="60480" x="6051550" y="4651375"/>
          <p14:tracePt t="60497" x="6108700" y="4651375"/>
          <p14:tracePt t="60513" x="6154738" y="4651375"/>
          <p14:tracePt t="60530" x="6194425" y="4640263"/>
          <p14:tracePt t="60546" x="6223000" y="4629150"/>
          <p14:tracePt t="60563" x="6246813" y="4611688"/>
          <p14:tracePt t="60580" x="6269038" y="4594225"/>
          <p14:tracePt t="60597" x="6292850" y="4578350"/>
          <p14:tracePt t="60613" x="6326188" y="4537075"/>
          <p14:tracePt t="60630" x="6350000" y="4497388"/>
          <p14:tracePt t="60646" x="6383338" y="4451350"/>
          <p14:tracePt t="60664" x="6418263" y="4411663"/>
          <p14:tracePt t="60680" x="6451600" y="4371975"/>
          <p14:tracePt t="60696" x="6475413" y="4332288"/>
          <p14:tracePt t="60713" x="6497638" y="4279900"/>
          <p14:tracePt t="60730" x="6515100" y="4235450"/>
          <p14:tracePt t="60746" x="6526213" y="4178300"/>
          <p14:tracePt t="60763" x="6526213" y="4114800"/>
          <p14:tracePt t="60780" x="6526213" y="4040188"/>
          <p14:tracePt t="60797" x="6526213" y="3965575"/>
          <p14:tracePt t="60813" x="6515100" y="3879850"/>
          <p14:tracePt t="60830" x="6503988" y="3811588"/>
          <p14:tracePt t="60846" x="6492875" y="3760788"/>
          <p14:tracePt t="60863" x="6469063" y="3708400"/>
          <p14:tracePt t="60880" x="6451600" y="3668713"/>
          <p14:tracePt t="60897" x="6429375" y="3646488"/>
          <p14:tracePt t="60913" x="6411913" y="3617913"/>
          <p14:tracePt t="60930" x="6383338" y="3594100"/>
          <p14:tracePt t="60946" x="6354763" y="3578225"/>
          <p14:tracePt t="60963" x="6337300" y="3560763"/>
          <p14:tracePt t="60979" x="6315075" y="3543300"/>
          <p14:tracePt t="60996" x="6292850" y="3532188"/>
          <p14:tracePt t="61013" x="6251575" y="3514725"/>
          <p14:tracePt t="61030" x="6207125" y="3508375"/>
          <p14:tracePt t="61046" x="6143625" y="3503613"/>
          <p14:tracePt t="61063" x="6069013" y="3497263"/>
          <p14:tracePt t="61079" x="6007100" y="3492500"/>
          <p14:tracePt t="61096" x="5943600" y="3492500"/>
          <p14:tracePt t="61113" x="5886450" y="3492500"/>
          <p14:tracePt t="61130" x="5835650" y="3492500"/>
          <p14:tracePt t="61146" x="5778500" y="3497263"/>
          <p14:tracePt t="61163" x="5721350" y="3514725"/>
          <p14:tracePt t="61179" x="5675313" y="3525838"/>
          <p14:tracePt t="61196" x="5640388" y="3543300"/>
          <p14:tracePt t="61213" x="5607050" y="3560763"/>
          <p14:tracePt t="61230" x="5583238" y="3578225"/>
          <p14:tracePt t="61246" x="5561013" y="3594100"/>
          <p14:tracePt t="61263" x="5537200" y="3611563"/>
          <p14:tracePt t="61279" x="5514975" y="3635375"/>
          <p14:tracePt t="61296" x="5497513" y="3663950"/>
          <p14:tracePt t="61313" x="5475288" y="3697288"/>
          <p14:tracePt t="61329" x="5451475" y="3725863"/>
          <p14:tracePt t="61346" x="5429250" y="3760788"/>
          <p14:tracePt t="61363" x="5411788" y="3794125"/>
          <p14:tracePt t="61380" x="5389563" y="3829050"/>
          <p14:tracePt t="61396" x="5372100" y="3868738"/>
          <p14:tracePt t="61413" x="5365750" y="3965575"/>
          <p14:tracePt t="61430" x="5365750" y="4051300"/>
          <p14:tracePt t="61447" x="5383213" y="4143375"/>
          <p14:tracePt t="61463" x="5411788" y="4229100"/>
          <p14:tracePt t="61480" x="5440363" y="4297363"/>
          <p14:tracePt t="61496" x="5464175" y="4343400"/>
          <p14:tracePt t="61513" x="5503863" y="4394200"/>
          <p14:tracePt t="61529" x="5543550" y="4435475"/>
          <p14:tracePt t="61547" x="5594350" y="4479925"/>
          <p14:tracePt t="61563" x="5640388" y="4508500"/>
          <p14:tracePt t="61580" x="5686425" y="4532313"/>
          <p14:tracePt t="61596" x="5726113" y="4554538"/>
          <p14:tracePt t="61613" x="5783263" y="4583113"/>
          <p14:tracePt t="61630" x="5835650" y="4594225"/>
          <p14:tracePt t="61647" x="5880100" y="4611688"/>
          <p14:tracePt t="61663" x="5921375" y="4622800"/>
          <p14:tracePt t="61680" x="5943600" y="4622800"/>
          <p14:tracePt t="61696" x="5961063" y="4622800"/>
          <p14:tracePt t="61713" x="5965825" y="4622800"/>
          <p14:tracePt t="61910" x="5972175" y="4622800"/>
          <p14:tracePt t="61918" x="5983288" y="4622800"/>
          <p14:tracePt t="61926" x="5994400" y="4622800"/>
          <p14:tracePt t="61934" x="6035675" y="4622800"/>
          <p14:tracePt t="61946" x="6086475" y="4622800"/>
          <p14:tracePt t="61963" x="6149975" y="4622800"/>
          <p14:tracePt t="61980" x="6235700" y="4622800"/>
          <p14:tracePt t="61996" x="6321425" y="4606925"/>
          <p14:tracePt t="61996" x="6378575" y="4606925"/>
          <p14:tracePt t="62014" x="6480175" y="4594225"/>
          <p14:tracePt t="62030" x="6589713" y="4589463"/>
          <p14:tracePt t="62047" x="6686550" y="4578350"/>
          <p14:tracePt t="62063" x="6765925" y="4572000"/>
          <p14:tracePt t="62080" x="6846888" y="4565650"/>
          <p14:tracePt t="62096" x="6915150" y="4565650"/>
          <p14:tracePt t="62114" x="6972300" y="4565650"/>
          <p14:tracePt t="62130" x="7029450" y="4560888"/>
          <p14:tracePt t="62147" x="7080250" y="4560888"/>
          <p14:tracePt t="62163" x="7132638" y="4560888"/>
          <p14:tracePt t="62180" x="7183438" y="4560888"/>
          <p14:tracePt t="62196" x="7229475" y="4560888"/>
          <p14:tracePt t="62196" x="7264400" y="4560888"/>
          <p14:tracePt t="62214" x="7326313" y="4554538"/>
          <p14:tracePt t="62230" x="7394575" y="4554538"/>
          <p14:tracePt t="62246" x="7464425" y="4543425"/>
          <p14:tracePt t="62263" x="7526338" y="4537075"/>
          <p14:tracePt t="62280" x="7594600" y="4525963"/>
          <p14:tracePt t="62296" x="7651750" y="4521200"/>
          <p14:tracePt t="62313" x="7704138" y="4503738"/>
          <p14:tracePt t="62330" x="7750175" y="4486275"/>
          <p14:tracePt t="62346" x="7800975" y="4464050"/>
          <p14:tracePt t="62363" x="7835900" y="4440238"/>
          <p14:tracePt t="62380" x="7858125" y="4411663"/>
          <p14:tracePt t="62396" x="7869238" y="4383088"/>
          <p14:tracePt t="62413" x="7886700" y="4349750"/>
          <p14:tracePt t="62429" x="7897813" y="4325938"/>
          <p14:tracePt t="62446" x="7908925" y="4292600"/>
          <p14:tracePt t="62463" x="7921625" y="4268788"/>
          <p14:tracePt t="62480" x="7937500" y="4240213"/>
          <p14:tracePt t="62496" x="7950200" y="4211638"/>
          <p14:tracePt t="62513" x="7961313" y="4171950"/>
          <p14:tracePt t="62529" x="7961313" y="4137025"/>
          <p14:tracePt t="62546" x="7961313" y="4108450"/>
          <p14:tracePt t="62563" x="7961313" y="4068763"/>
          <p14:tracePt t="62580" x="7954963" y="4035425"/>
          <p14:tracePt t="62596" x="7943850" y="3994150"/>
          <p14:tracePt t="62613" x="7921625" y="3960813"/>
          <p14:tracePt t="62630" x="7897813" y="3925888"/>
          <p14:tracePt t="62646" x="7864475" y="3892550"/>
          <p14:tracePt t="62663" x="7812088" y="3851275"/>
          <p14:tracePt t="62680" x="7750175" y="3811588"/>
          <p14:tracePt t="62696" x="7708900" y="3794125"/>
          <p14:tracePt t="62713" x="7680325" y="3778250"/>
          <p14:tracePt t="62729" x="7658100" y="3765550"/>
          <p14:tracePt t="62746" x="7623175" y="3760788"/>
          <p14:tracePt t="62763" x="7583488" y="3749675"/>
          <p14:tracePt t="62780" x="7532688" y="3736975"/>
          <p14:tracePt t="62796" x="7458075" y="3732213"/>
          <p14:tracePt t="62813" x="7354888" y="3721100"/>
          <p14:tracePt t="62830" x="7292975" y="3721100"/>
          <p14:tracePt t="62846" x="7240588" y="3721100"/>
          <p14:tracePt t="62863" x="7212013" y="3721100"/>
          <p14:tracePt t="62880" x="7183438" y="3721100"/>
          <p14:tracePt t="62896" x="7154863" y="3732213"/>
          <p14:tracePt t="62913" x="7132638" y="3736975"/>
          <p14:tracePt t="62929" x="7104063" y="3749675"/>
          <p14:tracePt t="62946" x="7080250" y="3771900"/>
          <p14:tracePt t="62963" x="7051675" y="3800475"/>
          <p14:tracePt t="62979" x="7035800" y="3840163"/>
          <p14:tracePt t="62996" x="7011988" y="3886200"/>
          <p14:tracePt t="63013" x="6989763" y="3949700"/>
          <p14:tracePt t="63030" x="6965950" y="3983038"/>
          <p14:tracePt t="63046" x="6954838" y="4011613"/>
          <p14:tracePt t="63063" x="6950075" y="4046538"/>
          <p14:tracePt t="63079" x="6943725" y="4097338"/>
          <p14:tracePt t="63096" x="6943725" y="4154488"/>
          <p14:tracePt t="63113" x="6943725" y="4200525"/>
          <p14:tracePt t="63130" x="6954838" y="4251325"/>
          <p14:tracePt t="63146" x="6972300" y="4297363"/>
          <p14:tracePt t="63163" x="6983413" y="4332288"/>
          <p14:tracePt t="63179" x="7000875" y="4360863"/>
          <p14:tracePt t="63196" x="7018338" y="4400550"/>
          <p14:tracePt t="63213" x="7046913" y="4440238"/>
          <p14:tracePt t="63230" x="7064375" y="4457700"/>
          <p14:tracePt t="63246" x="7092950" y="4475163"/>
          <p14:tracePt t="63263" x="7115175" y="4492625"/>
          <p14:tracePt t="63279" x="7137400" y="4503738"/>
          <p14:tracePt t="63296" x="7165975" y="4514850"/>
          <p14:tracePt t="63313" x="7200900" y="4521200"/>
          <p14:tracePt t="63330" x="7235825" y="4521200"/>
          <p14:tracePt t="63346" x="7269163" y="4521200"/>
          <p14:tracePt t="63363" x="7304088" y="4521200"/>
          <p14:tracePt t="63379" x="7337425" y="4521200"/>
          <p14:tracePt t="63396" x="7366000" y="4521200"/>
          <p14:tracePt t="63413" x="7400925" y="4521200"/>
          <p14:tracePt t="63430" x="7412038" y="4521200"/>
          <p14:tracePt t="63446" x="7423150" y="4514850"/>
          <p14:tracePt t="63485" x="7423150" y="4508500"/>
          <p14:tracePt t="63550" x="7423150" y="4503738"/>
          <p14:tracePt t="63589" x="7423150" y="4497388"/>
          <p14:tracePt t="63598" x="7423150" y="4486275"/>
          <p14:tracePt t="63598" x="7418388" y="4479925"/>
          <p14:tracePt t="63613" x="7400925" y="4451350"/>
          <p14:tracePt t="63630" x="7383463" y="4422775"/>
          <p14:tracePt t="63646" x="7361238" y="4389438"/>
          <p14:tracePt t="63663" x="7337425" y="4365625"/>
          <p14:tracePt t="63679" x="7326313" y="4349750"/>
          <p14:tracePt t="63697" x="7315200" y="4332288"/>
          <p14:tracePt t="63713" x="7304088" y="4321175"/>
          <p14:tracePt t="63730" x="7286625" y="4303713"/>
          <p14:tracePt t="63746" x="7269163" y="4286250"/>
          <p14:tracePt t="63763" x="7246938" y="4268788"/>
          <p14:tracePt t="63779" x="7223125" y="4257675"/>
          <p14:tracePt t="63797" x="7212013" y="4246563"/>
          <p14:tracePt t="63813" x="7194550" y="4235450"/>
          <p14:tracePt t="63830" x="7183438" y="4229100"/>
          <p14:tracePt t="63846" x="7178675" y="4229100"/>
          <p14:tracePt t="63863" x="7178675" y="4222750"/>
          <p14:tracePt t="63879" x="7172325" y="4222750"/>
          <p14:tracePt t="63896" x="7172325" y="4217988"/>
          <p14:tracePt t="63913" x="7161213" y="4217988"/>
          <p14:tracePt t="63930" x="7154863" y="4211638"/>
          <p14:tracePt t="63946" x="7137400" y="4200525"/>
          <p14:tracePt t="63963" x="7115175" y="4189413"/>
          <p14:tracePt t="63979" x="7097713" y="4178300"/>
          <p14:tracePt t="63997" x="7080250" y="4171950"/>
          <p14:tracePt t="64013" x="7051675" y="4154488"/>
          <p14:tracePt t="64030" x="7040563" y="4143375"/>
          <p14:tracePt t="64046" x="7029450" y="4143375"/>
          <p14:tracePt t="64063" x="7018338" y="4132263"/>
          <p14:tracePt t="64079" x="7011988" y="4125913"/>
          <p14:tracePt t="64096" x="7007225" y="4125913"/>
          <p14:tracePt t="64113" x="7007225" y="4121150"/>
          <p14:tracePt t="64214" x="7000875" y="4121150"/>
          <p14:tracePt t="64230" x="6994525" y="4114800"/>
          <p14:tracePt t="64230" x="6989763" y="4103688"/>
          <p14:tracePt t="64246" x="6978650" y="4097338"/>
          <p14:tracePt t="64263" x="6972300" y="4092575"/>
          <p14:tracePt t="64279" x="6965950" y="4086225"/>
          <p14:tracePt t="64350" x="6961188" y="4086225"/>
          <p14:tracePt t="64646" x="6961188" y="4079875"/>
          <p14:tracePt t="64647" x="6954838" y="4068763"/>
          <p14:tracePt t="64663" x="6937375" y="4057650"/>
          <p14:tracePt t="64680" x="6932613" y="4046538"/>
          <p14:tracePt t="64696" x="6926263" y="4040188"/>
          <p14:tracePt t="64713" x="6915150" y="4035425"/>
          <p14:tracePt t="64730" x="6915150" y="4029075"/>
          <p14:tracePt t="65243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Influencing Energy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In these systems the stored energy of the unit is not converted directly to electricity and tied to the grid via and inverter.</a:t>
            </a:r>
          </a:p>
          <a:p>
            <a:endParaRPr lang="en-US" sz="1800" dirty="0" smtClean="0"/>
          </a:p>
          <a:p>
            <a:r>
              <a:rPr lang="en-US" sz="1800" dirty="0" smtClean="0"/>
              <a:t>Instead, the energy storage is available to offset energy consumption.</a:t>
            </a:r>
          </a:p>
          <a:p>
            <a:endParaRPr lang="en-US" sz="1800" dirty="0" smtClean="0"/>
          </a:p>
          <a:p>
            <a:r>
              <a:rPr lang="en-US" sz="1800" dirty="0" smtClean="0"/>
              <a:t>Storing energy in the form of ice for later cooling use is one example.</a:t>
            </a:r>
          </a:p>
          <a:p>
            <a:pPr lvl="1"/>
            <a:r>
              <a:rPr lang="en-US" sz="1600" dirty="0" smtClean="0"/>
              <a:t>Distribution level technology</a:t>
            </a:r>
          </a:p>
          <a:p>
            <a:pPr lvl="1"/>
            <a:r>
              <a:rPr lang="en-US" sz="1600" dirty="0" smtClean="0"/>
              <a:t>Tied into HVAC units</a:t>
            </a:r>
          </a:p>
          <a:p>
            <a:pPr lvl="1"/>
            <a:r>
              <a:rPr lang="en-US" sz="1600" dirty="0" smtClean="0"/>
              <a:t>Can be used to shift load or reduce peaks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20200" y="304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53330"/>
            <a:ext cx="2863696" cy="2521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92"/>
    </mc:Choice>
    <mc:Fallback xmlns="">
      <p:transition spd="slow" advTm="91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 Energy Storage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Storage Analysis</a:t>
            </a:r>
          </a:p>
          <a:p>
            <a:endParaRPr lang="en-US" dirty="0" smtClean="0"/>
          </a:p>
          <a:p>
            <a:r>
              <a:rPr lang="en-US" dirty="0" smtClean="0"/>
              <a:t>Transmission Level</a:t>
            </a:r>
          </a:p>
          <a:p>
            <a:pPr lvl="1"/>
            <a:r>
              <a:rPr lang="en-US" sz="2400" dirty="0" smtClean="0"/>
              <a:t>Ancillary Services</a:t>
            </a:r>
          </a:p>
          <a:p>
            <a:pPr lvl="2"/>
            <a:r>
              <a:rPr lang="en-US" sz="2400" dirty="0" smtClean="0"/>
              <a:t>Regulation</a:t>
            </a:r>
            <a:endParaRPr lang="en-US" sz="2600" dirty="0" smtClean="0"/>
          </a:p>
          <a:p>
            <a:pPr lvl="2"/>
            <a:r>
              <a:rPr lang="en-US" sz="2400" dirty="0" smtClean="0"/>
              <a:t>Load following</a:t>
            </a:r>
          </a:p>
          <a:p>
            <a:endParaRPr lang="en-US" dirty="0" smtClean="0"/>
          </a:p>
          <a:p>
            <a:r>
              <a:rPr lang="en-US" dirty="0" smtClean="0"/>
              <a:t>Distribution </a:t>
            </a:r>
            <a:r>
              <a:rPr lang="en-US" dirty="0"/>
              <a:t>Level</a:t>
            </a:r>
          </a:p>
          <a:p>
            <a:pPr lvl="1"/>
            <a:r>
              <a:rPr lang="en-US" sz="2400" dirty="0"/>
              <a:t>Peak s</a:t>
            </a:r>
            <a:r>
              <a:rPr lang="en-US" sz="2400" dirty="0" smtClean="0"/>
              <a:t>hifting</a:t>
            </a:r>
          </a:p>
          <a:p>
            <a:pPr lvl="1"/>
            <a:r>
              <a:rPr lang="en-US" sz="2400" dirty="0" smtClean="0"/>
              <a:t>Peak shifting with Thermal Energy Storage (TES)</a:t>
            </a:r>
            <a:endParaRPr lang="en-US" sz="2400" dirty="0"/>
          </a:p>
          <a:p>
            <a:pPr lvl="4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9"/>
    </mc:Choice>
    <mc:Fallback xmlns="">
      <p:transition spd="slow" advTm="3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Storage </a:t>
            </a:r>
            <a:r>
              <a:rPr lang="en-US" dirty="0"/>
              <a:t>Analysis-Storage </a:t>
            </a:r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Cell/stack voltage (electrical)</a:t>
            </a:r>
          </a:p>
          <a:p>
            <a:pPr lvl="1"/>
            <a:r>
              <a:rPr lang="en-US" sz="2400" dirty="0" smtClean="0"/>
              <a:t>Electrical potential for individual cells, or a stack of cells</a:t>
            </a:r>
          </a:p>
          <a:p>
            <a:pPr lvl="1"/>
            <a:r>
              <a:rPr lang="en-US" sz="2400" dirty="0" smtClean="0"/>
              <a:t>Measured in Volts</a:t>
            </a:r>
          </a:p>
          <a:p>
            <a:endParaRPr lang="en-US" sz="2800" dirty="0" smtClean="0"/>
          </a:p>
          <a:p>
            <a:r>
              <a:rPr lang="en-US" sz="2800" dirty="0" smtClean="0"/>
              <a:t>Energy capacity (electrical, mechanical, heat)</a:t>
            </a:r>
          </a:p>
          <a:p>
            <a:pPr lvl="1"/>
            <a:r>
              <a:rPr lang="en-US" sz="2400" dirty="0" smtClean="0"/>
              <a:t>Stored electrical charge</a:t>
            </a:r>
          </a:p>
          <a:p>
            <a:pPr lvl="1"/>
            <a:r>
              <a:rPr lang="en-US" sz="2600" dirty="0" smtClean="0"/>
              <a:t>Measured in Watt-hours, Ton-hours, or BTU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54"/>
    </mc:Choice>
    <mc:Fallback xmlns="">
      <p:transition spd="slow" advTm="10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Storage Analysis-Storage </a:t>
            </a:r>
            <a:r>
              <a:rPr lang="en-US" dirty="0" smtClean="0"/>
              <a:t>Characteristics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Output rating (electrical, mechanical, heat)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Electrical output rate</a:t>
            </a:r>
          </a:p>
          <a:p>
            <a:pPr lvl="2"/>
            <a:endParaRPr lang="en-US" sz="2200" dirty="0" smtClean="0"/>
          </a:p>
          <a:p>
            <a:pPr lvl="2"/>
            <a:r>
              <a:rPr lang="en-US" sz="2200" dirty="0" smtClean="0"/>
              <a:t>Power: how much power can be provided at a single time.</a:t>
            </a:r>
          </a:p>
          <a:p>
            <a:pPr lvl="3"/>
            <a:r>
              <a:rPr lang="en-US" sz="2000" dirty="0" smtClean="0"/>
              <a:t>Nominal: discharged at rated voltage and current</a:t>
            </a:r>
          </a:p>
          <a:p>
            <a:pPr lvl="3"/>
            <a:r>
              <a:rPr lang="en-US" sz="2000" dirty="0" smtClean="0"/>
              <a:t>Peak: maximum power output</a:t>
            </a:r>
          </a:p>
          <a:p>
            <a:pPr lvl="2"/>
            <a:endParaRPr lang="en-US" sz="2200" dirty="0" smtClean="0"/>
          </a:p>
          <a:p>
            <a:pPr lvl="2"/>
            <a:r>
              <a:rPr lang="en-US" sz="2200" dirty="0" smtClean="0"/>
              <a:t>Energy: how much energy can be provided by the unit.</a:t>
            </a:r>
          </a:p>
          <a:p>
            <a:pPr lvl="3"/>
            <a:r>
              <a:rPr lang="en-US" sz="2000" dirty="0" smtClean="0"/>
              <a:t>Because of the internal resistance higher discharge rates reduce the power that can be delivered by the battery.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0"/>
    </mc:Choice>
    <mc:Fallback xmlns="">
      <p:transition spd="slow" advTm="7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Storage Analysis-Storage Characteristics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Internal resistance (electrical)</a:t>
            </a:r>
          </a:p>
          <a:p>
            <a:pPr lvl="1"/>
            <a:r>
              <a:rPr lang="en-US" sz="2400" dirty="0" smtClean="0"/>
              <a:t>Internal losses in the battery that manifest as thermal losses.</a:t>
            </a:r>
          </a:p>
          <a:p>
            <a:pPr lvl="1"/>
            <a:r>
              <a:rPr lang="en-US" sz="2400" dirty="0" smtClean="0"/>
              <a:t>Because of the internal resistance the efficiency of a battery will change with rate of discharge.</a:t>
            </a:r>
          </a:p>
          <a:p>
            <a:pPr lvl="1"/>
            <a:r>
              <a:rPr lang="en-US" sz="2400" dirty="0" smtClean="0"/>
              <a:t>Measured in Ohms</a:t>
            </a:r>
          </a:p>
          <a:p>
            <a:endParaRPr lang="en-US" sz="2800" dirty="0" smtClean="0"/>
          </a:p>
          <a:p>
            <a:r>
              <a:rPr lang="en-US" sz="2800" dirty="0" smtClean="0"/>
              <a:t>Operating temperature</a:t>
            </a:r>
          </a:p>
          <a:p>
            <a:pPr lvl="1"/>
            <a:r>
              <a:rPr lang="en-US" dirty="0" smtClean="0"/>
              <a:t>When in operation there is a band in which the unit must operate to ensure the proper chemical reactions.</a:t>
            </a:r>
          </a:p>
          <a:p>
            <a:pPr lvl="1"/>
            <a:r>
              <a:rPr lang="en-US" dirty="0" smtClean="0"/>
              <a:t>There are also temperature requirements for storage to ensure the effectiveness of the reactants.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27"/>
    </mc:Choice>
    <mc:Fallback xmlns="">
      <p:transition spd="slow" advTm="14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Storage Analysis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352800" cy="511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1459468"/>
            <a:ext cx="37338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Nilar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Membrane NiMH Battery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4500" y="2240458"/>
            <a:ext cx="1981200" cy="40011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Cell Voltage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1588" y="2704266"/>
            <a:ext cx="2867025" cy="400110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Energy Capacity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0700" y="3168074"/>
            <a:ext cx="1828800" cy="40011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Power Output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3631882"/>
            <a:ext cx="2667000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Peak Power Output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6134040"/>
            <a:ext cx="3429000" cy="40011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Peak Output as “C” rating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8300" y="4095690"/>
            <a:ext cx="213360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Internal Resistance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5410200"/>
            <a:ext cx="4038600" cy="4001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Charging Information (Power Input)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2326273"/>
            <a:ext cx="2971800" cy="1502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2478673"/>
            <a:ext cx="2971800" cy="15022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5800" y="2640598"/>
            <a:ext cx="2971800" cy="1502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5800" y="3116848"/>
            <a:ext cx="2971800" cy="15022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31173"/>
            <a:ext cx="2971800" cy="302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800" y="5440948"/>
            <a:ext cx="2971800" cy="3407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5800" y="6076950"/>
            <a:ext cx="2971800" cy="484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7" idx="1"/>
            <a:endCxn id="15" idx="3"/>
          </p:cNvCxnSpPr>
          <p:nvPr/>
        </p:nvCxnSpPr>
        <p:spPr>
          <a:xfrm flipH="1" flipV="1">
            <a:off x="3657600" y="2390775"/>
            <a:ext cx="1866900" cy="4973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1"/>
            <a:endCxn id="18" idx="3"/>
          </p:cNvCxnSpPr>
          <p:nvPr/>
        </p:nvCxnSpPr>
        <p:spPr>
          <a:xfrm flipH="1" flipV="1">
            <a:off x="3667125" y="2562225"/>
            <a:ext cx="1414463" cy="34209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</p:cNvCxnSpPr>
          <p:nvPr/>
        </p:nvCxnSpPr>
        <p:spPr>
          <a:xfrm flipH="1" flipV="1">
            <a:off x="3676650" y="2714625"/>
            <a:ext cx="1924050" cy="65350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1"/>
            <a:endCxn id="20" idx="3"/>
          </p:cNvCxnSpPr>
          <p:nvPr/>
        </p:nvCxnSpPr>
        <p:spPr>
          <a:xfrm flipH="1" flipV="1">
            <a:off x="3667125" y="3200400"/>
            <a:ext cx="1514475" cy="63153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>
            <a:stCxn id="12" idx="1"/>
            <a:endCxn id="21" idx="3"/>
          </p:cNvCxnSpPr>
          <p:nvPr/>
        </p:nvCxnSpPr>
        <p:spPr>
          <a:xfrm flipH="1" flipV="1">
            <a:off x="3657600" y="3582487"/>
            <a:ext cx="1790700" cy="7132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/>
          <p:cNvCxnSpPr>
            <a:stCxn id="13" idx="1"/>
            <a:endCxn id="22" idx="3"/>
          </p:cNvCxnSpPr>
          <p:nvPr/>
        </p:nvCxnSpPr>
        <p:spPr>
          <a:xfrm flipH="1">
            <a:off x="3657600" y="5610255"/>
            <a:ext cx="838200" cy="105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>
            <a:stCxn id="11" idx="1"/>
            <a:endCxn id="23" idx="3"/>
          </p:cNvCxnSpPr>
          <p:nvPr/>
        </p:nvCxnSpPr>
        <p:spPr>
          <a:xfrm flipH="1" flipV="1">
            <a:off x="3657600" y="6319308"/>
            <a:ext cx="1143000" cy="14787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03"/>
    </mc:Choice>
    <mc:Fallback xmlns="">
      <p:transition spd="slow" advTm="13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01" x="2846388" y="2497138"/>
          <p14:tracePt t="14703" x="2778125" y="2497138"/>
          <p14:tracePt t="14721" x="2703513" y="2497138"/>
          <p14:tracePt t="14737" x="2657475" y="2492375"/>
          <p14:tracePt t="14754" x="2606675" y="2492375"/>
          <p14:tracePt t="14771" x="2560638" y="2492375"/>
          <p14:tracePt t="14787" x="2508250" y="2492375"/>
          <p14:tracePt t="14804" x="2439988" y="2492375"/>
          <p14:tracePt t="14821" x="2393950" y="2492375"/>
          <p14:tracePt t="14837" x="2354263" y="2492375"/>
          <p14:tracePt t="14854" x="2314575" y="2492375"/>
          <p14:tracePt t="14877" x="2274888" y="2492375"/>
          <p14:tracePt t="14893" x="2235200" y="2492375"/>
          <p14:tracePt t="14909" x="2211388" y="2479675"/>
          <p14:tracePt t="14925" x="2182813" y="2474913"/>
          <p14:tracePt t="14937" x="2160588" y="2468563"/>
          <p14:tracePt t="14957" x="2132013" y="2457450"/>
          <p14:tracePt t="14971" x="2108200" y="2457450"/>
          <p14:tracePt t="14988" x="2079625" y="2446338"/>
          <p14:tracePt t="15005" x="2057400" y="2439988"/>
          <p14:tracePt t="15020" x="2035175" y="2439988"/>
          <p14:tracePt t="15038" x="2028825" y="2435225"/>
          <p14:tracePt t="15054" x="2011363" y="2435225"/>
          <p14:tracePt t="15071" x="2000250" y="2435225"/>
          <p14:tracePt t="15087" x="1989138" y="2435225"/>
          <p14:tracePt t="15104" x="1982788" y="2435225"/>
          <p14:tracePt t="15301" x="1989138" y="2435225"/>
          <p14:tracePt t="15349" x="1993900" y="2435225"/>
          <p14:tracePt t="15437" x="2000250" y="2435225"/>
          <p14:tracePt t="15589" x="2006600" y="2435225"/>
          <p14:tracePt t="15637" x="2011363" y="2435225"/>
          <p14:tracePt t="15733" x="2017713" y="2435225"/>
          <p14:tracePt t="15737" x="2022475" y="2435225"/>
          <p14:tracePt t="15754" x="2046288" y="2435225"/>
          <p14:tracePt t="15771" x="2068513" y="2435225"/>
          <p14:tracePt t="15788" x="2097088" y="2435225"/>
          <p14:tracePt t="15804" x="2154238" y="2428875"/>
          <p14:tracePt t="15821" x="2193925" y="2428875"/>
          <p14:tracePt t="15837" x="2228850" y="2428875"/>
          <p14:tracePt t="15854" x="2257425" y="2422525"/>
          <p14:tracePt t="15870" x="2292350" y="2422525"/>
          <p14:tracePt t="15888" x="2314575" y="2417763"/>
          <p14:tracePt t="15904" x="2336800" y="2417763"/>
          <p14:tracePt t="15921" x="2378075" y="2417763"/>
          <p14:tracePt t="15937" x="2411413" y="2417763"/>
          <p14:tracePt t="15954" x="2451100" y="2417763"/>
          <p14:tracePt t="15970" x="2486025" y="2417763"/>
          <p14:tracePt t="15988" x="2514600" y="2417763"/>
          <p14:tracePt t="16004" x="2560638" y="2417763"/>
          <p14:tracePt t="16021" x="2589213" y="2417763"/>
          <p14:tracePt t="16037" x="2606675" y="2417763"/>
          <p14:tracePt t="16054" x="2622550" y="2411413"/>
          <p14:tracePt t="16070" x="2646363" y="2411413"/>
          <p14:tracePt t="16088" x="2663825" y="2411413"/>
          <p14:tracePt t="16104" x="2692400" y="2411413"/>
          <p14:tracePt t="16121" x="2708275" y="2406650"/>
          <p14:tracePt t="16137" x="2732088" y="2406650"/>
          <p14:tracePt t="16154" x="2754313" y="2406650"/>
          <p14:tracePt t="16170" x="2778125" y="2406650"/>
          <p14:tracePt t="16188" x="2806700" y="2406650"/>
          <p14:tracePt t="16204" x="2840038" y="2406650"/>
          <p14:tracePt t="16221" x="2868613" y="2406650"/>
          <p14:tracePt t="16237" x="2897188" y="2411413"/>
          <p14:tracePt t="16254" x="2925763" y="2411413"/>
          <p14:tracePt t="16270" x="2954338" y="2411413"/>
          <p14:tracePt t="16288" x="2971800" y="2411413"/>
          <p14:tracePt t="16304" x="2989263" y="2411413"/>
          <p14:tracePt t="16321" x="3006725" y="2411413"/>
          <p14:tracePt t="16337" x="3022600" y="2411413"/>
          <p14:tracePt t="16354" x="3040063" y="2411413"/>
          <p14:tracePt t="16370" x="3051175" y="2411413"/>
          <p14:tracePt t="16405" x="3057525" y="2411413"/>
          <p14:tracePt t="16509" x="3063875" y="2411413"/>
          <p14:tracePt t="16525" x="3074988" y="2411413"/>
          <p14:tracePt t="16526" x="3086100" y="2411413"/>
          <p14:tracePt t="16537" x="3103563" y="2411413"/>
          <p14:tracePt t="16554" x="3136900" y="2411413"/>
          <p14:tracePt t="16570" x="3154363" y="2406650"/>
          <p14:tracePt t="16588" x="3171825" y="2406650"/>
          <p14:tracePt t="16604" x="3189288" y="2406650"/>
          <p14:tracePt t="16621" x="3200400" y="2406650"/>
          <p14:tracePt t="16637" x="3206750" y="2406650"/>
          <p14:tracePt t="16654" x="3211513" y="2406650"/>
          <p14:tracePt t="16670" x="3217863" y="2406650"/>
          <p14:tracePt t="16687" x="3228975" y="2406650"/>
          <p14:tracePt t="17677" x="3222625" y="2406650"/>
          <p14:tracePt t="17781" x="3217863" y="2406650"/>
          <p14:tracePt t="17869" x="3211513" y="2406650"/>
          <p14:tracePt t="17893" x="3206750" y="2406650"/>
          <p14:tracePt t="17949" x="3200400" y="2406650"/>
          <p14:tracePt t="17973" x="3194050" y="2406650"/>
          <p14:tracePt t="17989" x="3189288" y="2406650"/>
          <p14:tracePt t="17989" x="3182938" y="2406650"/>
          <p14:tracePt t="18004" x="3171825" y="2411413"/>
          <p14:tracePt t="18020" x="3132138" y="2417763"/>
          <p14:tracePt t="18037" x="3092450" y="2417763"/>
          <p14:tracePt t="18054" x="3028950" y="2422525"/>
          <p14:tracePt t="18071" x="2960688" y="2435225"/>
          <p14:tracePt t="18087" x="2897188" y="2439988"/>
          <p14:tracePt t="18104" x="2840038" y="2446338"/>
          <p14:tracePt t="18120" x="2794000" y="2451100"/>
          <p14:tracePt t="18138" x="2754313" y="2457450"/>
          <p14:tracePt t="18154" x="2725738" y="2457450"/>
          <p14:tracePt t="18171" x="2697163" y="2457450"/>
          <p14:tracePt t="18187" x="2674938" y="2457450"/>
          <p14:tracePt t="18204" x="2663825" y="2463800"/>
          <p14:tracePt t="18220" x="2651125" y="2463800"/>
          <p14:tracePt t="18237" x="2646363" y="2463800"/>
          <p14:tracePt t="18254" x="2640013" y="2463800"/>
          <p14:tracePt t="18270" x="2635250" y="2463800"/>
          <p14:tracePt t="18287" x="2628900" y="2463800"/>
          <p14:tracePt t="18304" x="2611438" y="2463800"/>
          <p14:tracePt t="18320" x="2593975" y="2468563"/>
          <p14:tracePt t="18338" x="2578100" y="2474913"/>
          <p14:tracePt t="18354" x="2549525" y="2474913"/>
          <p14:tracePt t="18371" x="2532063" y="2479675"/>
          <p14:tracePt t="18387" x="2514600" y="2486025"/>
          <p14:tracePt t="18404" x="2492375" y="2492375"/>
          <p14:tracePt t="18420" x="2463800" y="2503488"/>
          <p14:tracePt t="18437" x="2457450" y="2503488"/>
          <p14:tracePt t="18454" x="2451100" y="2503488"/>
          <p14:tracePt t="18470" x="2451100" y="2508250"/>
          <p14:tracePt t="18581" x="2446338" y="2508250"/>
          <p14:tracePt t="18590" x="2439988" y="2508250"/>
          <p14:tracePt t="18604" x="2428875" y="2514600"/>
          <p14:tracePt t="18620" x="2393950" y="2514600"/>
          <p14:tracePt t="18638" x="2365375" y="2514600"/>
          <p14:tracePt t="18654" x="2343150" y="2520950"/>
          <p14:tracePt t="18670" x="2325688" y="2520950"/>
          <p14:tracePt t="18687" x="2303463" y="2525713"/>
          <p14:tracePt t="18704" x="2286000" y="2525713"/>
          <p14:tracePt t="18720" x="2274888" y="2525713"/>
          <p14:tracePt t="18837" x="2268538" y="2525713"/>
          <p14:tracePt t="18870" x="2268538" y="2532063"/>
          <p14:tracePt t="18874" x="2257425" y="2536825"/>
          <p14:tracePt t="18889" x="2235200" y="2549525"/>
          <p14:tracePt t="18904" x="2211388" y="2554288"/>
          <p14:tracePt t="18922" x="2182813" y="2571750"/>
          <p14:tracePt t="18938" x="2154238" y="2578100"/>
          <p14:tracePt t="18955" x="2143125" y="2582863"/>
          <p14:tracePt t="18971" x="2125663" y="2593975"/>
          <p14:tracePt t="18988" x="2120900" y="2593975"/>
          <p14:tracePt t="19005" x="2114550" y="2600325"/>
          <p14:tracePt t="19005" x="2114550" y="2606675"/>
          <p14:tracePt t="19022" x="2103438" y="2606675"/>
          <p14:tracePt t="19062" x="2097088" y="2606675"/>
          <p14:tracePt t="19078" x="2092325" y="2611438"/>
          <p14:tracePt t="19150" x="2085975" y="2611438"/>
          <p14:tracePt t="19198" x="2079625" y="2611438"/>
          <p14:tracePt t="19518" x="2074863" y="2611438"/>
          <p14:tracePt t="19526" x="2074863" y="2606675"/>
          <p14:tracePt t="19533" x="2074863" y="2600325"/>
          <p14:tracePt t="19582" x="2068513" y="2600325"/>
          <p14:tracePt t="19589" x="2068513" y="2593975"/>
          <p14:tracePt t="19638" x="2063750" y="2593975"/>
          <p14:tracePt t="19942" x="2057400" y="2593975"/>
          <p14:tracePt t="19944" x="2057400" y="2589213"/>
          <p14:tracePt t="19955" x="2051050" y="2589213"/>
          <p14:tracePt t="19971" x="2046288" y="2589213"/>
          <p14:tracePt t="20006" x="2039938" y="2589213"/>
          <p14:tracePt t="20007" x="2035175" y="2589213"/>
          <p14:tracePt t="20046" x="2028825" y="2589213"/>
          <p14:tracePt t="20062" x="2028825" y="2582863"/>
          <p14:tracePt t="20069" x="2022475" y="2582863"/>
          <p14:tracePt t="20494" x="2028825" y="2582863"/>
          <p14:tracePt t="20534" x="2028825" y="2578100"/>
          <p14:tracePt t="21013" x="2035175" y="2578100"/>
          <p14:tracePt t="21062" x="2039938" y="2578100"/>
          <p14:tracePt t="21078" x="2057400" y="2578100"/>
          <p14:tracePt t="21085" x="2074863" y="2578100"/>
          <p14:tracePt t="21093" x="2108200" y="2578100"/>
          <p14:tracePt t="21105" x="2160588" y="2578100"/>
          <p14:tracePt t="21121" x="2222500" y="2578100"/>
          <p14:tracePt t="21138" x="2279650" y="2578100"/>
          <p14:tracePt t="21154" x="2343150" y="2571750"/>
          <p14:tracePt t="21172" x="2389188" y="2571750"/>
          <p14:tracePt t="21188" x="2435225" y="2571750"/>
          <p14:tracePt t="21205" x="2474913" y="2571750"/>
          <p14:tracePt t="21221" x="2525713" y="2571750"/>
          <p14:tracePt t="21238" x="2560638" y="2571750"/>
          <p14:tracePt t="21255" x="2593975" y="2571750"/>
          <p14:tracePt t="21271" x="2617788" y="2571750"/>
          <p14:tracePt t="21288" x="2640013" y="2571750"/>
          <p14:tracePt t="21305" x="2674938" y="2571750"/>
          <p14:tracePt t="21321" x="2714625" y="2571750"/>
          <p14:tracePt t="21338" x="2754313" y="2571750"/>
          <p14:tracePt t="21354" x="2794000" y="2571750"/>
          <p14:tracePt t="21371" x="2835275" y="2571750"/>
          <p14:tracePt t="21388" x="2874963" y="2571750"/>
          <p14:tracePt t="21405" x="2908300" y="2571750"/>
          <p14:tracePt t="21421" x="2965450" y="2571750"/>
          <p14:tracePt t="21438" x="2994025" y="2571750"/>
          <p14:tracePt t="21454" x="3017838" y="2565400"/>
          <p14:tracePt t="21471" x="3046413" y="2565400"/>
          <p14:tracePt t="21488" x="3063875" y="2565400"/>
          <p14:tracePt t="21505" x="3086100" y="2565400"/>
          <p14:tracePt t="21521" x="3103563" y="2565400"/>
          <p14:tracePt t="21538" x="3125788" y="2565400"/>
          <p14:tracePt t="21554" x="3132138" y="2565400"/>
          <p14:tracePt t="21773" x="3136900" y="2565400"/>
          <p14:tracePt t="23141" x="3136900" y="2571750"/>
          <p14:tracePt t="23173" x="3136900" y="2578100"/>
          <p14:tracePt t="23189" x="3136900" y="2582863"/>
          <p14:tracePt t="23190" x="3136900" y="2589213"/>
          <p14:tracePt t="23204" x="3136900" y="2593975"/>
          <p14:tracePt t="23222" x="3136900" y="2600325"/>
          <p14:tracePt t="23238" x="3136900" y="2606675"/>
          <p14:tracePt t="23254" x="3136900" y="2611438"/>
          <p14:tracePt t="23293" x="3136900" y="2617788"/>
          <p14:tracePt t="23318" x="3136900" y="2622550"/>
          <p14:tracePt t="23333" x="3136900" y="2628900"/>
          <p14:tracePt t="23357" x="3136900" y="2635250"/>
          <p14:tracePt t="23382" x="3136900" y="2640013"/>
          <p14:tracePt t="23389" x="3136900" y="2646363"/>
          <p14:tracePt t="23413" x="3136900" y="2651125"/>
          <p14:tracePt t="23461" x="3136900" y="2657475"/>
          <p14:tracePt t="23533" x="3136900" y="2663825"/>
          <p14:tracePt t="23533" x="3136900" y="2668588"/>
          <p14:tracePt t="23565" x="3136900" y="2674938"/>
          <p14:tracePt t="23590" x="3136900" y="2679700"/>
          <p14:tracePt t="23606" x="3136900" y="2686050"/>
          <p14:tracePt t="23629" x="3136900" y="2692400"/>
          <p14:tracePt t="23661" x="3143250" y="2692400"/>
          <p14:tracePt t="23673" x="3143250" y="2697163"/>
          <p14:tracePt t="23710" x="3143250" y="2703513"/>
          <p14:tracePt t="23725" x="3143250" y="2708275"/>
          <p14:tracePt t="23739" x="3143250" y="2714625"/>
          <p14:tracePt t="26965" x="3143250" y="2720975"/>
          <p14:tracePt t="26973" x="3143250" y="2725738"/>
          <p14:tracePt t="26987" x="3136900" y="2743200"/>
          <p14:tracePt t="27004" x="3136900" y="2760663"/>
          <p14:tracePt t="27021" x="3132138" y="2778125"/>
          <p14:tracePt t="27037" x="3125788" y="2794000"/>
          <p14:tracePt t="27054" x="3125788" y="2800350"/>
          <p14:tracePt t="27071" x="3125788" y="2811463"/>
          <p14:tracePt t="27087" x="3121025" y="2822575"/>
          <p14:tracePt t="27104" x="3114675" y="2822575"/>
          <p14:tracePt t="27121" x="3114675" y="2835275"/>
          <p14:tracePt t="27137" x="3114675" y="2846388"/>
          <p14:tracePt t="27154" x="3114675" y="2857500"/>
          <p14:tracePt t="27171" x="3114675" y="2863850"/>
          <p14:tracePt t="27187" x="3108325" y="2874963"/>
          <p14:tracePt t="27204" x="3108325" y="2886075"/>
          <p14:tracePt t="27221" x="3108325" y="2903538"/>
          <p14:tracePt t="27238" x="3103563" y="2908300"/>
          <p14:tracePt t="27254" x="3103563" y="2921000"/>
          <p14:tracePt t="27271" x="3103563" y="2925763"/>
          <p14:tracePt t="27287" x="3103563" y="2932113"/>
          <p14:tracePt t="27304" x="3103563" y="2943225"/>
          <p14:tracePt t="27321" x="3103563" y="2954338"/>
          <p14:tracePt t="27338" x="3103563" y="2960688"/>
          <p14:tracePt t="27354" x="3103563" y="2978150"/>
          <p14:tracePt t="27371" x="3103563" y="2994025"/>
          <p14:tracePt t="27387" x="3108325" y="3011488"/>
          <p14:tracePt t="27404" x="3108325" y="3022600"/>
          <p14:tracePt t="27421" x="3108325" y="3046413"/>
          <p14:tracePt t="27438" x="3108325" y="3057525"/>
          <p14:tracePt t="27454" x="3108325" y="3063875"/>
          <p14:tracePt t="27471" x="3108325" y="3068638"/>
          <p14:tracePt t="27487" x="3108325" y="3074988"/>
          <p14:tracePt t="27504" x="3114675" y="3074988"/>
          <p14:tracePt t="27581" x="3114675" y="3079750"/>
          <p14:tracePt t="27605" x="3114675" y="3086100"/>
          <p14:tracePt t="27606" x="3114675" y="3092450"/>
          <p14:tracePt t="27621" x="3114675" y="3114675"/>
          <p14:tracePt t="27638" x="3114675" y="3132138"/>
          <p14:tracePt t="27654" x="3114675" y="3143250"/>
          <p14:tracePt t="27671" x="3121025" y="3165475"/>
          <p14:tracePt t="27687" x="3121025" y="3178175"/>
          <p14:tracePt t="27704" x="3121025" y="3189288"/>
          <p14:tracePt t="27721" x="3121025" y="3200400"/>
          <p14:tracePt t="27760" x="3121025" y="3206750"/>
          <p14:tracePt t="27813" x="3121025" y="3211513"/>
          <p14:tracePt t="27845" x="3121025" y="3217863"/>
          <p14:tracePt t="27861" x="3121025" y="3222625"/>
          <p14:tracePt t="27895" x="3121025" y="3228975"/>
          <p14:tracePt t="27918" x="3121025" y="3235325"/>
          <p14:tracePt t="27921" x="3121025" y="3240088"/>
          <p14:tracePt t="28358" x="3121025" y="3235325"/>
          <p14:tracePt t="28382" x="3121025" y="3228975"/>
          <p14:tracePt t="28423" x="3121025" y="3222625"/>
          <p14:tracePt t="28426" x="3121025" y="3217863"/>
          <p14:tracePt t="28438" x="3121025" y="3211513"/>
          <p14:tracePt t="28510" x="3121025" y="3206750"/>
          <p14:tracePt t="29166" x="3114675" y="3206750"/>
          <p14:tracePt t="29182" x="3108325" y="3206750"/>
          <p14:tracePt t="29382" x="3103563" y="3206750"/>
          <p14:tracePt t="30806" x="0" y="0"/>
        </p14:tracePtLst>
        <p14:tracePtLst>
          <p14:tracePt t="52414" x="3736975" y="3800475"/>
          <p14:tracePt t="52422" x="3732213" y="3794125"/>
          <p14:tracePt t="52423" x="3725863" y="3789363"/>
          <p14:tracePt t="52437" x="3708400" y="3771900"/>
          <p14:tracePt t="52454" x="3703638" y="3765550"/>
          <p14:tracePt t="52471" x="3697288" y="3760788"/>
          <p14:tracePt t="52487" x="3692525" y="3754438"/>
          <p14:tracePt t="52504" x="3686175" y="3749675"/>
          <p14:tracePt t="52521" x="3679825" y="3749675"/>
          <p14:tracePt t="52547" x="3675063" y="3743325"/>
          <p14:tracePt t="52566" x="3668713" y="3743325"/>
          <p14:tracePt t="52574" x="3663950" y="3736975"/>
          <p14:tracePt t="52590" x="3646488" y="3732213"/>
          <p14:tracePt t="52606" x="3622675" y="3721100"/>
          <p14:tracePt t="52621" x="3600450" y="3714750"/>
          <p14:tracePt t="52654" x="3594100" y="3714750"/>
          <p14:tracePt t="52662" x="3571875" y="3714750"/>
          <p14:tracePt t="52678" x="3560763" y="3714750"/>
          <p14:tracePt t="52687" x="3532188" y="3714750"/>
          <p14:tracePt t="52704" x="3503613" y="3714750"/>
          <p14:tracePt t="52722" x="3475038" y="3714750"/>
          <p14:tracePt t="52737" x="3440113" y="3721100"/>
          <p14:tracePt t="52755" x="3406775" y="3721100"/>
          <p14:tracePt t="52771" x="3371850" y="3725863"/>
          <p14:tracePt t="52788" x="3332163" y="3725863"/>
          <p14:tracePt t="52804" x="3297238" y="3725863"/>
          <p14:tracePt t="52821" x="3222625" y="3725863"/>
          <p14:tracePt t="52838" x="3200400" y="3725863"/>
          <p14:tracePt t="52854" x="3132138" y="3725863"/>
          <p14:tracePt t="52871" x="3079750" y="3725863"/>
          <p14:tracePt t="52888" x="3028950" y="3732213"/>
          <p14:tracePt t="52904" x="2971800" y="3732213"/>
          <p14:tracePt t="52921" x="2932113" y="3732213"/>
          <p14:tracePt t="52937" x="2886075" y="3732213"/>
          <p14:tracePt t="52954" x="2840038" y="3732213"/>
          <p14:tracePt t="52971" x="2794000" y="3714750"/>
          <p14:tracePt t="52987" x="2771775" y="3708400"/>
          <p14:tracePt t="53004" x="2760663" y="3703638"/>
          <p14:tracePt t="53021" x="2754313" y="3703638"/>
          <p14:tracePt t="53062" x="2754313" y="3697288"/>
          <p14:tracePt t="53078" x="2749550" y="3697288"/>
          <p14:tracePt t="53094" x="2743200" y="3697288"/>
          <p14:tracePt t="53095" x="2743200" y="3692525"/>
          <p14:tracePt t="53110" x="2732088" y="3679825"/>
          <p14:tracePt t="53121" x="2714625" y="3675063"/>
          <p14:tracePt t="53137" x="2692400" y="3657600"/>
          <p14:tracePt t="53154" x="2657475" y="3640138"/>
          <p14:tracePt t="53171" x="2622550" y="3622675"/>
          <p14:tracePt t="53188" x="2582863" y="3611563"/>
          <p14:tracePt t="53204" x="2536825" y="3594100"/>
          <p14:tracePt t="53221" x="2503488" y="3589338"/>
          <p14:tracePt t="53237" x="2463800" y="3578225"/>
          <p14:tracePt t="53254" x="2446338" y="3578225"/>
          <p14:tracePt t="53271" x="2439988" y="3571875"/>
          <p14:tracePt t="53287" x="2428875" y="3571875"/>
          <p14:tracePt t="53430" x="2417763" y="3571875"/>
          <p14:tracePt t="53438" x="2365375" y="3565525"/>
          <p14:tracePt t="53455" x="2332038" y="3560763"/>
          <p14:tracePt t="53471" x="2292350" y="3560763"/>
          <p14:tracePt t="53488" x="2251075" y="3554413"/>
          <p14:tracePt t="53504" x="2206625" y="3549650"/>
          <p14:tracePt t="53521" x="2171700" y="3549650"/>
          <p14:tracePt t="53537" x="2143125" y="3549650"/>
          <p14:tracePt t="53554" x="2114550" y="3549650"/>
          <p14:tracePt t="53571" x="2092325" y="3543300"/>
          <p14:tracePt t="53588" x="2079625" y="3543300"/>
          <p14:tracePt t="53604" x="2074863" y="3543300"/>
          <p14:tracePt t="53604" x="2068513" y="3543300"/>
          <p14:tracePt t="53822" x="2063750" y="3543300"/>
          <p14:tracePt t="53830" x="2057400" y="3543300"/>
          <p14:tracePt t="53838" x="2017713" y="3565525"/>
          <p14:tracePt t="53854" x="1989138" y="3571875"/>
          <p14:tracePt t="53871" x="1954213" y="3582988"/>
          <p14:tracePt t="53887" x="1925638" y="3589338"/>
          <p14:tracePt t="53904" x="1914525" y="3589338"/>
          <p14:tracePt t="53921" x="1903413" y="3589338"/>
          <p14:tracePt t="54078" x="1903413" y="3594100"/>
          <p14:tracePt t="54118" x="1908175" y="3594100"/>
          <p14:tracePt t="54137" x="1914525" y="3594100"/>
          <p14:tracePt t="54138" x="1936750" y="3594100"/>
          <p14:tracePt t="54154" x="1978025" y="3594100"/>
          <p14:tracePt t="54171" x="2028825" y="3594100"/>
          <p14:tracePt t="54187" x="2063750" y="3594100"/>
          <p14:tracePt t="54204" x="2097088" y="3594100"/>
          <p14:tracePt t="54221" x="2120900" y="3594100"/>
          <p14:tracePt t="54237" x="2154238" y="3594100"/>
          <p14:tracePt t="54255" x="2165350" y="3594100"/>
          <p14:tracePt t="54271" x="2171700" y="3594100"/>
          <p14:tracePt t="54287" x="2178050" y="3594100"/>
          <p14:tracePt t="54366" x="2182813" y="3594100"/>
          <p14:tracePt t="54371" x="2193925" y="3594100"/>
          <p14:tracePt t="54387" x="2211388" y="3589338"/>
          <p14:tracePt t="54405" x="2228850" y="3582988"/>
          <p14:tracePt t="54421" x="2257425" y="3578225"/>
          <p14:tracePt t="54438" x="2274888" y="3578225"/>
          <p14:tracePt t="54454" x="2292350" y="3571875"/>
          <p14:tracePt t="54471" x="2303463" y="3571875"/>
          <p14:tracePt t="54487" x="2308225" y="3571875"/>
          <p14:tracePt t="54670" x="2308225" y="3578225"/>
          <p14:tracePt t="54671" x="2308225" y="3589338"/>
          <p14:tracePt t="54687" x="2308225" y="3600450"/>
          <p14:tracePt t="54704" x="2303463" y="3617913"/>
          <p14:tracePt t="54721" x="2303463" y="3622675"/>
          <p14:tracePt t="54738" x="2292350" y="3635375"/>
          <p14:tracePt t="54754" x="2292350" y="3640138"/>
          <p14:tracePt t="54771" x="2286000" y="3646488"/>
          <p14:tracePt t="54787" x="2286000" y="3651250"/>
          <p14:tracePt t="54804" x="2279650" y="3657600"/>
          <p14:tracePt t="54821" x="2274888" y="3657600"/>
          <p14:tracePt t="54821" x="2274888" y="3663950"/>
          <p14:tracePt t="54838" x="2268538" y="3663950"/>
          <p14:tracePt t="54854" x="2257425" y="3668713"/>
          <p14:tracePt t="54871" x="2251075" y="3675063"/>
          <p14:tracePt t="55262" x="2257425" y="3675063"/>
          <p14:tracePt t="55263" x="2268538" y="3675063"/>
          <p14:tracePt t="55271" x="2292350" y="3675063"/>
          <p14:tracePt t="55287" x="2308225" y="3668713"/>
          <p14:tracePt t="55304" x="2332038" y="3668713"/>
          <p14:tracePt t="55320" x="2365375" y="3668713"/>
          <p14:tracePt t="55338" x="2393950" y="3668713"/>
          <p14:tracePt t="55354" x="2422525" y="3668713"/>
          <p14:tracePt t="55371" x="2451100" y="3668713"/>
          <p14:tracePt t="55387" x="2486025" y="3668713"/>
          <p14:tracePt t="55405" x="2514600" y="3668713"/>
          <p14:tracePt t="55420" x="2549525" y="3668713"/>
          <p14:tracePt t="55420" x="2565400" y="3663950"/>
          <p14:tracePt t="55438" x="2600325" y="3663950"/>
          <p14:tracePt t="55454" x="2635250" y="3663950"/>
          <p14:tracePt t="55471" x="2668588" y="3663950"/>
          <p14:tracePt t="55487" x="2703513" y="3663950"/>
          <p14:tracePt t="55504" x="2743200" y="3663950"/>
          <p14:tracePt t="55520" x="2778125" y="3663950"/>
          <p14:tracePt t="55538" x="2811463" y="3663950"/>
          <p14:tracePt t="55554" x="2851150" y="3668713"/>
          <p14:tracePt t="55571" x="2892425" y="3668713"/>
          <p14:tracePt t="55587" x="2936875" y="3668713"/>
          <p14:tracePt t="55604" x="2971800" y="3668713"/>
          <p14:tracePt t="55620" x="3011488" y="3668713"/>
          <p14:tracePt t="55620" x="3028950" y="3668713"/>
          <p14:tracePt t="55638" x="3063875" y="3668713"/>
          <p14:tracePt t="55655" x="3092450" y="3668713"/>
          <p14:tracePt t="55671" x="3108325" y="3668713"/>
          <p14:tracePt t="55687" x="3121025" y="3668713"/>
          <p14:tracePt t="55704" x="3125788" y="3668713"/>
          <p14:tracePt t="56325" x="0" y="0"/>
        </p14:tracePtLst>
        <p14:tracePtLst>
          <p14:tracePt t="61253" x="3194050" y="3508375"/>
          <p14:tracePt t="61255" x="3194050" y="3503613"/>
          <p14:tracePt t="61270" x="3200400" y="3503613"/>
          <p14:tracePt t="61287" x="3200400" y="3497263"/>
          <p14:tracePt t="61304" x="3206750" y="3492500"/>
          <p14:tracePt t="61320" x="3217863" y="3479800"/>
          <p14:tracePt t="61337" x="3222625" y="3463925"/>
          <p14:tracePt t="61353" x="3240088" y="3446463"/>
          <p14:tracePt t="61370" x="3257550" y="3429000"/>
          <p14:tracePt t="61387" x="3275013" y="3411538"/>
          <p14:tracePt t="61403" x="3286125" y="3394075"/>
          <p14:tracePt t="61421" x="3292475" y="3382963"/>
          <p14:tracePt t="61437" x="3308350" y="3365500"/>
          <p14:tracePt t="61470" x="3314700" y="3360738"/>
          <p14:tracePt t="61477" x="3325813" y="3349625"/>
          <p14:tracePt t="61487" x="3343275" y="3336925"/>
          <p14:tracePt t="61509" x="3354388" y="3321050"/>
          <p14:tracePt t="61520" x="3371850" y="3308350"/>
          <p14:tracePt t="61537" x="3382963" y="3297238"/>
          <p14:tracePt t="61553" x="3400425" y="3292475"/>
          <p14:tracePt t="61570" x="3411538" y="3279775"/>
          <p14:tracePt t="61587" x="3417888" y="3279775"/>
          <p14:tracePt t="61604" x="3417888" y="3275013"/>
          <p14:tracePt t="61797" x="3422650" y="3275013"/>
          <p14:tracePt t="61829" x="3429000" y="3275013"/>
          <p14:tracePt t="61885" x="3429000" y="3279775"/>
          <p14:tracePt t="61892" x="3435350" y="3279775"/>
          <p14:tracePt t="61924" x="3435350" y="3286125"/>
          <p14:tracePt t="61941" x="3435350" y="3292475"/>
          <p14:tracePt t="61957" x="3435350" y="3297238"/>
          <p14:tracePt t="61989" x="3435350" y="3303588"/>
          <p14:tracePt t="62013" x="3435350" y="3308350"/>
          <p14:tracePt t="62053" x="3422650" y="3314700"/>
          <p14:tracePt t="62057" x="3417888" y="3314700"/>
          <p14:tracePt t="62070" x="3406775" y="3325813"/>
          <p14:tracePt t="62087" x="3394075" y="3325813"/>
          <p14:tracePt t="62103" x="3382963" y="3332163"/>
          <p14:tracePt t="62120" x="3371850" y="3332163"/>
          <p14:tracePt t="62137" x="3360738" y="3336925"/>
          <p14:tracePt t="62153" x="3349625" y="3336925"/>
          <p14:tracePt t="62170" x="3343275" y="3336925"/>
          <p14:tracePt t="62187" x="3336925" y="3343275"/>
          <p14:tracePt t="62203" x="3332163" y="3343275"/>
          <p14:tracePt t="62220" x="3325813" y="3343275"/>
          <p14:tracePt t="62237" x="3308350" y="3343275"/>
          <p14:tracePt t="62254" x="3292475" y="3343275"/>
          <p14:tracePt t="62270" x="3268663" y="3343275"/>
          <p14:tracePt t="62287" x="3246438" y="3343275"/>
          <p14:tracePt t="62303" x="3222625" y="3343275"/>
          <p14:tracePt t="62320" x="3206750" y="3343275"/>
          <p14:tracePt t="62337" x="3182938" y="3343275"/>
          <p14:tracePt t="62353" x="3165475" y="3343275"/>
          <p14:tracePt t="62370" x="3160713" y="3343275"/>
          <p14:tracePt t="62387" x="3154363" y="3343275"/>
          <p14:tracePt t="63358" x="3154363" y="3349625"/>
          <p14:tracePt t="63374" x="3165475" y="3349625"/>
          <p14:tracePt t="63378" x="3171825" y="3354388"/>
          <p14:tracePt t="63388" x="3194050" y="3354388"/>
          <p14:tracePt t="63404" x="3228975" y="3365500"/>
          <p14:tracePt t="63421" x="3263900" y="3371850"/>
          <p14:tracePt t="63438" x="3321050" y="3371850"/>
          <p14:tracePt t="63455" x="3354388" y="3371850"/>
          <p14:tracePt t="63471" x="3378200" y="3371850"/>
          <p14:tracePt t="63488" x="3400425" y="3371850"/>
          <p14:tracePt t="63504" x="3422650" y="3371850"/>
          <p14:tracePt t="63521" x="3440113" y="3371850"/>
          <p14:tracePt t="63538" x="3463925" y="3365500"/>
          <p14:tracePt t="63555" x="3492500" y="3349625"/>
          <p14:tracePt t="63571" x="3514725" y="3343275"/>
          <p14:tracePt t="63588" x="3536950" y="3332163"/>
          <p14:tracePt t="63604" x="3560763" y="3325813"/>
          <p14:tracePt t="63621" x="3589338" y="3314700"/>
          <p14:tracePt t="63637" x="3617913" y="3303588"/>
          <p14:tracePt t="63655" x="3635375" y="3297238"/>
          <p14:tracePt t="63671" x="3657600" y="3286125"/>
          <p14:tracePt t="63688" x="3679825" y="3275013"/>
          <p14:tracePt t="63704" x="3703638" y="3257550"/>
          <p14:tracePt t="63721" x="3721100" y="3246438"/>
          <p14:tracePt t="63738" x="3736975" y="3228975"/>
          <p14:tracePt t="63754" x="3749675" y="3206750"/>
          <p14:tracePt t="63771" x="3765550" y="3182938"/>
          <p14:tracePt t="63788" x="3778250" y="3165475"/>
          <p14:tracePt t="63804" x="3783013" y="3136900"/>
          <p14:tracePt t="63821" x="3783013" y="3125788"/>
          <p14:tracePt t="63837" x="3783013" y="3097213"/>
          <p14:tracePt t="63855" x="3783013" y="3079750"/>
          <p14:tracePt t="63871" x="3783013" y="3068638"/>
          <p14:tracePt t="63888" x="3783013" y="3057525"/>
          <p14:tracePt t="63904" x="3783013" y="3040063"/>
          <p14:tracePt t="63921" x="3783013" y="3028950"/>
          <p14:tracePt t="63937" x="3783013" y="3011488"/>
          <p14:tracePt t="63954" x="3783013" y="2994025"/>
          <p14:tracePt t="63971" x="3783013" y="2982913"/>
          <p14:tracePt t="63988" x="3778250" y="2960688"/>
          <p14:tracePt t="64004" x="3778250" y="2936875"/>
          <p14:tracePt t="64021" x="3771900" y="2921000"/>
          <p14:tracePt t="64037" x="3760788" y="2879725"/>
          <p14:tracePt t="64054" x="3760788" y="2863850"/>
          <p14:tracePt t="64072" x="3749675" y="2846388"/>
          <p14:tracePt t="64088" x="3749675" y="2835275"/>
          <p14:tracePt t="64105" x="3749675" y="2828925"/>
          <p14:tracePt t="64574" x="3743325" y="2828925"/>
          <p14:tracePt t="64598" x="3743325" y="2835275"/>
          <p14:tracePt t="64606" x="3736975" y="2840038"/>
          <p14:tracePt t="64607" x="3736975" y="2851150"/>
          <p14:tracePt t="64621" x="3732213" y="2868613"/>
          <p14:tracePt t="64621" x="3732213" y="2879725"/>
          <p14:tracePt t="64638" x="3725863" y="2897188"/>
          <p14:tracePt t="64654" x="3721100" y="2914650"/>
          <p14:tracePt t="64671" x="3714750" y="2921000"/>
          <p14:tracePt t="64687" x="3714750" y="2925763"/>
          <p14:tracePt t="64705" x="3708400" y="2936875"/>
          <p14:tracePt t="64721" x="3708400" y="2943225"/>
          <p14:tracePt t="64738" x="3708400" y="2949575"/>
          <p14:tracePt t="64774" x="3703638" y="2949575"/>
          <p14:tracePt t="64942" x="3697288" y="2949575"/>
          <p14:tracePt t="64958" x="3675063" y="2936875"/>
          <p14:tracePt t="64971" x="3640138" y="2921000"/>
          <p14:tracePt t="64987" x="3600450" y="2914650"/>
          <p14:tracePt t="65005" x="3565525" y="2903538"/>
          <p14:tracePt t="65021" x="3536950" y="2892425"/>
          <p14:tracePt t="65021" x="3521075" y="2892425"/>
          <p14:tracePt t="65038" x="3492500" y="2886075"/>
          <p14:tracePt t="65054" x="3479800" y="2886075"/>
          <p14:tracePt t="65071" x="3468688" y="2886075"/>
          <p14:tracePt t="65087" x="3457575" y="2879725"/>
          <p14:tracePt t="65182" x="3451225" y="2879725"/>
          <p14:tracePt t="65204" x="3446463" y="2886075"/>
          <p14:tracePt t="65205" x="3440113" y="2892425"/>
          <p14:tracePt t="65221" x="3435350" y="2892425"/>
          <p14:tracePt t="66238" x="3440113" y="2892425"/>
          <p14:tracePt t="66249" x="3451225" y="2892425"/>
          <p14:tracePt t="66254" x="3479800" y="2879725"/>
          <p14:tracePt t="66271" x="3514725" y="2863850"/>
          <p14:tracePt t="66288" x="3536950" y="2851150"/>
          <p14:tracePt t="66304" x="3560763" y="2840038"/>
          <p14:tracePt t="66322" x="3582988" y="2822575"/>
          <p14:tracePt t="66337" x="3600450" y="2817813"/>
          <p14:tracePt t="66354" x="3606800" y="2811463"/>
          <p14:tracePt t="66371" x="3617913" y="2806700"/>
          <p14:tracePt t="66388" x="3622675" y="2800350"/>
          <p14:tracePt t="66404" x="3629025" y="2789238"/>
          <p14:tracePt t="66421" x="3640138" y="2778125"/>
          <p14:tracePt t="66437" x="3651250" y="2771775"/>
          <p14:tracePt t="66455" x="3651250" y="2765425"/>
          <p14:tracePt t="66471" x="3657600" y="2760663"/>
          <p14:tracePt t="66488" x="3657600" y="2754313"/>
          <p14:tracePt t="66504" x="3663950" y="2754313"/>
          <p14:tracePt t="66521" x="3663950" y="2749550"/>
          <p14:tracePt t="66537" x="3668713" y="2736850"/>
          <p14:tracePt t="66555" x="3668713" y="2732088"/>
          <p14:tracePt t="66571" x="3668713" y="2725738"/>
          <p14:tracePt t="66587" x="3668713" y="2720975"/>
          <p14:tracePt t="66604" x="3668713" y="2714625"/>
          <p14:tracePt t="66621" x="3668713" y="2708275"/>
          <p14:tracePt t="66637" x="3668713" y="2697163"/>
          <p14:tracePt t="66686" x="3668713" y="2692400"/>
          <p14:tracePt t="66718" x="3663950" y="2692400"/>
          <p14:tracePt t="66726" x="3663950" y="2686050"/>
          <p14:tracePt t="66744" x="3657600" y="2686050"/>
          <p14:tracePt t="66754" x="3657600" y="2679700"/>
          <p14:tracePt t="66771" x="3651250" y="2674938"/>
          <p14:tracePt t="66788" x="3640138" y="2674938"/>
          <p14:tracePt t="66822" x="3635375" y="2674938"/>
          <p14:tracePt t="66854" x="3629025" y="2674938"/>
          <p14:tracePt t="66862" x="3622675" y="2674938"/>
          <p14:tracePt t="66887" x="3617913" y="2674938"/>
          <p14:tracePt t="66888" x="3611563" y="2674938"/>
          <p14:tracePt t="66926" x="3606800" y="2674938"/>
          <p14:tracePt t="66934" x="3600450" y="2674938"/>
          <p14:tracePt t="66958" x="3594100" y="2674938"/>
          <p14:tracePt t="66982" x="3589338" y="2674938"/>
          <p14:tracePt t="66989" x="3582988" y="2674938"/>
          <p14:tracePt t="67030" x="3578225" y="2674938"/>
          <p14:tracePt t="67046" x="3571875" y="2674938"/>
          <p14:tracePt t="67062" x="3560763" y="2674938"/>
          <p14:tracePt t="67071" x="3554413" y="2674938"/>
          <p14:tracePt t="67087" x="3549650" y="2674938"/>
          <p14:tracePt t="67104" x="3543300" y="2674938"/>
          <p14:tracePt t="67121" x="3536950" y="2674938"/>
          <p14:tracePt t="67166" x="3532188" y="2674938"/>
          <p14:tracePt t="67982" x="3532188" y="2679700"/>
          <p14:tracePt t="67982" x="3536950" y="2679700"/>
          <p14:tracePt t="68014" x="3543300" y="2679700"/>
          <p14:tracePt t="68022" x="3560763" y="2686050"/>
          <p14:tracePt t="68022" x="3571875" y="2692400"/>
          <p14:tracePt t="68038" x="3600450" y="2708275"/>
          <p14:tracePt t="68054" x="3635375" y="2714625"/>
          <p14:tracePt t="68071" x="3668713" y="2725738"/>
          <p14:tracePt t="68087" x="3703638" y="2743200"/>
          <p14:tracePt t="68104" x="3736975" y="2754313"/>
          <p14:tracePt t="68121" x="3778250" y="2778125"/>
          <p14:tracePt t="68138" x="3811588" y="2789238"/>
          <p14:tracePt t="68154" x="3840163" y="2806700"/>
          <p14:tracePt t="68171" x="3868738" y="2822575"/>
          <p14:tracePt t="68187" x="3886200" y="2840038"/>
          <p14:tracePt t="68204" x="3908425" y="2857500"/>
          <p14:tracePt t="68221" x="3932238" y="2868613"/>
          <p14:tracePt t="68221" x="3943350" y="2879725"/>
          <p14:tracePt t="68238" x="3965575" y="2903538"/>
          <p14:tracePt t="68254" x="3989388" y="2925763"/>
          <p14:tracePt t="68271" x="4006850" y="2943225"/>
          <p14:tracePt t="68287" x="4022725" y="2960688"/>
          <p14:tracePt t="68304" x="4029075" y="2978150"/>
          <p14:tracePt t="68321" x="4035425" y="2989263"/>
          <p14:tracePt t="68338" x="4040188" y="3000375"/>
          <p14:tracePt t="68354" x="4046538" y="3017838"/>
          <p14:tracePt t="68371" x="4051300" y="3028950"/>
          <p14:tracePt t="68387" x="4057650" y="3057525"/>
          <p14:tracePt t="68404" x="4064000" y="3079750"/>
          <p14:tracePt t="68421" x="4064000" y="3108325"/>
          <p14:tracePt t="68421" x="4064000" y="3125788"/>
          <p14:tracePt t="68438" x="4064000" y="3154363"/>
          <p14:tracePt t="68454" x="4064000" y="3182938"/>
          <p14:tracePt t="68471" x="4064000" y="3228975"/>
          <p14:tracePt t="68487" x="4057650" y="3263900"/>
          <p14:tracePt t="68504" x="4051300" y="3297238"/>
          <p14:tracePt t="68521" x="4046538" y="3332163"/>
          <p14:tracePt t="68537" x="4040188" y="3365500"/>
          <p14:tracePt t="68554" x="4029075" y="3389313"/>
          <p14:tracePt t="68571" x="4017963" y="3422650"/>
          <p14:tracePt t="68587" x="4000500" y="3451225"/>
          <p14:tracePt t="68604" x="3983038" y="3486150"/>
          <p14:tracePt t="68620" x="3965575" y="3508375"/>
          <p14:tracePt t="68637" x="3949700" y="3549650"/>
          <p14:tracePt t="68654" x="3932238" y="3565525"/>
          <p14:tracePt t="68671" x="3921125" y="3582988"/>
          <p14:tracePt t="68687" x="3914775" y="3594100"/>
          <p14:tracePt t="68704" x="3908425" y="3600450"/>
          <p14:tracePt t="68942" x="3903663" y="3600450"/>
          <p14:tracePt t="69038" x="3897313" y="3600450"/>
          <p14:tracePt t="69046" x="3892550" y="3606800"/>
          <p14:tracePt t="69094" x="3886200" y="3606800"/>
          <p14:tracePt t="69918" x="3886200" y="3611563"/>
          <p14:tracePt t="70606" x="3892550" y="3617913"/>
          <p14:tracePt t="70607" x="3897313" y="3629025"/>
          <p14:tracePt t="70620" x="3925888" y="3657600"/>
          <p14:tracePt t="70637" x="3983038" y="3736975"/>
          <p14:tracePt t="70654" x="4006850" y="3783013"/>
          <p14:tracePt t="70670" x="4040188" y="3835400"/>
          <p14:tracePt t="70687" x="4064000" y="3879850"/>
          <p14:tracePt t="70704" x="4075113" y="3921125"/>
          <p14:tracePt t="70720" x="4086225" y="3949700"/>
          <p14:tracePt t="70738" x="4103688" y="3983038"/>
          <p14:tracePt t="70754" x="4114800" y="4017963"/>
          <p14:tracePt t="70771" x="4121150" y="4040188"/>
          <p14:tracePt t="70787" x="4125913" y="4075113"/>
          <p14:tracePt t="70804" x="4125913" y="4103688"/>
          <p14:tracePt t="70820" x="4125913" y="4143375"/>
          <p14:tracePt t="70837" x="4121150" y="4178300"/>
          <p14:tracePt t="70854" x="4114800" y="4222750"/>
          <p14:tracePt t="70871" x="4114800" y="4286250"/>
          <p14:tracePt t="70887" x="4114800" y="4365625"/>
          <p14:tracePt t="70904" x="4132263" y="4446588"/>
          <p14:tracePt t="70920" x="4149725" y="4525963"/>
          <p14:tracePt t="70937" x="4160838" y="4622800"/>
          <p14:tracePt t="70954" x="4165600" y="4714875"/>
          <p14:tracePt t="70970" x="4171950" y="4800600"/>
          <p14:tracePt t="70987" x="4178300" y="4875213"/>
          <p14:tracePt t="71004" x="4194175" y="4943475"/>
          <p14:tracePt t="71020" x="4211638" y="4972050"/>
          <p14:tracePt t="71037" x="4235450" y="4983163"/>
          <p14:tracePt t="71054" x="4251325" y="4983163"/>
          <p14:tracePt t="71071" x="4264025" y="4983163"/>
          <p14:tracePt t="71087" x="4264025" y="4978400"/>
          <p14:tracePt t="71590" x="4257675" y="4983163"/>
          <p14:tracePt t="71595" x="4246563" y="4989513"/>
          <p14:tracePt t="71604" x="4246563" y="4994275"/>
          <p14:tracePt t="71620" x="4240213" y="5000625"/>
          <p14:tracePt t="71637" x="4240213" y="5011738"/>
          <p14:tracePt t="71654" x="4240213" y="5018088"/>
          <p14:tracePt t="71671" x="4235450" y="5018088"/>
          <p14:tracePt t="71687" x="4235450" y="5029200"/>
          <p14:tracePt t="71726" x="4235450" y="5035550"/>
          <p14:tracePt t="71742" x="4229100" y="5035550"/>
          <p14:tracePt t="71750" x="4229100" y="5040313"/>
          <p14:tracePt t="71774" x="4222750" y="5040313"/>
          <p14:tracePt t="71782" x="4222750" y="5046663"/>
          <p14:tracePt t="71790" x="4222750" y="5051425"/>
          <p14:tracePt t="71804" x="4217988" y="5051425"/>
          <p14:tracePt t="71820" x="4211638" y="5051425"/>
          <p14:tracePt t="71837" x="4206875" y="5057775"/>
          <p14:tracePt t="71853" x="4200525" y="5057775"/>
          <p14:tracePt t="72046" x="4194175" y="5057775"/>
          <p14:tracePt t="72057" x="4189413" y="5064125"/>
          <p14:tracePt t="72094" x="4183063" y="5064125"/>
          <p14:tracePt t="72095" x="4183063" y="5068888"/>
          <p14:tracePt t="72104" x="4178300" y="5068888"/>
          <p14:tracePt t="72142" x="4171950" y="5068888"/>
          <p14:tracePt t="72390" x="4178300" y="5068888"/>
          <p14:tracePt t="72582" x="4171950" y="5068888"/>
          <p14:tracePt t="72622" x="4171950" y="5075238"/>
          <p14:tracePt t="72686" x="4171950" y="5080000"/>
          <p14:tracePt t="72687" x="4165600" y="5080000"/>
          <p14:tracePt t="72704" x="4165600" y="5092700"/>
          <p14:tracePt t="72721" x="4165600" y="5097463"/>
          <p14:tracePt t="72737" x="4160838" y="5103813"/>
          <p14:tracePt t="72754" x="4154488" y="5114925"/>
          <p14:tracePt t="72770" x="4154488" y="5126038"/>
          <p14:tracePt t="72787" x="4143375" y="5137150"/>
          <p14:tracePt t="72804" x="4143375" y="5149850"/>
          <p14:tracePt t="72821" x="4132263" y="5160963"/>
          <p14:tracePt t="72837" x="4132263" y="5172075"/>
          <p14:tracePt t="72854" x="4125913" y="5178425"/>
          <p14:tracePt t="73005" x="4125913" y="5183188"/>
          <p14:tracePt t="73013" x="4121150" y="5189538"/>
          <p14:tracePt t="73021" x="4103688" y="5211763"/>
          <p14:tracePt t="73038" x="4086225" y="5229225"/>
          <p14:tracePt t="73054" x="4057650" y="5251450"/>
          <p14:tracePt t="73070" x="4029075" y="5275263"/>
          <p14:tracePt t="73087" x="4000500" y="5297488"/>
          <p14:tracePt t="73103" x="3965575" y="5321300"/>
          <p14:tracePt t="73121" x="3937000" y="5337175"/>
          <p14:tracePt t="73137" x="3914775" y="5354638"/>
          <p14:tracePt t="73154" x="3892550" y="5365750"/>
          <p14:tracePt t="73170" x="3879850" y="5372100"/>
          <p14:tracePt t="73187" x="3868738" y="5378450"/>
          <p14:tracePt t="73203" x="3857625" y="5378450"/>
          <p14:tracePt t="73221" x="3846513" y="5383213"/>
          <p14:tracePt t="73237" x="3806825" y="5389563"/>
          <p14:tracePt t="73254" x="3778250" y="5394325"/>
          <p14:tracePt t="73270" x="3725863" y="5400675"/>
          <p14:tracePt t="73287" x="3668713" y="5407025"/>
          <p14:tracePt t="73303" x="3606800" y="5411788"/>
          <p14:tracePt t="73320" x="3525838" y="5422900"/>
          <p14:tracePt t="73337" x="3440113" y="5435600"/>
          <p14:tracePt t="73354" x="3343275" y="5446713"/>
          <p14:tracePt t="73370" x="3251200" y="5457825"/>
          <p14:tracePt t="73387" x="3171825" y="5468938"/>
          <p14:tracePt t="73404" x="3092450" y="5480050"/>
          <p14:tracePt t="73421" x="3022600" y="5486400"/>
          <p14:tracePt t="73437" x="2936875" y="5497513"/>
          <p14:tracePt t="73455" x="2903538" y="5503863"/>
          <p14:tracePt t="73470" x="2879725" y="5508625"/>
          <p14:tracePt t="73487" x="2857500" y="5514975"/>
          <p14:tracePt t="73503" x="2835275" y="5514975"/>
          <p14:tracePt t="73520" x="2822575" y="5521325"/>
          <p14:tracePt t="73537" x="2811463" y="5521325"/>
          <p14:tracePt t="73554" x="2806700" y="5526088"/>
          <p14:tracePt t="73570" x="2800350" y="5532438"/>
          <p14:tracePt t="73587" x="2794000" y="5532438"/>
          <p14:tracePt t="73603" x="2789238" y="5532438"/>
          <p14:tracePt t="73620" x="2778125" y="5537200"/>
          <p14:tracePt t="73637" x="2760663" y="5549900"/>
          <p14:tracePt t="73654" x="2743200" y="5554663"/>
          <p14:tracePt t="73670" x="2720975" y="5561013"/>
          <p14:tracePt t="73687" x="2692400" y="5565775"/>
          <p14:tracePt t="73704" x="2657475" y="5565775"/>
          <p14:tracePt t="73720" x="2617788" y="5565775"/>
          <p14:tracePt t="73737" x="2582863" y="5565775"/>
          <p14:tracePt t="73754" x="2543175" y="5565775"/>
          <p14:tracePt t="73770" x="2508250" y="5565775"/>
          <p14:tracePt t="73787" x="2468563" y="5565775"/>
          <p14:tracePt t="73803" x="2428875" y="5561013"/>
          <p14:tracePt t="73821" x="2393950" y="5561013"/>
          <p14:tracePt t="73837" x="2354263" y="5561013"/>
          <p14:tracePt t="73854" x="2332038" y="5561013"/>
          <p14:tracePt t="73870" x="2303463" y="5561013"/>
          <p14:tracePt t="73887" x="2279650" y="5561013"/>
          <p14:tracePt t="73903" x="2251075" y="5561013"/>
          <p14:tracePt t="73921" x="2239963" y="5561013"/>
          <p14:tracePt t="73937" x="2222500" y="5561013"/>
          <p14:tracePt t="73954" x="2211388" y="5561013"/>
          <p14:tracePt t="73970" x="2200275" y="5561013"/>
          <p14:tracePt t="73987" x="2189163" y="5561013"/>
          <p14:tracePt t="74003" x="2165350" y="5561013"/>
          <p14:tracePt t="74020" x="2132013" y="5561013"/>
          <p14:tracePt t="74038" x="2103438" y="5561013"/>
          <p14:tracePt t="74054" x="2068513" y="5561013"/>
          <p14:tracePt t="74071" x="2039938" y="5561013"/>
          <p14:tracePt t="74087" x="2006600" y="5561013"/>
          <p14:tracePt t="74104" x="1971675" y="5561013"/>
          <p14:tracePt t="74120" x="1936750" y="5561013"/>
          <p14:tracePt t="74137" x="1908175" y="5561013"/>
          <p14:tracePt t="74153" x="1885950" y="5561013"/>
          <p14:tracePt t="74170" x="1863725" y="5561013"/>
          <p14:tracePt t="74187" x="1846263" y="5561013"/>
          <p14:tracePt t="74204" x="1828800" y="5561013"/>
          <p14:tracePt t="74220" x="1822450" y="5561013"/>
          <p14:tracePt t="74237" x="1811338" y="5561013"/>
          <p14:tracePt t="74254" x="1811338" y="5565775"/>
          <p14:tracePt t="74271" x="1806575" y="5565775"/>
          <p14:tracePt t="74287" x="1800225" y="5565775"/>
          <p14:tracePt t="74304" x="1793875" y="5572125"/>
          <p14:tracePt t="74461" x="1800225" y="5572125"/>
          <p14:tracePt t="74477" x="1806575" y="5572125"/>
          <p14:tracePt t="74487" x="1817688" y="5572125"/>
          <p14:tracePt t="74504" x="1835150" y="5572125"/>
          <p14:tracePt t="74520" x="1851025" y="5572125"/>
          <p14:tracePt t="74537" x="1874838" y="5565775"/>
          <p14:tracePt t="74553" x="1897063" y="5561013"/>
          <p14:tracePt t="74571" x="1920875" y="5561013"/>
          <p14:tracePt t="74587" x="1936750" y="5561013"/>
          <p14:tracePt t="74604" x="1943100" y="5561013"/>
          <p14:tracePt t="74885" x="1949450" y="5565775"/>
          <p14:tracePt t="74903" x="1954213" y="5572125"/>
          <p14:tracePt t="74904" x="1954213" y="5578475"/>
          <p14:tracePt t="74920" x="1954213" y="5583238"/>
          <p14:tracePt t="75013" x="1960563" y="5583238"/>
          <p14:tracePt t="75205" x="1965325" y="5583238"/>
          <p14:tracePt t="75517" x="1971675" y="5583238"/>
          <p14:tracePt t="75522" x="1978025" y="5578475"/>
          <p14:tracePt t="75557" x="1982788" y="5578475"/>
          <p14:tracePt t="75573" x="1989138" y="5578475"/>
          <p14:tracePt t="75587" x="1993900" y="5578475"/>
          <p14:tracePt t="75588" x="1993900" y="5572125"/>
          <p14:tracePt t="75603" x="2011363" y="5565775"/>
          <p14:tracePt t="75620" x="2022475" y="5561013"/>
          <p14:tracePt t="75637" x="2035175" y="5549900"/>
          <p14:tracePt t="75653" x="2039938" y="5549900"/>
          <p14:tracePt t="76517" x="2046288" y="5549900"/>
          <p14:tracePt t="76518" x="2057400" y="5543550"/>
          <p14:tracePt t="76537" x="2068513" y="5543550"/>
          <p14:tracePt t="76554" x="2085975" y="5543550"/>
          <p14:tracePt t="76570" x="2103438" y="5543550"/>
          <p14:tracePt t="76587" x="2125663" y="5543550"/>
          <p14:tracePt t="76603" x="2143125" y="5543550"/>
          <p14:tracePt t="76620" x="2160588" y="5543550"/>
          <p14:tracePt t="76637" x="2189163" y="5543550"/>
          <p14:tracePt t="76654" x="2206625" y="5543550"/>
          <p14:tracePt t="76670" x="2222500" y="5543550"/>
          <p14:tracePt t="76687" x="2246313" y="5543550"/>
          <p14:tracePt t="76703" x="2274888" y="5543550"/>
          <p14:tracePt t="76720" x="2303463" y="5543550"/>
          <p14:tracePt t="76737" x="2336800" y="5549900"/>
          <p14:tracePt t="76754" x="2371725" y="5549900"/>
          <p14:tracePt t="76770" x="2406650" y="5549900"/>
          <p14:tracePt t="76787" x="2439988" y="5549900"/>
          <p14:tracePt t="76803" x="2474913" y="5549900"/>
          <p14:tracePt t="76820" x="2508250" y="5549900"/>
          <p14:tracePt t="76837" x="2571750" y="5554663"/>
          <p14:tracePt t="76854" x="2611438" y="5554663"/>
          <p14:tracePt t="76870" x="2646363" y="5554663"/>
          <p14:tracePt t="76887" x="2679700" y="5554663"/>
          <p14:tracePt t="76903" x="2714625" y="5554663"/>
          <p14:tracePt t="76920" x="2743200" y="5554663"/>
          <p14:tracePt t="76937" x="2765425" y="5554663"/>
          <p14:tracePt t="76954" x="2789238" y="5554663"/>
          <p14:tracePt t="76970" x="2806700" y="5561013"/>
          <p14:tracePt t="76987" x="2828925" y="5561013"/>
          <p14:tracePt t="77003" x="2840038" y="5561013"/>
          <p14:tracePt t="77020" x="2851150" y="5561013"/>
          <p14:tracePt t="77037" x="2874963" y="5561013"/>
          <p14:tracePt t="77054" x="2879725" y="5561013"/>
          <p14:tracePt t="77070" x="2892425" y="5561013"/>
          <p14:tracePt t="77087" x="2903538" y="5561013"/>
          <p14:tracePt t="77103" x="2908300" y="5561013"/>
          <p14:tracePt t="77120" x="2914650" y="5561013"/>
          <p14:tracePt t="77261" x="2914650" y="5565775"/>
          <p14:tracePt t="77278" x="2921000" y="5565775"/>
          <p14:tracePt t="77287" x="2932113" y="5565775"/>
          <p14:tracePt t="77293" x="2943225" y="5565775"/>
          <p14:tracePt t="77304" x="2960688" y="5565775"/>
          <p14:tracePt t="77320" x="2965450" y="5565775"/>
          <p14:tracePt t="77337" x="2978150" y="5565775"/>
          <p14:tracePt t="77353" x="2982913" y="5565775"/>
          <p14:tracePt t="78021" x="2982913" y="5572125"/>
          <p14:tracePt t="78093" x="2978150" y="5572125"/>
          <p14:tracePt t="78109" x="2978150" y="5578475"/>
          <p14:tracePt t="78117" x="2971800" y="5583238"/>
          <p14:tracePt t="78125" x="2960688" y="5589588"/>
          <p14:tracePt t="78137" x="2949575" y="5600700"/>
          <p14:tracePt t="78153" x="2925763" y="5611813"/>
          <p14:tracePt t="78170" x="2903538" y="5622925"/>
          <p14:tracePt t="78186" x="2886075" y="5629275"/>
          <p14:tracePt t="78204" x="2857500" y="5640388"/>
          <p14:tracePt t="78220" x="2835275" y="5651500"/>
          <p14:tracePt t="78237" x="2794000" y="5657850"/>
          <p14:tracePt t="78253" x="2765425" y="5664200"/>
          <p14:tracePt t="78270" x="2749550" y="5668963"/>
          <p14:tracePt t="78286" x="2720975" y="5675313"/>
          <p14:tracePt t="78304" x="2703513" y="5675313"/>
          <p14:tracePt t="78320" x="2679700" y="5675313"/>
          <p14:tracePt t="78337" x="2674938" y="5680075"/>
          <p14:tracePt t="78353" x="2663825" y="5686425"/>
          <p14:tracePt t="78370" x="2651125" y="5686425"/>
          <p14:tracePt t="78386" x="2646363" y="5686425"/>
          <p14:tracePt t="78621" x="2651125" y="5686425"/>
          <p14:tracePt t="78623" x="2657475" y="5686425"/>
          <p14:tracePt t="78636" x="2668588" y="5686425"/>
          <p14:tracePt t="78653" x="2674938" y="5686425"/>
          <p14:tracePt t="78670" x="2686050" y="5686425"/>
          <p14:tracePt t="78686" x="2703513" y="5686425"/>
          <p14:tracePt t="78703" x="2714625" y="5686425"/>
          <p14:tracePt t="78720" x="2725738" y="5692775"/>
          <p14:tracePt t="78737" x="2743200" y="5692775"/>
          <p14:tracePt t="78753" x="2754313" y="5692775"/>
          <p14:tracePt t="78770" x="2760663" y="5692775"/>
          <p14:tracePt t="78787" x="2765425" y="5692775"/>
          <p14:tracePt t="79819" x="0" y="0"/>
        </p14:tracePtLst>
        <p14:tracePtLst>
          <p14:tracePt t="94573" x="2589213" y="6137275"/>
          <p14:tracePt t="94575" x="2565400" y="6137275"/>
          <p14:tracePt t="94586" x="2525713" y="6137275"/>
          <p14:tracePt t="94603" x="2497138" y="6132513"/>
          <p14:tracePt t="94620" x="2474913" y="6132513"/>
          <p14:tracePt t="94636" x="2451100" y="6132513"/>
          <p14:tracePt t="94653" x="2428875" y="6132513"/>
          <p14:tracePt t="94670" x="2411413" y="6126163"/>
          <p14:tracePt t="94686" x="2389188" y="6126163"/>
          <p14:tracePt t="94703" x="2365375" y="6126163"/>
          <p14:tracePt t="94720" x="2336800" y="6126163"/>
          <p14:tracePt t="94736" x="2303463" y="6126163"/>
          <p14:tracePt t="94757" x="2263775" y="6121400"/>
          <p14:tracePt t="94773" x="2228850" y="6121400"/>
          <p14:tracePt t="94787" x="2193925" y="6115050"/>
          <p14:tracePt t="94805" x="2160588" y="6115050"/>
          <p14:tracePt t="94820" x="2125663" y="6108700"/>
          <p14:tracePt t="94836" x="2097088" y="6108700"/>
          <p14:tracePt t="94836" x="2074863" y="6108700"/>
          <p14:tracePt t="94854" x="2039938" y="6108700"/>
          <p14:tracePt t="94870" x="2000250" y="6108700"/>
          <p14:tracePt t="94886" x="1960563" y="6108700"/>
          <p14:tracePt t="94903" x="1931988" y="6108700"/>
          <p14:tracePt t="94920" x="1914525" y="6108700"/>
          <p14:tracePt t="94936" x="1892300" y="6108700"/>
          <p14:tracePt t="94953" x="1874838" y="6108700"/>
          <p14:tracePt t="94970" x="1868488" y="6108700"/>
          <p14:tracePt t="95133" x="1874838" y="6108700"/>
          <p14:tracePt t="95139" x="1885950" y="6108700"/>
          <p14:tracePt t="95153" x="1914525" y="6108700"/>
          <p14:tracePt t="95170" x="1943100" y="6121400"/>
          <p14:tracePt t="95186" x="1978025" y="6121400"/>
          <p14:tracePt t="95203" x="2017713" y="6126163"/>
          <p14:tracePt t="95220" x="2057400" y="6132513"/>
          <p14:tracePt t="95236" x="2108200" y="6137275"/>
          <p14:tracePt t="95254" x="2136775" y="6137275"/>
          <p14:tracePt t="95270" x="2160588" y="6137275"/>
          <p14:tracePt t="95286" x="2178050" y="6137275"/>
          <p14:tracePt t="95303" x="2193925" y="6137275"/>
          <p14:tracePt t="95320" x="2206625" y="6137275"/>
          <p14:tracePt t="95336" x="2211388" y="6137275"/>
          <p14:tracePt t="95353" x="2222500" y="6137275"/>
          <p14:tracePt t="95369" x="2228850" y="6137275"/>
          <p14:tracePt t="95386" x="2239963" y="6137275"/>
          <p14:tracePt t="95404" x="2251075" y="6137275"/>
          <p14:tracePt t="95419" x="2268538" y="6137275"/>
          <p14:tracePt t="95437" x="2286000" y="6143625"/>
          <p14:tracePt t="95453" x="2297113" y="6143625"/>
          <p14:tracePt t="95470" x="2303463" y="6143625"/>
          <p14:tracePt t="95806" x="2303463" y="6149975"/>
          <p14:tracePt t="95829" x="2297113" y="6149975"/>
          <p14:tracePt t="95838" x="2297113" y="6154738"/>
          <p14:tracePt t="95838" x="2292350" y="6154738"/>
          <p14:tracePt t="95853" x="2274888" y="6165850"/>
          <p14:tracePt t="95870" x="2251075" y="6178550"/>
          <p14:tracePt t="95886" x="2228850" y="6189663"/>
          <p14:tracePt t="95903" x="2211388" y="6200775"/>
          <p14:tracePt t="95919" x="2189163" y="6207125"/>
          <p14:tracePt t="95937" x="2171700" y="6211888"/>
          <p14:tracePt t="95953" x="2154238" y="6223000"/>
          <p14:tracePt t="95970" x="2136775" y="6235700"/>
          <p14:tracePt t="95986" x="2114550" y="6251575"/>
          <p14:tracePt t="96003" x="2108200" y="6264275"/>
          <p14:tracePt t="96019" x="2097088" y="6275388"/>
          <p14:tracePt t="96037" x="2092325" y="6280150"/>
          <p14:tracePt t="96134" x="2092325" y="6286500"/>
          <p14:tracePt t="96157" x="2092325" y="6292850"/>
          <p14:tracePt t="96173" x="2097088" y="6292850"/>
          <p14:tracePt t="96189" x="2103438" y="6292850"/>
          <p14:tracePt t="96195" x="2108200" y="6297613"/>
          <p14:tracePt t="96203" x="2120900" y="6303963"/>
          <p14:tracePt t="96219" x="2132013" y="6303963"/>
          <p14:tracePt t="96237" x="2154238" y="6308725"/>
          <p14:tracePt t="96253" x="2182813" y="6308725"/>
          <p14:tracePt t="96270" x="2206625" y="6308725"/>
          <p14:tracePt t="96286" x="2235200" y="6308725"/>
          <p14:tracePt t="96303" x="2246313" y="6315075"/>
          <p14:tracePt t="96319" x="2257425" y="6315075"/>
          <p14:tracePt t="96337" x="2263775" y="6315075"/>
          <p14:tracePt t="96353" x="2268538" y="6315075"/>
          <p14:tracePt t="96662" x="2263775" y="6315075"/>
          <p14:tracePt t="96669" x="2263775" y="6321425"/>
          <p14:tracePt t="96670" x="2239963" y="6332538"/>
          <p14:tracePt t="96690" x="2217738" y="6337300"/>
          <p14:tracePt t="96703" x="2193925" y="6354763"/>
          <p14:tracePt t="96719" x="2160588" y="6372225"/>
          <p14:tracePt t="96736" x="2136775" y="6389688"/>
          <p14:tracePt t="96753" x="2114550" y="6400800"/>
          <p14:tracePt t="96770" x="2092325" y="6411913"/>
          <p14:tracePt t="96787" x="2079625" y="6423025"/>
          <p14:tracePt t="96803" x="2068513" y="6429375"/>
          <p14:tracePt t="96869" x="2074863" y="6429375"/>
          <p14:tracePt t="96886" x="2079625" y="6429375"/>
          <p14:tracePt t="96903" x="2092325" y="6429375"/>
          <p14:tracePt t="96903" x="2114550" y="6429375"/>
          <p14:tracePt t="96919" x="2149475" y="6429375"/>
          <p14:tracePt t="96936" x="2182813" y="6429375"/>
          <p14:tracePt t="96953" x="2217738" y="6429375"/>
          <p14:tracePt t="96969" x="2257425" y="6435725"/>
          <p14:tracePt t="96986" x="2274888" y="6435725"/>
          <p14:tracePt t="97003" x="2292350" y="6440488"/>
          <p14:tracePt t="97019" x="2297113" y="6440488"/>
          <p14:tracePt t="97285" x="2297113" y="6435725"/>
          <p14:tracePt t="97286" x="2292350" y="6418263"/>
          <p14:tracePt t="97303" x="2279650" y="6389688"/>
          <p14:tracePt t="97320" x="2268538" y="6354763"/>
          <p14:tracePt t="97336" x="2257425" y="6326188"/>
          <p14:tracePt t="97353" x="2246313" y="6303963"/>
          <p14:tracePt t="97369" x="2239963" y="6286500"/>
          <p14:tracePt t="97387" x="2228850" y="6269038"/>
          <p14:tracePt t="97403" x="2222500" y="6251575"/>
          <p14:tracePt t="97420" x="2217738" y="6235700"/>
          <p14:tracePt t="97436" x="2206625" y="6223000"/>
          <p14:tracePt t="97436" x="2206625" y="6218238"/>
          <p14:tracePt t="97453" x="2200275" y="6211888"/>
          <p14:tracePt t="97469" x="2193925" y="6207125"/>
          <p14:tracePt t="97487" x="2189163" y="6194425"/>
          <p14:tracePt t="97503" x="2182813" y="6189663"/>
          <p14:tracePt t="97605" x="2182813" y="6183313"/>
          <p14:tracePt t="97613" x="2178050" y="6183313"/>
          <p14:tracePt t="97620" x="2178050" y="6178550"/>
          <p14:tracePt t="97636" x="2165350" y="6172200"/>
          <p14:tracePt t="97636" x="2160588" y="6172200"/>
          <p14:tracePt t="97653" x="2149475" y="6161088"/>
          <p14:tracePt t="97669" x="2136775" y="6154738"/>
          <p14:tracePt t="97686" x="2125663" y="6149975"/>
          <p14:tracePt t="97703" x="2120900" y="6143625"/>
          <p14:tracePt t="97720" x="2108200" y="6143625"/>
          <p14:tracePt t="97736" x="2103438" y="6137275"/>
          <p14:tracePt t="97958" x="2097088" y="6137275"/>
          <p14:tracePt t="97974" x="2068513" y="6149975"/>
          <p14:tracePt t="97988" x="2051050" y="6161088"/>
          <p14:tracePt t="98004" x="2028825" y="6172200"/>
          <p14:tracePt t="98021" x="2000250" y="6189663"/>
          <p14:tracePt t="98037" x="1982788" y="6194425"/>
          <p14:tracePt t="98037" x="1971675" y="6200775"/>
          <p14:tracePt t="98054" x="1960563" y="6211888"/>
          <p14:tracePt t="98070" x="1943100" y="6218238"/>
          <p14:tracePt t="98087" x="1931988" y="6229350"/>
          <p14:tracePt t="98104" x="1920875" y="6240463"/>
          <p14:tracePt t="98121" x="1908175" y="6251575"/>
          <p14:tracePt t="98137" x="1892300" y="6264275"/>
          <p14:tracePt t="98154" x="1879600" y="6275388"/>
          <p14:tracePt t="98170" x="1868488" y="6280150"/>
          <p14:tracePt t="98187" x="1863725" y="6292850"/>
          <p14:tracePt t="98204" x="1846263" y="6303963"/>
          <p14:tracePt t="98221" x="1835150" y="6315075"/>
          <p14:tracePt t="98237" x="1822450" y="6332538"/>
          <p14:tracePt t="98237" x="1817688" y="6337300"/>
          <p14:tracePt t="98254" x="1806575" y="6350000"/>
          <p14:tracePt t="98270" x="1800225" y="6365875"/>
          <p14:tracePt t="98287" x="1789113" y="6383338"/>
          <p14:tracePt t="98304" x="1789113" y="6389688"/>
          <p14:tracePt t="98320" x="1778000" y="6400800"/>
          <p14:tracePt t="98337" x="1778000" y="6418263"/>
          <p14:tracePt t="98354" x="1778000" y="6435725"/>
          <p14:tracePt t="98370" x="1778000" y="6446838"/>
          <p14:tracePt t="98387" x="1778000" y="6464300"/>
          <p14:tracePt t="98404" x="1778000" y="6486525"/>
          <p14:tracePt t="98421" x="1778000" y="6492875"/>
          <p14:tracePt t="98437" x="1778000" y="6508750"/>
          <p14:tracePt t="98437" x="1778000" y="6515100"/>
          <p14:tracePt t="98454" x="1778000" y="6521450"/>
          <p14:tracePt t="98470" x="1778000" y="6532563"/>
          <p14:tracePt t="98487" x="1778000" y="6537325"/>
          <p14:tracePt t="98504" x="1782763" y="6537325"/>
          <p14:tracePt t="98520" x="1782763" y="6543675"/>
          <p14:tracePt t="98537" x="1789113" y="6550025"/>
          <p14:tracePt t="98573" x="1793875" y="6550025"/>
          <p14:tracePt t="98587" x="1793875" y="6554788"/>
          <p14:tracePt t="98588" x="1806575" y="6554788"/>
          <p14:tracePt t="98604" x="1817688" y="6554788"/>
          <p14:tracePt t="98620" x="1839913" y="6554788"/>
          <p14:tracePt t="98637" x="1851025" y="6554788"/>
          <p14:tracePt t="98654" x="1885950" y="6550025"/>
          <p14:tracePt t="98670" x="1897063" y="6537325"/>
          <p14:tracePt t="98687" x="1920875" y="6532563"/>
          <p14:tracePt t="98704" x="1943100" y="6521450"/>
          <p14:tracePt t="98720" x="1971675" y="6503988"/>
          <p14:tracePt t="98738" x="2006600" y="6486525"/>
          <p14:tracePt t="98754" x="2035175" y="6475413"/>
          <p14:tracePt t="98771" x="2063750" y="6457950"/>
          <p14:tracePt t="98787" x="2085975" y="6440488"/>
          <p14:tracePt t="98805" x="2114550" y="6423025"/>
          <p14:tracePt t="98820" x="2132013" y="6407150"/>
          <p14:tracePt t="98837" x="2149475" y="6389688"/>
          <p14:tracePt t="98853" x="2165350" y="6361113"/>
          <p14:tracePt t="98871" x="2171700" y="6350000"/>
          <p14:tracePt t="98887" x="2171700" y="6337300"/>
          <p14:tracePt t="98904" x="2178050" y="6326188"/>
          <p14:tracePt t="98920" x="2178050" y="6321425"/>
          <p14:tracePt t="98937" x="2178050" y="6308725"/>
          <p14:tracePt t="98953" x="2178050" y="6303963"/>
          <p14:tracePt t="98970" x="2178050" y="6292850"/>
          <p14:tracePt t="98987" x="2178050" y="6286500"/>
          <p14:tracePt t="99004" x="2178050" y="6275388"/>
          <p14:tracePt t="99020" x="2178050" y="6269038"/>
          <p14:tracePt t="99037" x="2171700" y="6257925"/>
          <p14:tracePt t="99053" x="2165350" y="6240463"/>
          <p14:tracePt t="99071" x="2165350" y="6235700"/>
          <p14:tracePt t="99087" x="2160588" y="6229350"/>
          <p14:tracePt t="99104" x="2154238" y="6229350"/>
          <p14:tracePt t="99190" x="2149475" y="6229350"/>
          <p14:tracePt t="99238" x="2143125" y="6229350"/>
          <p14:tracePt t="99254" x="2132013" y="6235700"/>
          <p14:tracePt t="99262" x="2108200" y="6246813"/>
          <p14:tracePt t="99271" x="2092325" y="6269038"/>
          <p14:tracePt t="99287" x="2063750" y="6303963"/>
          <p14:tracePt t="99304" x="2039938" y="6332538"/>
          <p14:tracePt t="99321" x="2022475" y="6365875"/>
          <p14:tracePt t="99337" x="2011363" y="6389688"/>
          <p14:tracePt t="99353" x="2006600" y="6418263"/>
          <p14:tracePt t="99371" x="2006600" y="6435725"/>
          <p14:tracePt t="99387" x="2006600" y="6451600"/>
          <p14:tracePt t="99404" x="2006600" y="6464300"/>
          <p14:tracePt t="99420" x="2006600" y="6475413"/>
          <p14:tracePt t="99437" x="2006600" y="6480175"/>
          <p14:tracePt t="100062" x="2011363" y="6480175"/>
          <p14:tracePt t="100110" x="2017713" y="6480175"/>
          <p14:tracePt t="100166" x="2022475" y="6480175"/>
          <p14:tracePt t="100187" x="2028825" y="6480175"/>
          <p14:tracePt t="100221" x="2035175" y="6480175"/>
          <p14:tracePt t="100238" x="2039938" y="6480175"/>
          <p14:tracePt t="100239" x="2039938" y="6475413"/>
          <p14:tracePt t="100278" x="2046288" y="6475413"/>
          <p14:tracePt t="100288" x="2051050" y="6469063"/>
          <p14:tracePt t="100303" x="2063750" y="6469063"/>
          <p14:tracePt t="100320" x="2074863" y="6464300"/>
          <p14:tracePt t="100337" x="2097088" y="6457950"/>
          <p14:tracePt t="100353" x="2120900" y="6457950"/>
          <p14:tracePt t="100370" x="2143125" y="6457950"/>
          <p14:tracePt t="100387" x="2171700" y="6451600"/>
          <p14:tracePt t="100403" x="2206625" y="6446838"/>
          <p14:tracePt t="100421" x="2239963" y="6446838"/>
          <p14:tracePt t="100437" x="2274888" y="6440488"/>
          <p14:tracePt t="100437" x="2297113" y="6440488"/>
          <p14:tracePt t="100454" x="2349500" y="6435725"/>
          <p14:tracePt t="100470" x="2393950" y="6435725"/>
          <p14:tracePt t="100487" x="2451100" y="6435725"/>
          <p14:tracePt t="100503" x="2520950" y="6429375"/>
          <p14:tracePt t="100521" x="2582863" y="6429375"/>
          <p14:tracePt t="100537" x="2651125" y="6423025"/>
          <p14:tracePt t="100554" x="2714625" y="6423025"/>
          <p14:tracePt t="100570" x="2789238" y="6423025"/>
          <p14:tracePt t="100587" x="2851150" y="6423025"/>
          <p14:tracePt t="100603" x="2914650" y="6418263"/>
          <p14:tracePt t="100620" x="2971800" y="6418263"/>
          <p14:tracePt t="100637" x="3028950" y="6418263"/>
          <p14:tracePt t="100654" x="3103563" y="6411913"/>
          <p14:tracePt t="100670" x="3154363" y="6411913"/>
          <p14:tracePt t="100687" x="3211513" y="6411913"/>
          <p14:tracePt t="100703" x="3263900" y="6411913"/>
          <p14:tracePt t="100721" x="3308350" y="6411913"/>
          <p14:tracePt t="100737" x="3365500" y="6411913"/>
          <p14:tracePt t="100754" x="3406775" y="6411913"/>
          <p14:tracePt t="100770" x="3440113" y="6411913"/>
          <p14:tracePt t="100787" x="3479800" y="6411913"/>
          <p14:tracePt t="100803" x="3514725" y="6411913"/>
          <p14:tracePt t="100820" x="3554413" y="6411913"/>
          <p14:tracePt t="100837" x="3582988" y="6411913"/>
          <p14:tracePt t="100837" x="3594100" y="6411913"/>
          <p14:tracePt t="100854" x="3622675" y="6411913"/>
          <p14:tracePt t="100870" x="3646488" y="6411913"/>
          <p14:tracePt t="100887" x="3663950" y="6411913"/>
          <p14:tracePt t="100903" x="3675063" y="6411913"/>
          <p14:tracePt t="100921" x="3679825" y="6411913"/>
          <p14:tracePt t="101038" x="3679825" y="6407150"/>
          <p14:tracePt t="101070" x="3686175" y="6407150"/>
          <p14:tracePt t="101080" x="3686175" y="6400800"/>
          <p14:tracePt t="101087" x="3686175" y="6389688"/>
          <p14:tracePt t="101103" x="3686175" y="6378575"/>
          <p14:tracePt t="101121" x="3692525" y="6365875"/>
          <p14:tracePt t="101137" x="3692525" y="6354763"/>
          <p14:tracePt t="101154" x="3692525" y="6337300"/>
          <p14:tracePt t="101170" x="3692525" y="6332538"/>
          <p14:tracePt t="101187" x="3692525" y="6321425"/>
          <p14:tracePt t="101203" x="3692525" y="6315075"/>
          <p14:tracePt t="101220" x="3692525" y="6308725"/>
          <p14:tracePt t="101237" x="3692525" y="6303963"/>
          <p14:tracePt t="101237" x="3692525" y="6297613"/>
          <p14:tracePt t="101254" x="3697288" y="6292850"/>
          <p14:tracePt t="101270" x="3697288" y="6280150"/>
          <p14:tracePt t="101287" x="3697288" y="6269038"/>
          <p14:tracePt t="101303" x="3703638" y="6257925"/>
          <p14:tracePt t="101320" x="3703638" y="6246813"/>
          <p14:tracePt t="101337" x="3708400" y="6240463"/>
          <p14:tracePt t="101354" x="3708400" y="6235700"/>
          <p14:tracePt t="101370" x="3708400" y="6223000"/>
          <p14:tracePt t="101422" x="3708400" y="6218238"/>
          <p14:tracePt t="101526" x="3708400" y="6211888"/>
          <p14:tracePt t="101534" x="3708400" y="6207125"/>
          <p14:tracePt t="101558" x="3708400" y="6200775"/>
          <p14:tracePt t="101559" x="3714750" y="6200775"/>
          <p14:tracePt t="101598" x="3714750" y="6194425"/>
          <p14:tracePt t="101605" x="3725863" y="6194425"/>
          <p14:tracePt t="101621" x="3732213" y="6189663"/>
          <p14:tracePt t="101637" x="3732213" y="6183313"/>
          <p14:tracePt t="101653" x="3736975" y="6183313"/>
          <p14:tracePt t="101982" x="3743325" y="6183313"/>
          <p14:tracePt t="102030" x="3749675" y="6183313"/>
          <p14:tracePt t="102037" x="3749675" y="6178550"/>
          <p14:tracePt t="102198" x="3749675" y="6172200"/>
          <p14:tracePt t="102202" x="3749675" y="6165850"/>
          <p14:tracePt t="102220" x="3754438" y="6161088"/>
          <p14:tracePt t="102237" x="3754438" y="6154738"/>
          <p14:tracePt t="102253" x="3754438" y="6143625"/>
          <p14:tracePt t="102271" x="3760788" y="6143625"/>
          <p14:tracePt t="102358" x="3760788" y="6137275"/>
          <p14:tracePt t="103014" x="3754438" y="6137275"/>
          <p14:tracePt t="103118" x="3749675" y="6137275"/>
          <p14:tracePt t="103510" x="3749675" y="6143625"/>
          <p14:tracePt t="103522" x="3743325" y="6143625"/>
          <p14:tracePt t="103590" x="3743325" y="6149975"/>
          <p14:tracePt t="103638" x="3743325" y="6154738"/>
          <p14:tracePt t="103649" x="3743325" y="6161088"/>
          <p14:tracePt t="103654" x="3743325" y="6165850"/>
          <p14:tracePt t="103670" x="3736975" y="6172200"/>
          <p14:tracePt t="103687" x="3736975" y="6178550"/>
          <p14:tracePt t="103703" x="3736975" y="6189663"/>
          <p14:tracePt t="103720" x="3736975" y="6194425"/>
          <p14:tracePt t="103737" x="3732213" y="6194425"/>
          <p14:tracePt t="103754" x="3732213" y="6200775"/>
          <p14:tracePt t="103790" x="3732213" y="6207125"/>
          <p14:tracePt t="103791" x="3732213" y="6211888"/>
          <p14:tracePt t="103803" x="3732213" y="6218238"/>
          <p14:tracePt t="103820" x="3732213" y="6223000"/>
          <p14:tracePt t="103836" x="3725863" y="6235700"/>
          <p14:tracePt t="103854" x="3725863" y="6246813"/>
          <p14:tracePt t="103870" x="3721100" y="6257925"/>
          <p14:tracePt t="103887" x="3721100" y="6275388"/>
          <p14:tracePt t="103903" x="3721100" y="6280150"/>
          <p14:tracePt t="103920" x="3721100" y="6292850"/>
          <p14:tracePt t="103937" x="3721100" y="6297613"/>
          <p14:tracePt t="103954" x="3721100" y="6303963"/>
          <p14:tracePt t="103970" x="3721100" y="6308725"/>
          <p14:tracePt t="104542" x="3721100" y="6315075"/>
          <p14:tracePt t="104566" x="3721100" y="6321425"/>
          <p14:tracePt t="104578" x="3721100" y="6326188"/>
          <p14:tracePt t="104586" x="3721100" y="6332538"/>
          <p14:tracePt t="104603" x="3721100" y="6343650"/>
          <p14:tracePt t="104620" x="3721100" y="6350000"/>
          <p14:tracePt t="104636" x="3721100" y="6361113"/>
          <p14:tracePt t="104636" x="3721100" y="6365875"/>
          <p14:tracePt t="104654" x="3721100" y="6372225"/>
          <p14:tracePt t="104670" x="3721100" y="6383338"/>
          <p14:tracePt t="104687" x="3721100" y="6389688"/>
          <p14:tracePt t="104703" x="3721100" y="6394450"/>
          <p14:tracePt t="104720" x="3721100" y="6400800"/>
          <p14:tracePt t="104736" x="3721100" y="6407150"/>
          <p14:tracePt t="104753" x="3721100" y="6411913"/>
          <p14:tracePt t="104770" x="3721100" y="6418263"/>
          <p14:tracePt t="104787" x="3721100" y="6423025"/>
          <p14:tracePt t="104803" x="3721100" y="6429375"/>
          <p14:tracePt t="104820" x="3721100" y="6435725"/>
          <p14:tracePt t="104836" x="3714750" y="6446838"/>
          <p14:tracePt t="104853" x="3714750" y="6451600"/>
          <p14:tracePt t="104870" x="3714750" y="6457950"/>
          <p14:tracePt t="104910" x="3714750" y="6464300"/>
          <p14:tracePt t="104934" x="3714750" y="6469063"/>
          <p14:tracePt t="104953" x="3714750" y="6475413"/>
          <p14:tracePt t="104972" x="3714750" y="6480175"/>
          <p14:tracePt t="104990" x="3714750" y="6486525"/>
          <p14:tracePt t="105006" x="3714750" y="6492875"/>
          <p14:tracePt t="105046" x="3714750" y="6497638"/>
          <p14:tracePt t="105070" x="3708400" y="6497638"/>
          <p14:tracePt t="105742" x="3714750" y="6497638"/>
          <p14:tracePt t="105752" x="3714750" y="6492875"/>
          <p14:tracePt t="105798" x="3714750" y="6486525"/>
          <p14:tracePt t="105806" x="3714750" y="6480175"/>
          <p14:tracePt t="105822" x="3714750" y="6475413"/>
          <p14:tracePt t="105830" x="3714750" y="6469063"/>
          <p14:tracePt t="105837" x="3714750" y="6451600"/>
          <p14:tracePt t="105853" x="3714750" y="6429375"/>
          <p14:tracePt t="105870" x="3714750" y="6400800"/>
          <p14:tracePt t="105886" x="3714750" y="6383338"/>
          <p14:tracePt t="105904" x="3714750" y="6361113"/>
          <p14:tracePt t="105920" x="3714750" y="6343650"/>
          <p14:tracePt t="105937" x="3714750" y="6326188"/>
          <p14:tracePt t="105953" x="3714750" y="6315075"/>
          <p14:tracePt t="105970" x="3714750" y="6303963"/>
          <p14:tracePt t="106466" x="0" y="0"/>
        </p14:tracePtLst>
        <p14:tracePtLst>
          <p14:tracePt t="115958" x="2006600" y="5737225"/>
          <p14:tracePt t="115960" x="2006600" y="5732463"/>
          <p14:tracePt t="115970" x="2006600" y="5721350"/>
          <p14:tracePt t="115987" x="2006600" y="5715000"/>
          <p14:tracePt t="116004" x="2006600" y="5703888"/>
          <p14:tracePt t="116020" x="2006600" y="5692775"/>
          <p14:tracePt t="116037" x="2006600" y="5680075"/>
          <p14:tracePt t="116054" x="2017713" y="5651500"/>
          <p14:tracePt t="116070" x="2035175" y="5635625"/>
          <p14:tracePt t="116087" x="2051050" y="5618163"/>
          <p14:tracePt t="116103" x="2074863" y="5607050"/>
          <p14:tracePt t="116126" x="2092325" y="5594350"/>
          <p14:tracePt t="116137" x="2103438" y="5589588"/>
          <p14:tracePt t="116158" x="2114550" y="5589588"/>
          <p14:tracePt t="116170" x="2132013" y="5589588"/>
          <p14:tracePt t="116190" x="2149475" y="5594350"/>
          <p14:tracePt t="116206" x="2165350" y="5600700"/>
          <p14:tracePt t="116222" x="2206625" y="5611813"/>
          <p14:tracePt t="116237" x="2239963" y="5629275"/>
          <p14:tracePt t="116253" x="2325688" y="5640388"/>
          <p14:tracePt t="116271" x="2389188" y="5646738"/>
          <p14:tracePt t="116287" x="2463800" y="5646738"/>
          <p14:tracePt t="116303" x="2514600" y="5646738"/>
          <p14:tracePt t="116320" x="2571750" y="5646738"/>
          <p14:tracePt t="116337" x="2628900" y="5646738"/>
          <p14:tracePt t="116353" x="2674938" y="5646738"/>
          <p14:tracePt t="116370" x="2725738" y="5646738"/>
          <p14:tracePt t="116387" x="2771775" y="5646738"/>
          <p14:tracePt t="116404" x="2817813" y="5640388"/>
          <p14:tracePt t="116420" x="2857500" y="5640388"/>
          <p14:tracePt t="116437" x="2892425" y="5635625"/>
          <p14:tracePt t="116453" x="2936875" y="5629275"/>
          <p14:tracePt t="116470" x="2965450" y="5629275"/>
          <p14:tracePt t="116487" x="2994025" y="5629275"/>
          <p14:tracePt t="116503" x="3022600" y="5629275"/>
          <p14:tracePt t="116520" x="3046413" y="5622925"/>
          <p14:tracePt t="116537" x="3063875" y="5622925"/>
          <p14:tracePt t="116554" x="3074988" y="5622925"/>
          <p14:tracePt t="116570" x="3079750" y="5622925"/>
          <p14:tracePt t="116587" x="3092450" y="5622925"/>
          <p14:tracePt t="116603" x="3103563" y="5622925"/>
          <p14:tracePt t="116702" x="3108325" y="5622925"/>
          <p14:tracePt t="116718" x="3114675" y="5622925"/>
          <p14:tracePt t="116721" x="3149600" y="5622925"/>
          <p14:tracePt t="116737" x="3194050" y="5622925"/>
          <p14:tracePt t="116753" x="3240088" y="5622925"/>
          <p14:tracePt t="116770" x="3303588" y="5622925"/>
          <p14:tracePt t="116787" x="3360738" y="5622925"/>
          <p14:tracePt t="116803" x="3411538" y="5622925"/>
          <p14:tracePt t="116820" x="3451225" y="5622925"/>
          <p14:tracePt t="116836" x="3479800" y="5622925"/>
          <p14:tracePt t="116854" x="3508375" y="5622925"/>
          <p14:tracePt t="116870" x="3525838" y="5622925"/>
          <p14:tracePt t="117358" x="3532188" y="5622925"/>
          <p14:tracePt t="117838" x="3525838" y="5622925"/>
          <p14:tracePt t="117902" x="3521075" y="5629275"/>
          <p14:tracePt t="117909" x="3508375" y="5635625"/>
          <p14:tracePt t="117920" x="3492500" y="5646738"/>
          <p14:tracePt t="117937" x="3479800" y="5657850"/>
          <p14:tracePt t="117953" x="3457575" y="5675313"/>
          <p14:tracePt t="117970" x="3440113" y="5692775"/>
          <p14:tracePt t="117987" x="3417888" y="5715000"/>
          <p14:tracePt t="118003" x="3394075" y="5732463"/>
          <p14:tracePt t="118020" x="3382963" y="5754688"/>
          <p14:tracePt t="118036" x="3365500" y="5778500"/>
          <p14:tracePt t="118036" x="3360738" y="5783263"/>
          <p14:tracePt t="118054" x="3343275" y="5811838"/>
          <p14:tracePt t="118070" x="3332163" y="5822950"/>
          <p14:tracePt t="118087" x="3325813" y="5835650"/>
          <p14:tracePt t="118103" x="3325813" y="5846763"/>
          <p14:tracePt t="118120" x="3325813" y="5851525"/>
          <p14:tracePt t="118382" x="3332163" y="5851525"/>
          <p14:tracePt t="118389" x="3354388" y="5851525"/>
          <p14:tracePt t="118404" x="3389313" y="5851525"/>
          <p14:tracePt t="118420" x="3417888" y="5851525"/>
          <p14:tracePt t="118436" x="3457575" y="5851525"/>
          <p14:tracePt t="118453" x="3503613" y="5851525"/>
          <p14:tracePt t="118470" x="3521075" y="5851525"/>
          <p14:tracePt t="118487" x="3532188" y="5851525"/>
          <p14:tracePt t="118504" x="3536950" y="5851525"/>
          <p14:tracePt t="119366" x="3543300" y="5851525"/>
          <p14:tracePt t="120654" x="3549650" y="5851525"/>
          <p14:tracePt t="120670" x="3554413" y="5857875"/>
          <p14:tracePt t="120678" x="3565525" y="5864225"/>
          <p14:tracePt t="120687" x="3589338" y="5875338"/>
          <p14:tracePt t="120703" x="3611563" y="5886450"/>
          <p14:tracePt t="120720" x="3635375" y="5903913"/>
          <p14:tracePt t="120736" x="3646488" y="5915025"/>
          <p14:tracePt t="120754" x="3663950" y="5921375"/>
          <p14:tracePt t="120770" x="3675063" y="5932488"/>
          <p14:tracePt t="120787" x="3692525" y="5943600"/>
          <p14:tracePt t="120803" x="3703638" y="5954713"/>
          <p14:tracePt t="120820" x="3714750" y="5965825"/>
          <p14:tracePt t="120836" x="3725863" y="5978525"/>
          <p14:tracePt t="120853" x="3736975" y="5989638"/>
          <p14:tracePt t="120853" x="3743325" y="5989638"/>
          <p14:tracePt t="120870" x="3749675" y="6000750"/>
          <p14:tracePt t="120887" x="3754438" y="6007100"/>
          <p14:tracePt t="120903" x="3760788" y="6007100"/>
          <p14:tracePt t="120920" x="3765550" y="6011863"/>
          <p14:tracePt t="120936" x="3765550" y="6022975"/>
          <p14:tracePt t="120953" x="3778250" y="6029325"/>
          <p14:tracePt t="120970" x="3778250" y="6040438"/>
          <p14:tracePt t="120986" x="3783013" y="6051550"/>
          <p14:tracePt t="121003" x="3789363" y="6064250"/>
          <p14:tracePt t="121020" x="3794125" y="6069013"/>
          <p14:tracePt t="121036" x="3800475" y="6086475"/>
          <p14:tracePt t="121053" x="3806825" y="6092825"/>
          <p14:tracePt t="121070" x="3806825" y="6097588"/>
          <p14:tracePt t="121126" x="3806825" y="6103938"/>
          <p14:tracePt t="121142" x="3806825" y="6108700"/>
          <p14:tracePt t="121158" x="3806825" y="6115050"/>
          <p14:tracePt t="121174" x="3806825" y="6121400"/>
          <p14:tracePt t="121190" x="3806825" y="6126163"/>
          <p14:tracePt t="121198" x="3806825" y="6132513"/>
          <p14:tracePt t="121206" x="3800475" y="6137275"/>
          <p14:tracePt t="121238" x="3794125" y="6143625"/>
          <p14:tracePt t="121238" x="3794125" y="6149975"/>
          <p14:tracePt t="121253" x="3789363" y="6149975"/>
          <p14:tracePt t="121310" x="3783013" y="6149975"/>
          <p14:tracePt t="121342" x="3783013" y="6154738"/>
          <p14:tracePt t="121358" x="3778250" y="6154738"/>
          <p14:tracePt t="121406" x="3771900" y="6154738"/>
          <p14:tracePt t="121446" x="3765550" y="6154738"/>
          <p14:tracePt t="121470" x="3760788" y="6154738"/>
          <p14:tracePt t="121473" x="3760788" y="6161088"/>
          <p14:tracePt t="121510" x="3754438" y="6161088"/>
          <p14:tracePt t="121542" x="3749675" y="6161088"/>
          <p14:tracePt t="121566" x="3749675" y="6165850"/>
          <p14:tracePt t="122861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Storage Analysis </a:t>
            </a:r>
            <a:r>
              <a:rPr lang="en-US" dirty="0" smtClean="0"/>
              <a:t>Example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/>
          <a:lstStyle/>
          <a:p>
            <a:r>
              <a:rPr lang="en-US" dirty="0" smtClean="0"/>
              <a:t>Assume the </a:t>
            </a:r>
            <a:r>
              <a:rPr lang="en-US" dirty="0" err="1" smtClean="0"/>
              <a:t>Nilar</a:t>
            </a:r>
            <a:r>
              <a:rPr lang="en-US" dirty="0" smtClean="0"/>
              <a:t> 24V 9Ah battery</a:t>
            </a:r>
          </a:p>
          <a:p>
            <a:r>
              <a:rPr lang="en-US" dirty="0" smtClean="0"/>
              <a:t>Suppose we have an application that requires a current draw of 8.0 Amps at nominal voltage.  How long would we expect this battery to last under ideal conditions?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6" name="Picture 8" descr="C:\Code\UW_Class\Storage_Equation_Ex_1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32" y="3305175"/>
            <a:ext cx="4644768" cy="7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Code\UW_Class\Storage_Equation_Ex_2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" y="5029200"/>
            <a:ext cx="3072130" cy="71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4343400"/>
            <a:ext cx="6181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is the “C” rate of the previous problem?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3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87"/>
    </mc:Choice>
    <mc:Fallback xmlns="">
      <p:transition spd="slow" advTm="6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43230" x="2982913" y="3925888"/>
          <p14:tracePt t="43343" x="2978150" y="3925888"/>
          <p14:tracePt t="43351" x="2971800" y="3921125"/>
          <p14:tracePt t="43363" x="2960688" y="3921125"/>
          <p14:tracePt t="43380" x="2943225" y="3921125"/>
          <p14:tracePt t="43399" x="2925763" y="3921125"/>
          <p14:tracePt t="43415" x="2897188" y="3914775"/>
          <p14:tracePt t="43431" x="2879725" y="3914775"/>
          <p14:tracePt t="43447" x="2851150" y="3908425"/>
          <p14:tracePt t="43467" x="2840038" y="3908425"/>
          <p14:tracePt t="43480" x="2822575" y="3908425"/>
          <p14:tracePt t="45600" x="2822575" y="3903663"/>
          <p14:tracePt t="45944" x="2828925" y="3903663"/>
          <p14:tracePt t="46016" x="2835275" y="3903663"/>
          <p14:tracePt t="46040" x="2840038" y="3903663"/>
          <p14:tracePt t="46048" x="2846388" y="3903663"/>
          <p14:tracePt t="46064" x="2851150" y="3903663"/>
          <p14:tracePt t="46065" x="2863850" y="3903663"/>
          <p14:tracePt t="46081" x="2868613" y="3908425"/>
          <p14:tracePt t="46097" x="2879725" y="3908425"/>
          <p14:tracePt t="46114" x="2886075" y="3908425"/>
          <p14:tracePt t="46480" x="2892425" y="3908425"/>
          <p14:tracePt t="46497" x="2897188" y="3908425"/>
          <p14:tracePt t="46498" x="2903538" y="3908425"/>
          <p14:tracePt t="46515" x="2925763" y="3903663"/>
          <p14:tracePt t="46531" x="2943225" y="3903663"/>
          <p14:tracePt t="46548" x="2971800" y="3903663"/>
          <p14:tracePt t="46564" x="3000375" y="3903663"/>
          <p14:tracePt t="46581" x="3028950" y="3903663"/>
          <p14:tracePt t="46597" x="3068638" y="3903663"/>
          <p14:tracePt t="46614" x="3121025" y="3903663"/>
          <p14:tracePt t="46631" x="3178175" y="3903663"/>
          <p14:tracePt t="46648" x="3268663" y="3897313"/>
          <p14:tracePt t="46664" x="3336925" y="3897313"/>
          <p14:tracePt t="46681" x="3389313" y="3897313"/>
          <p14:tracePt t="46697" x="3451225" y="3897313"/>
          <p14:tracePt t="46714" x="3525838" y="3897313"/>
          <p14:tracePt t="46731" x="3606800" y="3897313"/>
          <p14:tracePt t="46747" x="3675063" y="3897313"/>
          <p14:tracePt t="46764" x="3754438" y="3897313"/>
          <p14:tracePt t="46781" x="3822700" y="3892550"/>
          <p14:tracePt t="46797" x="3921125" y="3886200"/>
          <p14:tracePt t="46814" x="4000500" y="3879850"/>
          <p14:tracePt t="46831" x="4075113" y="3875088"/>
          <p14:tracePt t="46848" x="4143375" y="3875088"/>
          <p14:tracePt t="46864" x="4264025" y="3875088"/>
          <p14:tracePt t="46881" x="4337050" y="3875088"/>
          <p14:tracePt t="46897" x="4418013" y="3875088"/>
          <p14:tracePt t="46914" x="4479925" y="3875088"/>
          <p14:tracePt t="46930" x="4543425" y="3875088"/>
          <p14:tracePt t="46947" x="4600575" y="3875088"/>
          <p14:tracePt t="46964" x="4651375" y="3875088"/>
          <p14:tracePt t="46981" x="4697413" y="3875088"/>
          <p14:tracePt t="46997" x="4732338" y="3868738"/>
          <p14:tracePt t="47014" x="4778375" y="3868738"/>
          <p14:tracePt t="47030" x="4818063" y="3868738"/>
          <p14:tracePt t="47047" x="4851400" y="3868738"/>
          <p14:tracePt t="47064" x="4897438" y="3863975"/>
          <p14:tracePt t="47081" x="4926013" y="3863975"/>
          <p14:tracePt t="47097" x="4960938" y="3863975"/>
          <p14:tracePt t="47114" x="4978400" y="3857625"/>
          <p14:tracePt t="47130" x="4989513" y="3857625"/>
          <p14:tracePt t="48328" x="0" y="0"/>
        </p14:tracePtLst>
        <p14:tracePtLst>
          <p14:tracePt t="58300" x="1514475" y="5154613"/>
          <p14:tracePt t="58367" x="1514475" y="5160963"/>
          <p14:tracePt t="58383" x="1508125" y="5160963"/>
          <p14:tracePt t="58439" x="1503363" y="5160963"/>
          <p14:tracePt t="58463" x="1497013" y="5160963"/>
          <p14:tracePt t="58480" x="1497013" y="5165725"/>
          <p14:tracePt t="58496" x="1492250" y="5165725"/>
          <p14:tracePt t="58519" x="1485900" y="5165725"/>
          <p14:tracePt t="58536" x="1463675" y="5165725"/>
          <p14:tracePt t="58559" x="1450975" y="5165725"/>
          <p14:tracePt t="58571" x="1446213" y="5165725"/>
          <p14:tracePt t="58580" x="1428750" y="5165725"/>
          <p14:tracePt t="58596" x="1406525" y="5165725"/>
          <p14:tracePt t="58614" x="1393825" y="5160963"/>
          <p14:tracePt t="58630" x="1377950" y="5160963"/>
          <p14:tracePt t="58647" x="1360488" y="5160963"/>
          <p14:tracePt t="58664" x="1354138" y="5160963"/>
          <p14:tracePt t="58680" x="1343025" y="5160963"/>
          <p14:tracePt t="58697" x="1331913" y="5165725"/>
          <p14:tracePt t="58713" x="1308100" y="5178425"/>
          <p14:tracePt t="58730" x="1285875" y="5194300"/>
          <p14:tracePt t="58747" x="1263650" y="5218113"/>
          <p14:tracePt t="58763" x="1222375" y="5240338"/>
          <p14:tracePt t="58780" x="1193800" y="5264150"/>
          <p14:tracePt t="58796" x="1171575" y="5286375"/>
          <p14:tracePt t="58813" x="1160463" y="5297488"/>
          <p14:tracePt t="58830" x="1154113" y="5308600"/>
          <p14:tracePt t="58846" x="1149350" y="5314950"/>
          <p14:tracePt t="58863" x="1143000" y="5326063"/>
          <p14:tracePt t="58880" x="1143000" y="5332413"/>
          <p14:tracePt t="58896" x="1131888" y="5337175"/>
          <p14:tracePt t="58913" x="1125538" y="5343525"/>
          <p14:tracePt t="58930" x="1120775" y="5343525"/>
          <p14:tracePt t="58946" x="1120775" y="5354638"/>
          <p14:tracePt t="58963" x="1114425" y="5354638"/>
          <p14:tracePt t="58980" x="1108075" y="5354638"/>
          <p14:tracePt t="59255" x="1114425" y="5354638"/>
          <p14:tracePt t="59264" x="1131888" y="5354638"/>
          <p14:tracePt t="59280" x="1182688" y="5354638"/>
          <p14:tracePt t="59296" x="1246188" y="5354638"/>
          <p14:tracePt t="59313" x="1308100" y="5354638"/>
          <p14:tracePt t="59330" x="1389063" y="5354638"/>
          <p14:tracePt t="59346" x="1457325" y="5354638"/>
          <p14:tracePt t="59364" x="1531938" y="5349875"/>
          <p14:tracePt t="59380" x="1577975" y="5349875"/>
          <p14:tracePt t="59397" x="1611313" y="5349875"/>
          <p14:tracePt t="59413" x="1639888" y="5349875"/>
          <p14:tracePt t="59430" x="1657350" y="5349875"/>
          <p14:tracePt t="59446" x="1668463" y="5349875"/>
          <p14:tracePt t="59887" x="1668463" y="5354638"/>
          <p14:tracePt t="59896" x="1668463" y="5372100"/>
          <p14:tracePt t="59897" x="1668463" y="5418138"/>
          <p14:tracePt t="59913" x="1679575" y="5486400"/>
          <p14:tracePt t="59930" x="1697038" y="5537200"/>
          <p14:tracePt t="59946" x="1708150" y="5572125"/>
          <p14:tracePt t="59963" x="1725613" y="5594350"/>
          <p14:tracePt t="59980" x="1736725" y="5607050"/>
          <p14:tracePt t="59997" x="1743075" y="5611813"/>
          <p14:tracePt t="60013" x="1754188" y="5618163"/>
          <p14:tracePt t="60030" x="1760538" y="5618163"/>
          <p14:tracePt t="60046" x="1765300" y="5618163"/>
          <p14:tracePt t="60046" x="1765300" y="5622925"/>
          <p14:tracePt t="60064" x="1771650" y="5622925"/>
          <p14:tracePt t="60080" x="1778000" y="5629275"/>
          <p14:tracePt t="60097" x="1789113" y="5629275"/>
          <p14:tracePt t="60113" x="1811338" y="5629275"/>
          <p14:tracePt t="60130" x="1822450" y="5629275"/>
          <p14:tracePt t="60146" x="1846263" y="5629275"/>
          <p14:tracePt t="60163" x="1879600" y="5629275"/>
          <p14:tracePt t="60180" x="1914525" y="5635625"/>
          <p14:tracePt t="60197" x="1954213" y="5635625"/>
          <p14:tracePt t="60213" x="1989138" y="5640388"/>
          <p14:tracePt t="60230" x="2022475" y="5640388"/>
          <p14:tracePt t="60246" x="2046288" y="5640388"/>
          <p14:tracePt t="60246" x="2057400" y="5646738"/>
          <p14:tracePt t="60264" x="2092325" y="5646738"/>
          <p14:tracePt t="60280" x="2132013" y="5646738"/>
          <p14:tracePt t="60296" x="2178050" y="5646738"/>
          <p14:tracePt t="60313" x="2251075" y="5651500"/>
          <p14:tracePt t="60330" x="2332038" y="5651500"/>
          <p14:tracePt t="60346" x="2417763" y="5651500"/>
          <p14:tracePt t="60363" x="2497138" y="5651500"/>
          <p14:tracePt t="60379" x="2543175" y="5651500"/>
          <p14:tracePt t="60397" x="2571750" y="5651500"/>
          <p14:tracePt t="61311" x="2565400" y="5651500"/>
          <p14:tracePt t="61335" x="2560638" y="5651500"/>
          <p14:tracePt t="61351" x="2554288" y="5651500"/>
          <p14:tracePt t="61367" x="2549525" y="5651500"/>
          <p14:tracePt t="61379" x="2543175" y="5651500"/>
          <p14:tracePt t="61380" x="2514600" y="5651500"/>
          <p14:tracePt t="61396" x="2497138" y="5651500"/>
          <p14:tracePt t="61413" x="2463800" y="5646738"/>
          <p14:tracePt t="61429" x="2422525" y="5640388"/>
          <p14:tracePt t="61447" x="2393950" y="5635625"/>
          <p14:tracePt t="61463" x="2365375" y="5629275"/>
          <p14:tracePt t="61480" x="2349500" y="5622925"/>
          <p14:tracePt t="61496" x="2336800" y="5611813"/>
          <p14:tracePt t="61513" x="2320925" y="5607050"/>
          <p14:tracePt t="61529" x="2297113" y="5589588"/>
          <p14:tracePt t="61547" x="2279650" y="5572125"/>
          <p14:tracePt t="61563" x="2268538" y="5561013"/>
          <p14:tracePt t="61580" x="2257425" y="5549900"/>
          <p14:tracePt t="61596" x="2246313" y="5537200"/>
          <p14:tracePt t="61613" x="2228850" y="5514975"/>
          <p14:tracePt t="61629" x="2217738" y="5492750"/>
          <p14:tracePt t="61647" x="2206625" y="5475288"/>
          <p14:tracePt t="61663" x="2200275" y="5464175"/>
          <p14:tracePt t="61680" x="2193925" y="5457825"/>
          <p14:tracePt t="61696" x="2193925" y="5451475"/>
          <p14:tracePt t="61714" x="2193925" y="5446713"/>
          <p14:tracePt t="61729" x="2193925" y="5435600"/>
          <p14:tracePt t="61747" x="2193925" y="5429250"/>
          <p14:tracePt t="61763" x="2200275" y="5418138"/>
          <p14:tracePt t="61780" x="2206625" y="5407025"/>
          <p14:tracePt t="61796" x="2222500" y="5394325"/>
          <p14:tracePt t="61813" x="2235200" y="5383213"/>
          <p14:tracePt t="61829" x="2251075" y="5365750"/>
          <p14:tracePt t="61847" x="2263775" y="5360988"/>
          <p14:tracePt t="61863" x="2286000" y="5343525"/>
          <p14:tracePt t="61880" x="2308225" y="5337175"/>
          <p14:tracePt t="61896" x="2320925" y="5332413"/>
          <p14:tracePt t="61913" x="2336800" y="5326063"/>
          <p14:tracePt t="61929" x="2354263" y="5321300"/>
          <p14:tracePt t="61947" x="2365375" y="5314950"/>
          <p14:tracePt t="61963" x="2378075" y="5314950"/>
          <p14:tracePt t="61980" x="2400300" y="5314950"/>
          <p14:tracePt t="61996" x="2428875" y="5314950"/>
          <p14:tracePt t="62013" x="2463800" y="5321300"/>
          <p14:tracePt t="62029" x="2508250" y="5337175"/>
          <p14:tracePt t="62047" x="2571750" y="5349875"/>
          <p14:tracePt t="62063" x="2657475" y="5394325"/>
          <p14:tracePt t="62080" x="2720975" y="5422900"/>
          <p14:tracePt t="62096" x="2760663" y="5446713"/>
          <p14:tracePt t="62113" x="2782888" y="5464175"/>
          <p14:tracePt t="62129" x="2806700" y="5468938"/>
          <p14:tracePt t="62146" x="2828925" y="5480050"/>
          <p14:tracePt t="62163" x="2846388" y="5492750"/>
          <p14:tracePt t="62180" x="2857500" y="5508625"/>
          <p14:tracePt t="62196" x="2879725" y="5521325"/>
          <p14:tracePt t="62214" x="2903538" y="5526088"/>
          <p14:tracePt t="62229" x="2921000" y="5537200"/>
          <p14:tracePt t="62247" x="2943225" y="5537200"/>
          <p14:tracePt t="62263" x="2978150" y="5537200"/>
          <p14:tracePt t="62280" x="2989263" y="5537200"/>
          <p14:tracePt t="62296" x="3006725" y="5537200"/>
          <p14:tracePt t="62314" x="3017838" y="5537200"/>
          <p14:tracePt t="62330" x="3028950" y="5537200"/>
          <p14:tracePt t="62347" x="3040063" y="5537200"/>
          <p14:tracePt t="62364" x="3063875" y="5537200"/>
          <p14:tracePt t="62381" x="3079750" y="5537200"/>
          <p14:tracePt t="62397" x="3108325" y="5537200"/>
          <p14:tracePt t="62414" x="3125788" y="5537200"/>
          <p14:tracePt t="62430" x="3149600" y="5537200"/>
          <p14:tracePt t="62448" x="3160713" y="5537200"/>
          <p14:tracePt t="62464" x="3189288" y="5537200"/>
          <p14:tracePt t="62481" x="3206750" y="5537200"/>
          <p14:tracePt t="62497" x="3217863" y="5537200"/>
          <p14:tracePt t="62514" x="3235325" y="5537200"/>
          <p14:tracePt t="62530" x="3251200" y="5537200"/>
          <p14:tracePt t="62547" x="3257550" y="5537200"/>
          <p14:tracePt t="62564" x="3268663" y="5537200"/>
          <p14:tracePt t="62600" x="3275013" y="5537200"/>
          <p14:tracePt t="63080" x="3279775" y="5537200"/>
          <p14:tracePt t="63088" x="3286125" y="5537200"/>
          <p14:tracePt t="63097" x="3314700" y="5537200"/>
          <p14:tracePt t="63114" x="3365500" y="5537200"/>
          <p14:tracePt t="63131" x="3411538" y="5537200"/>
          <p14:tracePt t="63147" x="3463925" y="5532438"/>
          <p14:tracePt t="63164" x="3503613" y="5532438"/>
          <p14:tracePt t="63181" x="3549650" y="5532438"/>
          <p14:tracePt t="63198" x="3578225" y="5532438"/>
          <p14:tracePt t="63214" x="3594100" y="5532438"/>
          <p14:tracePt t="63231" x="3600450" y="5532438"/>
          <p14:tracePt t="6377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1: </a:t>
            </a:r>
            <a:r>
              <a:rPr lang="en-US" dirty="0"/>
              <a:t>Overview of </a:t>
            </a:r>
            <a:r>
              <a:rPr lang="en-US" dirty="0" smtClean="0"/>
              <a:t>Energy </a:t>
            </a:r>
            <a:r>
              <a:rPr lang="en-US" dirty="0"/>
              <a:t>S</a:t>
            </a:r>
            <a:r>
              <a:rPr lang="en-US" dirty="0" smtClean="0"/>
              <a:t>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endParaRPr lang="en-US" dirty="0" smtClean="0"/>
          </a:p>
          <a:p>
            <a:r>
              <a:rPr lang="en-US" dirty="0" smtClean="0"/>
              <a:t>Forms of Energy Storage</a:t>
            </a:r>
          </a:p>
          <a:p>
            <a:pPr lvl="1"/>
            <a:r>
              <a:rPr lang="en-US" dirty="0" smtClean="0"/>
              <a:t>Chemical storage</a:t>
            </a:r>
          </a:p>
          <a:p>
            <a:pPr lvl="1"/>
            <a:r>
              <a:rPr lang="en-US" dirty="0" smtClean="0"/>
              <a:t>Physical storage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Deployments of Energy Storage</a:t>
            </a:r>
          </a:p>
          <a:p>
            <a:pPr lvl="1"/>
            <a:r>
              <a:rPr lang="en-US" dirty="0" smtClean="0"/>
              <a:t>Grid </a:t>
            </a:r>
            <a:r>
              <a:rPr lang="en-US" dirty="0"/>
              <a:t>c</a:t>
            </a:r>
            <a:r>
              <a:rPr lang="en-US" dirty="0" smtClean="0"/>
              <a:t>onnected</a:t>
            </a:r>
          </a:p>
          <a:p>
            <a:pPr lvl="1"/>
            <a:r>
              <a:rPr lang="en-US" dirty="0" smtClean="0"/>
              <a:t>Grid influencing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50"/>
    </mc:Choice>
    <mc:Fallback xmlns="">
      <p:transition spd="slow" advTm="9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Storage Analysis </a:t>
            </a:r>
            <a:r>
              <a:rPr lang="en-US" dirty="0" smtClean="0"/>
              <a:t>Example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a go-cart runs on a single </a:t>
            </a:r>
            <a:r>
              <a:rPr lang="en-US" dirty="0" err="1" smtClean="0"/>
              <a:t>Nilar</a:t>
            </a:r>
            <a:r>
              <a:rPr lang="en-US" dirty="0" smtClean="0"/>
              <a:t> 24V 9Ah battery.  Over the course of an 8-hour day, the go-cart is run at nominal power output for 36% of the time.  Assuming an ideal cell and efficiency and voltage, will the battery need to be changed?  What is the final capacity of the battery in the go-cart at the end of the 8-hour day?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8" name="Picture 4" descr="C:\Code\UW_Class\Storage_Equation_Ex_3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06603"/>
            <a:ext cx="6552659" cy="254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4619625"/>
            <a:ext cx="2590800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Yes, it will need to be changed (14 times)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0080" y="5494735"/>
            <a:ext cx="1867441" cy="381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Final capacity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6216" y="6419850"/>
            <a:ext cx="396185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09900" y="5838825"/>
            <a:ext cx="1905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1"/>
          </p:cNvCxnSpPr>
          <p:nvPr/>
        </p:nvCxnSpPr>
        <p:spPr>
          <a:xfrm flipH="1">
            <a:off x="4914900" y="4942791"/>
            <a:ext cx="1333500" cy="74244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248400" y="5828110"/>
            <a:ext cx="361680" cy="26789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5"/>
    </mc:Choice>
    <mc:Fallback xmlns="">
      <p:transition spd="slow" advTm="13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49581" x="1520825" y="4440238"/>
          <p14:tracePt t="50014" x="1525588" y="4440238"/>
          <p14:tracePt t="50018" x="1531938" y="4440238"/>
          <p14:tracePt t="50031" x="1536700" y="4440238"/>
          <p14:tracePt t="50048" x="1549400" y="4440238"/>
          <p14:tracePt t="50064" x="1554163" y="4440238"/>
          <p14:tracePt t="50081" x="1565275" y="4440238"/>
          <p14:tracePt t="50098" x="1571625" y="4440238"/>
          <p14:tracePt t="50114" x="1582738" y="4440238"/>
          <p14:tracePt t="50131" x="1589088" y="4440238"/>
          <p14:tracePt t="50147" x="1593850" y="4440238"/>
          <p14:tracePt t="50164" x="1606550" y="4435475"/>
          <p14:tracePt t="50181" x="1628775" y="4435475"/>
          <p14:tracePt t="50198" x="1646238" y="4429125"/>
          <p14:tracePt t="50214" x="1663700" y="4422775"/>
          <p14:tracePt t="50231" x="1668463" y="4422775"/>
          <p14:tracePt t="51230" x="1674813" y="4422775"/>
          <p14:tracePt t="51248" x="1714500" y="4422775"/>
          <p14:tracePt t="51249" x="1749425" y="4422775"/>
          <p14:tracePt t="51264" x="1793875" y="4429125"/>
          <p14:tracePt t="51281" x="1846263" y="4435475"/>
          <p14:tracePt t="51297" x="1885950" y="4435475"/>
          <p14:tracePt t="51315" x="1936750" y="4435475"/>
          <p14:tracePt t="51331" x="1978025" y="4435475"/>
          <p14:tracePt t="51348" x="2011363" y="4435475"/>
          <p14:tracePt t="51364" x="2035175" y="4435475"/>
          <p14:tracePt t="51381" x="2063750" y="4435475"/>
          <p14:tracePt t="51397" x="2092325" y="4435475"/>
          <p14:tracePt t="51415" x="2120900" y="4435475"/>
          <p14:tracePt t="51431" x="2143125" y="4435475"/>
          <p14:tracePt t="51448" x="2165350" y="4435475"/>
          <p14:tracePt t="51464" x="2189163" y="4435475"/>
          <p14:tracePt t="51481" x="2217738" y="4435475"/>
          <p14:tracePt t="51497" x="2235200" y="4422775"/>
          <p14:tracePt t="51515" x="2257425" y="4418013"/>
          <p14:tracePt t="51531" x="2268538" y="4411663"/>
          <p14:tracePt t="51548" x="2286000" y="4400550"/>
          <p14:tracePt t="51564" x="2297113" y="4389438"/>
          <p14:tracePt t="51581" x="2314575" y="4383088"/>
          <p14:tracePt t="51597" x="2332038" y="4365625"/>
          <p14:tracePt t="51615" x="2343150" y="4354513"/>
          <p14:tracePt t="51631" x="2354263" y="4349750"/>
          <p14:tracePt t="51648" x="2365375" y="4343400"/>
          <p14:tracePt t="51664" x="2378075" y="4337050"/>
          <p14:tracePt t="51681" x="2382838" y="4325938"/>
          <p14:tracePt t="51697" x="2389188" y="4325938"/>
          <p14:tracePt t="51714" x="2389188" y="4321175"/>
          <p14:tracePt t="51731" x="2393950" y="4321175"/>
          <p14:tracePt t="51748" x="2400300" y="4314825"/>
          <p14:tracePt t="51894" x="2406650" y="4314825"/>
          <p14:tracePt t="51899" x="2422525" y="4303713"/>
          <p14:tracePt t="51914" x="2463800" y="4292600"/>
          <p14:tracePt t="51931" x="2520950" y="4279900"/>
          <p14:tracePt t="51948" x="2582863" y="4268788"/>
          <p14:tracePt t="51964" x="2635250" y="4257675"/>
          <p14:tracePt t="51981" x="2686050" y="4246563"/>
          <p14:tracePt t="51997" x="2732088" y="4246563"/>
          <p14:tracePt t="52014" x="2736850" y="4240213"/>
          <p14:tracePt t="52326" x="2736850" y="4246563"/>
          <p14:tracePt t="52329" x="2736850" y="4251325"/>
          <p14:tracePt t="52347" x="2736850" y="4268788"/>
          <p14:tracePt t="52364" x="2736850" y="4292600"/>
          <p14:tracePt t="52381" x="2736850" y="4308475"/>
          <p14:tracePt t="52398" x="2736850" y="4321175"/>
          <p14:tracePt t="52414" x="2736850" y="4325938"/>
          <p14:tracePt t="52431" x="2736850" y="4332288"/>
          <p14:tracePt t="52447" x="2736850" y="4343400"/>
          <p14:tracePt t="52464" x="2736850" y="4349750"/>
          <p14:tracePt t="52481" x="2736850" y="4360863"/>
          <p14:tracePt t="52498" x="2736850" y="4365625"/>
          <p14:tracePt t="52514" x="2736850" y="4378325"/>
          <p14:tracePt t="52550" x="2736850" y="4383088"/>
          <p14:tracePt t="53310" x="2743200" y="4383088"/>
          <p14:tracePt t="53398" x="2749550" y="4383088"/>
          <p14:tracePt t="53446" x="2754313" y="4383088"/>
          <p14:tracePt t="53450" x="2754313" y="4378325"/>
          <p14:tracePt t="53464" x="2782888" y="4371975"/>
          <p14:tracePt t="53481" x="2811463" y="4365625"/>
          <p14:tracePt t="53497" x="2846388" y="4354513"/>
          <p14:tracePt t="53514" x="2897188" y="4354513"/>
          <p14:tracePt t="53531" x="2936875" y="4349750"/>
          <p14:tracePt t="53547" x="2978150" y="4349750"/>
          <p14:tracePt t="53564" x="3017838" y="4349750"/>
          <p14:tracePt t="53581" x="3063875" y="4349750"/>
          <p14:tracePt t="53598" x="3086100" y="4349750"/>
          <p14:tracePt t="53614" x="3114675" y="4349750"/>
          <p14:tracePt t="53631" x="3143250" y="4354513"/>
          <p14:tracePt t="53647" x="3165475" y="4354513"/>
          <p14:tracePt t="53664" x="3194050" y="4360863"/>
          <p14:tracePt t="53681" x="3211513" y="4360863"/>
          <p14:tracePt t="53697" x="3228975" y="4360863"/>
          <p14:tracePt t="53715" x="3251200" y="4360863"/>
          <p14:tracePt t="53731" x="3263900" y="4360863"/>
          <p14:tracePt t="53748" x="3286125" y="4360863"/>
          <p14:tracePt t="53764" x="3308350" y="4360863"/>
          <p14:tracePt t="53781" x="3325813" y="4360863"/>
          <p14:tracePt t="53797" x="3354388" y="4360863"/>
          <p14:tracePt t="53815" x="3382963" y="4365625"/>
          <p14:tracePt t="53831" x="3406775" y="4365625"/>
          <p14:tracePt t="53848" x="3429000" y="4365625"/>
          <p14:tracePt t="53864" x="3440113" y="4365625"/>
          <p14:tracePt t="53881" x="3451225" y="4365625"/>
          <p14:tracePt t="53897" x="3457575" y="4365625"/>
          <p14:tracePt t="53914" x="3468688" y="4365625"/>
          <p14:tracePt t="53931" x="3486150" y="4365625"/>
          <p14:tracePt t="53948" x="3497263" y="4365625"/>
          <p14:tracePt t="53964" x="3508375" y="4365625"/>
          <p14:tracePt t="53981" x="3514725" y="4365625"/>
          <p14:tracePt t="53997" x="3536950" y="4365625"/>
          <p14:tracePt t="54015" x="3560763" y="4365625"/>
          <p14:tracePt t="54031" x="3582988" y="4365625"/>
          <p14:tracePt t="54048" x="3617913" y="4360863"/>
          <p14:tracePt t="54064" x="3640138" y="4354513"/>
          <p14:tracePt t="54081" x="3663950" y="4354513"/>
          <p14:tracePt t="54097" x="3686175" y="4354513"/>
          <p14:tracePt t="54114" x="3697288" y="4354513"/>
          <p14:tracePt t="54131" x="3708400" y="4354513"/>
          <p14:tracePt t="54148" x="3714750" y="4354513"/>
          <p14:tracePt t="54164" x="3725863" y="4354513"/>
          <p14:tracePt t="54886" x="3732213" y="4354513"/>
          <p14:tracePt t="54966" x="3736975" y="4354513"/>
          <p14:tracePt t="54982" x="3736975" y="4349750"/>
          <p14:tracePt t="54983" x="3743325" y="4349750"/>
          <p14:tracePt t="54997" x="3749675" y="4349750"/>
          <p14:tracePt t="55014" x="3749675" y="4343400"/>
          <p14:tracePt t="55030" x="3754438" y="4343400"/>
          <p14:tracePt t="55047" x="3765550" y="4343400"/>
          <p14:tracePt t="55064" x="3771900" y="4343400"/>
          <p14:tracePt t="55081" x="3783013" y="4349750"/>
          <p14:tracePt t="55097" x="3783013" y="4354513"/>
          <p14:tracePt t="55830" x="3789363" y="4354513"/>
          <p14:tracePt t="55830" x="3789363" y="4360863"/>
          <p14:tracePt t="55902" x="3794125" y="4360863"/>
          <p14:tracePt t="59052" x="3800475" y="4360863"/>
          <p14:tracePt t="59084" x="3806825" y="4360863"/>
          <p14:tracePt t="59236" x="3811588" y="4360863"/>
          <p14:tracePt t="59263" x="3817938" y="4360863"/>
          <p14:tracePt t="59476" x="3817938" y="4365625"/>
          <p14:tracePt t="59564" x="3811588" y="4365625"/>
          <p14:tracePt t="59636" x="3817938" y="4365625"/>
          <p14:tracePt t="59638" x="3817938" y="4371975"/>
          <p14:tracePt t="59652" x="3822700" y="4371975"/>
          <p14:tracePt t="59663" x="3835400" y="4378325"/>
          <p14:tracePt t="59679" x="3840163" y="4378325"/>
          <p14:tracePt t="59696" x="3851275" y="4378325"/>
          <p14:tracePt t="59712" x="3857625" y="4378325"/>
          <p14:tracePt t="59748" x="3857625" y="4383088"/>
          <p14:tracePt t="59749" x="3863975" y="4383088"/>
          <p14:tracePt t="59828" x="3868738" y="4383088"/>
          <p14:tracePt t="59844" x="3868738" y="4389438"/>
          <p14:tracePt t="59851" x="3886200" y="4394200"/>
          <p14:tracePt t="59862" x="3903663" y="4406900"/>
          <p14:tracePt t="59879" x="3921125" y="4422775"/>
          <p14:tracePt t="59896" x="3943350" y="4429125"/>
          <p14:tracePt t="59912" x="3954463" y="4440238"/>
          <p14:tracePt t="59930" x="3965575" y="4446588"/>
          <p14:tracePt t="59946" x="3971925" y="4451350"/>
          <p14:tracePt t="59963" x="3978275" y="4457700"/>
          <p14:tracePt t="59980" x="3983038" y="4464050"/>
          <p14:tracePt t="59996" x="3989388" y="4468813"/>
          <p14:tracePt t="60036" x="3994150" y="4468813"/>
          <p14:tracePt t="60164" x="4000500" y="4468813"/>
          <p14:tracePt t="60172" x="4017963" y="4475163"/>
          <p14:tracePt t="60180" x="4068763" y="4486275"/>
          <p14:tracePt t="60180" x="4097338" y="4492625"/>
          <p14:tracePt t="60196" x="4160838" y="4508500"/>
          <p14:tracePt t="60213" x="4206875" y="4521200"/>
          <p14:tracePt t="60229" x="4240213" y="4525963"/>
          <p14:tracePt t="60246" x="4264025" y="4525963"/>
          <p14:tracePt t="60263" x="4275138" y="4525963"/>
          <p14:tracePt t="60279" x="4279900" y="4525963"/>
          <p14:tracePt t="60372" x="4286250" y="4525963"/>
          <p14:tracePt t="60379" x="4297363" y="4525963"/>
          <p14:tracePt t="60396" x="4332288" y="4525963"/>
          <p14:tracePt t="60413" x="4349750" y="4525963"/>
          <p14:tracePt t="60429" x="4378325" y="4525963"/>
          <p14:tracePt t="60446" x="4400550" y="4525963"/>
          <p14:tracePt t="60463" x="4422775" y="4525963"/>
          <p14:tracePt t="60479" x="4440238" y="4525963"/>
          <p14:tracePt t="60496" x="4446588" y="4525963"/>
          <p14:tracePt t="60604" x="4451350" y="4525963"/>
          <p14:tracePt t="60828" x="4457700" y="4525963"/>
          <p14:tracePt t="60836" x="4503738" y="4525963"/>
          <p14:tracePt t="60846" x="4583113" y="4525963"/>
          <p14:tracePt t="60862" x="4657725" y="4525963"/>
          <p14:tracePt t="60880" x="4760913" y="4525963"/>
          <p14:tracePt t="60896" x="4846638" y="4525963"/>
          <p14:tracePt t="60913" x="4926013" y="4525963"/>
          <p14:tracePt t="60929" x="4983163" y="4525963"/>
          <p14:tracePt t="60946" x="5011738" y="4525963"/>
          <p14:tracePt t="60962" x="5029200" y="4525963"/>
          <p14:tracePt t="60980" x="5035550" y="4525963"/>
          <p14:tracePt t="61076" x="5040313" y="4525963"/>
          <p14:tracePt t="61092" x="5046663" y="4525963"/>
          <p14:tracePt t="61718" x="5046663" y="4521200"/>
          <p14:tracePt t="61732" x="5040313" y="4521200"/>
          <p14:tracePt t="61772" x="5035550" y="4521200"/>
          <p14:tracePt t="61780" x="5029200" y="4521200"/>
          <p14:tracePt t="61798" x="5022850" y="4521200"/>
          <p14:tracePt t="61813" x="5011738" y="4521200"/>
          <p14:tracePt t="61830" x="5006975" y="4514850"/>
          <p14:tracePt t="61847" x="4994275" y="4514850"/>
          <p14:tracePt t="61863" x="4989513" y="4514850"/>
          <p14:tracePt t="61880" x="4983163" y="4508500"/>
          <p14:tracePt t="61897" x="4978400" y="4503738"/>
          <p14:tracePt t="61913" x="4972050" y="4503738"/>
          <p14:tracePt t="61930" x="4965700" y="4503738"/>
          <p14:tracePt t="61947" x="4960938" y="4503738"/>
          <p14:tracePt t="61963" x="4954588" y="4503738"/>
          <p14:tracePt t="61980" x="4949825" y="4497388"/>
          <p14:tracePt t="61997" x="4937125" y="4497388"/>
          <p14:tracePt t="62013" x="4926013" y="4497388"/>
          <p14:tracePt t="62030" x="4914900" y="4497388"/>
          <p14:tracePt t="62047" x="4908550" y="4497388"/>
          <p14:tracePt t="62064" x="4897438" y="4497388"/>
          <p14:tracePt t="62080" x="4892675" y="4497388"/>
          <p14:tracePt t="62097" x="4886325" y="4492625"/>
          <p14:tracePt t="62113" x="4879975" y="4492625"/>
          <p14:tracePt t="62130" x="4875213" y="4492625"/>
          <p14:tracePt t="62146" x="4864100" y="4492625"/>
          <p14:tracePt t="62164" x="4857750" y="4492625"/>
          <p14:tracePt t="62180" x="4851400" y="4486275"/>
          <p14:tracePt t="62197" x="4840288" y="4486275"/>
          <p14:tracePt t="62213" x="4835525" y="4479925"/>
          <p14:tracePt t="62230" x="4829175" y="4479925"/>
          <p14:tracePt t="62247" x="4822825" y="4479925"/>
          <p14:tracePt t="62557" x="4818063" y="4479925"/>
          <p14:tracePt t="62573" x="4811713" y="4479925"/>
          <p14:tracePt t="62581" x="4800600" y="4479925"/>
          <p14:tracePt t="62597" x="4783138" y="4479925"/>
          <p14:tracePt t="62614" x="4772025" y="4475163"/>
          <p14:tracePt t="62725" x="4765675" y="4475163"/>
          <p14:tracePt t="64069" x="4772025" y="4475163"/>
          <p14:tracePt t="64080" x="4778375" y="4475163"/>
          <p14:tracePt t="64081" x="4783138" y="4475163"/>
          <p14:tracePt t="64116" x="4789488" y="4475163"/>
          <p14:tracePt t="64133" x="4794250" y="4475163"/>
          <p14:tracePt t="64141" x="4800600" y="4475163"/>
          <p14:tracePt t="64147" x="4806950" y="4475163"/>
          <p14:tracePt t="64181" x="4811713" y="4475163"/>
          <p14:tracePt t="64253" x="4818063" y="4475163"/>
          <p14:tracePt t="64267" x="4822825" y="4475163"/>
          <p14:tracePt t="64280" x="4829175" y="4475163"/>
          <p14:tracePt t="64296" x="4835525" y="4475163"/>
          <p14:tracePt t="64313" x="4840288" y="4475163"/>
          <p14:tracePt t="64813" x="4846638" y="4475163"/>
          <p14:tracePt t="64830" x="4851400" y="4475163"/>
          <p14:tracePt t="64846" x="4857750" y="4475163"/>
          <p14:tracePt t="64847" x="4868863" y="4475163"/>
          <p14:tracePt t="64863" x="4875213" y="4475163"/>
          <p14:tracePt t="64880" x="4886325" y="4475163"/>
          <p14:tracePt t="64896" x="4897438" y="4475163"/>
          <p14:tracePt t="64941" x="4903788" y="4475163"/>
          <p14:tracePt t="65021" x="4908550" y="4475163"/>
          <p14:tracePt t="65029" x="4921250" y="4475163"/>
          <p14:tracePt t="65149" x="4926013" y="4475163"/>
          <p14:tracePt t="65157" x="4932363" y="4475163"/>
          <p14:tracePt t="65165" x="4943475" y="4475163"/>
          <p14:tracePt t="65180" x="4965700" y="4475163"/>
          <p14:tracePt t="65196" x="5006975" y="4475163"/>
          <p14:tracePt t="65214" x="5035550" y="4475163"/>
          <p14:tracePt t="65230" x="5057775" y="4475163"/>
          <p14:tracePt t="65247" x="5068888" y="4475163"/>
          <p14:tracePt t="65263" x="5080000" y="4475163"/>
          <p14:tracePt t="65421" x="5086350" y="4475163"/>
          <p14:tracePt t="65429" x="5103813" y="4475163"/>
          <p14:tracePt t="65446" x="5121275" y="4468813"/>
          <p14:tracePt t="65464" x="5137150" y="4468813"/>
          <p14:tracePt t="65480" x="5160963" y="4468813"/>
          <p14:tracePt t="65497" x="5178425" y="4468813"/>
          <p14:tracePt t="65513" x="5189538" y="4468813"/>
          <p14:tracePt t="65530" x="5194300" y="4468813"/>
          <p14:tracePt t="65797" x="5200650" y="4468813"/>
          <p14:tracePt t="65813" x="5207000" y="4464050"/>
          <p14:tracePt t="65821" x="5218113" y="4464050"/>
          <p14:tracePt t="65830" x="5251450" y="4457700"/>
          <p14:tracePt t="65846" x="5292725" y="4451350"/>
          <p14:tracePt t="65864" x="5332413" y="4451350"/>
          <p14:tracePt t="65880" x="5383213" y="4451350"/>
          <p14:tracePt t="65897" x="5422900" y="4451350"/>
          <p14:tracePt t="65913" x="5475288" y="4451350"/>
          <p14:tracePt t="65930" x="5532438" y="4457700"/>
          <p14:tracePt t="65946" x="5578475" y="4457700"/>
          <p14:tracePt t="65964" x="5635625" y="4457700"/>
          <p14:tracePt t="65980" x="5680075" y="4464050"/>
          <p14:tracePt t="65997" x="5743575" y="4464050"/>
          <p14:tracePt t="66013" x="5772150" y="4464050"/>
          <p14:tracePt t="66030" x="5800725" y="4468813"/>
          <p14:tracePt t="66046" x="5811838" y="4468813"/>
          <p14:tracePt t="66064" x="5822950" y="4468813"/>
          <p14:tracePt t="66080" x="5829300" y="4468813"/>
          <p14:tracePt t="66525" x="5822950" y="4468813"/>
          <p14:tracePt t="66645" x="5818188" y="4468813"/>
          <p14:tracePt t="66649" x="5811838" y="4468813"/>
          <p14:tracePt t="66663" x="5794375" y="4468813"/>
          <p14:tracePt t="66680" x="5749925" y="4475163"/>
          <p14:tracePt t="66696" x="5703888" y="4475163"/>
          <p14:tracePt t="66713" x="5646738" y="4475163"/>
          <p14:tracePt t="66730" x="5607050" y="4475163"/>
          <p14:tracePt t="66747" x="5565775" y="4475163"/>
          <p14:tracePt t="66763" x="5537200" y="4475163"/>
          <p14:tracePt t="66780" x="5514975" y="4475163"/>
          <p14:tracePt t="66796" x="5508625" y="4475163"/>
          <p14:tracePt t="68638" x="5514975" y="4475163"/>
          <p14:tracePt t="68662" x="5521325" y="4475163"/>
          <p14:tracePt t="68686" x="5526088" y="4475163"/>
          <p14:tracePt t="68710" x="5532438" y="4475163"/>
          <p14:tracePt t="68718" x="5543550" y="4475163"/>
          <p14:tracePt t="68731" x="5561013" y="4486275"/>
          <p14:tracePt t="68747" x="5561013" y="4492625"/>
          <p14:tracePt t="69406" x="5565775" y="4492625"/>
          <p14:tracePt t="71310" x="5561013" y="4492625"/>
          <p14:tracePt t="71318" x="5554663" y="4497388"/>
          <p14:tracePt t="71334" x="5549900" y="4497388"/>
          <p14:tracePt t="71347" x="5537200" y="4503738"/>
          <p14:tracePt t="71364" x="5503863" y="4508500"/>
          <p14:tracePt t="71381" x="5464175" y="4514850"/>
          <p14:tracePt t="71397" x="5389563" y="4521200"/>
          <p14:tracePt t="71414" x="5308600" y="4537075"/>
          <p14:tracePt t="71430" x="5207000" y="4543425"/>
          <p14:tracePt t="71447" x="5080000" y="4554538"/>
          <p14:tracePt t="71464" x="4949825" y="4560888"/>
          <p14:tracePt t="71480" x="4800600" y="4565650"/>
          <p14:tracePt t="71497" x="4646613" y="4572000"/>
          <p14:tracePt t="71514" x="4503738" y="4589463"/>
          <p14:tracePt t="71530" x="4389438" y="4594225"/>
          <p14:tracePt t="71548" x="4292600" y="4606925"/>
          <p14:tracePt t="71564" x="4211638" y="4622800"/>
          <p14:tracePt t="71581" x="4125913" y="4646613"/>
          <p14:tracePt t="71597" x="3989388" y="4686300"/>
          <p14:tracePt t="71614" x="3897313" y="4708525"/>
          <p14:tracePt t="71630" x="3829050" y="4725988"/>
          <p14:tracePt t="71647" x="3749675" y="4749800"/>
          <p14:tracePt t="71664" x="3668713" y="4778375"/>
          <p14:tracePt t="71680" x="3589338" y="4800600"/>
          <p14:tracePt t="71697" x="3503613" y="4829175"/>
          <p14:tracePt t="71714" x="3429000" y="4851400"/>
          <p14:tracePt t="71730" x="3349625" y="4879975"/>
          <p14:tracePt t="71747" x="3263900" y="4903788"/>
          <p14:tracePt t="71764" x="3171825" y="4926013"/>
          <p14:tracePt t="71780" x="3079750" y="4954588"/>
          <p14:tracePt t="71798" x="2949575" y="4983163"/>
          <p14:tracePt t="71814" x="2863850" y="5006975"/>
          <p14:tracePt t="71830" x="2789238" y="5029200"/>
          <p14:tracePt t="71847" x="2732088" y="5051425"/>
          <p14:tracePt t="71864" x="2679700" y="5064125"/>
          <p14:tracePt t="71880" x="2640013" y="5075238"/>
          <p14:tracePt t="71897" x="2611438" y="5080000"/>
          <p14:tracePt t="71914" x="2582863" y="5092700"/>
          <p14:tracePt t="71931" x="2554288" y="5097463"/>
          <p14:tracePt t="71947" x="2514600" y="5121275"/>
          <p14:tracePt t="71964" x="2468563" y="5137150"/>
          <p14:tracePt t="71980" x="2417763" y="5165725"/>
          <p14:tracePt t="71980" x="2389188" y="5183188"/>
          <p14:tracePt t="71998" x="2343150" y="5200650"/>
          <p14:tracePt t="72014" x="2297113" y="5218113"/>
          <p14:tracePt t="72031" x="2263775" y="5240338"/>
          <p14:tracePt t="72047" x="2235200" y="5240338"/>
          <p14:tracePt t="72064" x="2222500" y="5251450"/>
          <p14:tracePt t="72080" x="2211388" y="5251450"/>
          <p14:tracePt t="72097" x="2206625" y="5251450"/>
          <p14:tracePt t="72114" x="2200275" y="5257800"/>
          <p14:tracePt t="72131" x="2189163" y="5264150"/>
          <p14:tracePt t="72147" x="2178050" y="5268913"/>
          <p14:tracePt t="72164" x="2160588" y="5275263"/>
          <p14:tracePt t="72180" x="2136775" y="5286375"/>
          <p14:tracePt t="72197" x="2108200" y="5297488"/>
          <p14:tracePt t="72214" x="2097088" y="5308600"/>
          <p14:tracePt t="72231" x="2092325" y="5308600"/>
          <p14:tracePt t="72247" x="2085975" y="5314950"/>
          <p14:tracePt t="72264" x="2079625" y="5321300"/>
          <p14:tracePt t="72280" x="2068513" y="5326063"/>
          <p14:tracePt t="72297" x="2057400" y="5332413"/>
          <p14:tracePt t="72314" x="2051050" y="5332413"/>
          <p14:tracePt t="72330" x="2051050" y="5337175"/>
          <p14:tracePt t="72390" x="2046288" y="5337175"/>
          <p14:tracePt t="72406" x="2039938" y="5337175"/>
          <p14:tracePt t="72414" x="2022475" y="5354638"/>
          <p14:tracePt t="72431" x="2011363" y="5354638"/>
          <p14:tracePt t="72447" x="2000250" y="5365750"/>
          <p14:tracePt t="72464" x="1993900" y="5372100"/>
          <p14:tracePt t="72480" x="1982788" y="5372100"/>
          <p14:tracePt t="72582" x="1978025" y="5372100"/>
          <p14:tracePt t="72590" x="1978025" y="5378450"/>
          <p14:tracePt t="72598" x="1971675" y="5383213"/>
          <p14:tracePt t="72614" x="1965325" y="5389563"/>
          <p14:tracePt t="73901" x="1971675" y="5389563"/>
          <p14:tracePt t="73957" x="1978025" y="5389563"/>
          <p14:tracePt t="73968" x="1982788" y="5389563"/>
          <p14:tracePt t="73981" x="1993900" y="5389563"/>
          <p14:tracePt t="73997" x="2035175" y="5389563"/>
          <p14:tracePt t="74014" x="2063750" y="5389563"/>
          <p14:tracePt t="74030" x="2092325" y="5389563"/>
          <p14:tracePt t="74047" x="2108200" y="5389563"/>
          <p14:tracePt t="74063" x="2132013" y="5389563"/>
          <p14:tracePt t="74081" x="2143125" y="5389563"/>
          <p14:tracePt t="74097" x="2154238" y="5389563"/>
          <p14:tracePt t="74114" x="2165350" y="5389563"/>
          <p14:tracePt t="74149" x="2171700" y="5389563"/>
          <p14:tracePt t="74165" x="2178050" y="5389563"/>
          <p14:tracePt t="74182" x="2189163" y="5389563"/>
          <p14:tracePt t="74182" x="2193925" y="5389563"/>
          <p14:tracePt t="74197" x="2239963" y="5389563"/>
          <p14:tracePt t="74214" x="2292350" y="5389563"/>
          <p14:tracePt t="74230" x="2336800" y="5389563"/>
          <p14:tracePt t="74247" x="2389188" y="5389563"/>
          <p14:tracePt t="74263" x="2439988" y="5383213"/>
          <p14:tracePt t="74280" x="2492375" y="5383213"/>
          <p14:tracePt t="74297" x="2560638" y="5378450"/>
          <p14:tracePt t="74314" x="2622550" y="5372100"/>
          <p14:tracePt t="74330" x="2697163" y="5365750"/>
          <p14:tracePt t="74347" x="2743200" y="5360988"/>
          <p14:tracePt t="74363" x="2778125" y="5354638"/>
          <p14:tracePt t="74380" x="2789238" y="5349875"/>
          <p14:tracePt t="74397" x="2811463" y="5349875"/>
          <p14:tracePt t="74414" x="2817813" y="5343525"/>
          <p14:tracePt t="74510" x="2822575" y="5343525"/>
          <p14:tracePt t="74517" x="2835275" y="5343525"/>
          <p14:tracePt t="74534" x="2857500" y="5343525"/>
          <p14:tracePt t="74547" x="2886075" y="5343525"/>
          <p14:tracePt t="74563" x="2914650" y="5343525"/>
          <p14:tracePt t="74581" x="2943225" y="5343525"/>
          <p14:tracePt t="74597" x="2971800" y="5343525"/>
          <p14:tracePt t="74614" x="2982913" y="5337175"/>
          <p14:tracePt t="74630" x="2994025" y="5337175"/>
          <p14:tracePt t="74647" x="3000375" y="5332413"/>
          <p14:tracePt t="74663" x="3006725" y="5332413"/>
          <p14:tracePt t="74798" x="3011488" y="5332413"/>
          <p14:tracePt t="74837" x="3017838" y="5332413"/>
          <p14:tracePt t="74847" x="3022600" y="5332413"/>
          <p14:tracePt t="74847" x="3046413" y="5332413"/>
          <p14:tracePt t="74863" x="3057525" y="5332413"/>
          <p14:tracePt t="74881" x="3079750" y="5332413"/>
          <p14:tracePt t="74897" x="3092450" y="5332413"/>
          <p14:tracePt t="74914" x="3097213" y="5332413"/>
          <p14:tracePt t="74930" x="3108325" y="5332413"/>
          <p14:tracePt t="75037" x="3114675" y="5332413"/>
          <p14:tracePt t="75045" x="3143250" y="5337175"/>
          <p14:tracePt t="75065" x="3171825" y="5337175"/>
          <p14:tracePt t="75080" x="3194050" y="5337175"/>
          <p14:tracePt t="75097" x="3222625" y="5343525"/>
          <p14:tracePt t="75113" x="3235325" y="5343525"/>
          <p14:tracePt t="75130" x="3246438" y="5343525"/>
          <p14:tracePt t="75147" x="3251200" y="5343525"/>
          <p14:tracePt t="75517" x="3257550" y="5343525"/>
          <p14:tracePt t="75566" x="3263900" y="5343525"/>
          <p14:tracePt t="75573" x="3268663" y="5343525"/>
          <p14:tracePt t="75613" x="3275013" y="5343525"/>
          <p14:tracePt t="75685" x="3275013" y="5337175"/>
          <p14:tracePt t="76333" x="3279775" y="5337175"/>
          <p14:tracePt t="76341" x="3286125" y="5337175"/>
          <p14:tracePt t="76348" x="3292475" y="5337175"/>
          <p14:tracePt t="76364" x="3297238" y="5337175"/>
          <p14:tracePt t="76380" x="3303588" y="5337175"/>
          <p14:tracePt t="76397" x="3308350" y="5337175"/>
          <p14:tracePt t="76413" x="3314700" y="5332413"/>
          <p14:tracePt t="76621" x="3321050" y="5332413"/>
          <p14:tracePt t="76629" x="3349625" y="5332413"/>
          <p14:tracePt t="76649" x="3378200" y="5332413"/>
          <p14:tracePt t="76663" x="3406775" y="5326063"/>
          <p14:tracePt t="76680" x="3440113" y="5326063"/>
          <p14:tracePt t="76697" x="3468688" y="5326063"/>
          <p14:tracePt t="76713" x="3492500" y="5326063"/>
          <p14:tracePt t="76730" x="3508375" y="5326063"/>
          <p14:tracePt t="76747" x="3521075" y="5326063"/>
          <p14:tracePt t="76763" x="3532188" y="5326063"/>
          <p14:tracePt t="76780" x="3536950" y="5326063"/>
          <p14:tracePt t="76797" x="3560763" y="5332413"/>
          <p14:tracePt t="76813" x="3571875" y="5332413"/>
          <p14:tracePt t="76830" x="3594100" y="5332413"/>
          <p14:tracePt t="76846" x="3617913" y="5332413"/>
          <p14:tracePt t="76864" x="3646488" y="5332413"/>
          <p14:tracePt t="76881" x="3675063" y="5332413"/>
          <p14:tracePt t="76896" x="3708400" y="5332413"/>
          <p14:tracePt t="76914" x="3732213" y="5332413"/>
          <p14:tracePt t="76930" x="3749675" y="5332413"/>
          <p14:tracePt t="76947" x="3765550" y="5332413"/>
          <p14:tracePt t="76963" x="3783013" y="5332413"/>
          <p14:tracePt t="76981" x="3794125" y="5332413"/>
          <p14:tracePt t="76997" x="3829050" y="5332413"/>
          <p14:tracePt t="77014" x="3851275" y="5332413"/>
          <p14:tracePt t="77030" x="3868738" y="5337175"/>
          <p14:tracePt t="77047" x="3892550" y="5337175"/>
          <p14:tracePt t="77063" x="3908425" y="5337175"/>
          <p14:tracePt t="77080" x="3937000" y="5337175"/>
          <p14:tracePt t="77096" x="3960813" y="5337175"/>
          <p14:tracePt t="77114" x="3983038" y="5337175"/>
          <p14:tracePt t="77130" x="4017963" y="5337175"/>
          <p14:tracePt t="77147" x="4040188" y="5337175"/>
          <p14:tracePt t="77163" x="4068763" y="5337175"/>
          <p14:tracePt t="77180" x="4103688" y="5337175"/>
          <p14:tracePt t="77196" x="4143375" y="5337175"/>
          <p14:tracePt t="77214" x="4171950" y="5337175"/>
          <p14:tracePt t="77230" x="4206875" y="5337175"/>
          <p14:tracePt t="77247" x="4229100" y="5337175"/>
          <p14:tracePt t="77263" x="4257675" y="5337175"/>
          <p14:tracePt t="77280" x="4292600" y="5337175"/>
          <p14:tracePt t="77297" x="4325938" y="5337175"/>
          <p14:tracePt t="77313" x="4365625" y="5332413"/>
          <p14:tracePt t="77330" x="4400550" y="5332413"/>
          <p14:tracePt t="77347" x="4429125" y="5326063"/>
          <p14:tracePt t="77363" x="4457700" y="5326063"/>
          <p14:tracePt t="77380" x="4479925" y="5321300"/>
          <p14:tracePt t="77396" x="4503738" y="5321300"/>
          <p14:tracePt t="77413" x="4508500" y="5321300"/>
          <p14:tracePt t="77797" x="4514850" y="5321300"/>
          <p14:tracePt t="77821" x="4514850" y="5314950"/>
          <p14:tracePt t="77821" x="4521200" y="5314950"/>
          <p14:tracePt t="77837" x="4525963" y="5314950"/>
          <p14:tracePt t="77846" x="4532313" y="5314950"/>
          <p14:tracePt t="77863" x="4543425" y="5314950"/>
          <p14:tracePt t="77880" x="4549775" y="5314950"/>
          <p14:tracePt t="77897" x="4554538" y="5308600"/>
          <p14:tracePt t="77913" x="4565650" y="5308600"/>
          <p14:tracePt t="79069" x="4560888" y="5308600"/>
          <p14:tracePt t="79438" x="4565650" y="5308600"/>
          <p14:tracePt t="79446" x="4572000" y="5303838"/>
          <p14:tracePt t="79486" x="4572000" y="5297488"/>
          <p14:tracePt t="79497" x="4578350" y="5297488"/>
          <p14:tracePt t="79498" x="4583113" y="5297488"/>
          <p14:tracePt t="79514" x="4589463" y="5297488"/>
          <p14:tracePt t="79531" x="4594225" y="5292725"/>
          <p14:tracePt t="79547" x="4618038" y="5280025"/>
          <p14:tracePt t="79564" x="4635500" y="5275263"/>
          <p14:tracePt t="80078" x="4640263" y="5275263"/>
          <p14:tracePt t="80086" x="4646613" y="5275263"/>
          <p14:tracePt t="80102" x="4651375" y="5275263"/>
          <p14:tracePt t="80118" x="4651375" y="5268913"/>
          <p14:tracePt t="81470" x="4646613" y="5268913"/>
          <p14:tracePt t="81494" x="4640263" y="5268913"/>
          <p14:tracePt t="81501" x="4635500" y="5268913"/>
          <p14:tracePt t="81514" x="4629150" y="5268913"/>
          <p14:tracePt t="81530" x="4622800" y="5268913"/>
          <p14:tracePt t="81547" x="4618038" y="5268913"/>
          <p14:tracePt t="81564" x="4606925" y="5268913"/>
          <p14:tracePt t="81581" x="4594225" y="5268913"/>
          <p14:tracePt t="81597" x="4583113" y="5268913"/>
          <p14:tracePt t="81614" x="4578350" y="5268913"/>
          <p14:tracePt t="81630" x="4565650" y="5268913"/>
          <p14:tracePt t="81647" x="4554538" y="5268913"/>
          <p14:tracePt t="81664" x="4525963" y="5268913"/>
          <p14:tracePt t="81681" x="4486275" y="5275263"/>
          <p14:tracePt t="81697" x="4451350" y="5280025"/>
          <p14:tracePt t="81714" x="4411663" y="5280025"/>
          <p14:tracePt t="81730" x="4371975" y="5280025"/>
          <p14:tracePt t="81747" x="4321175" y="5280025"/>
          <p14:tracePt t="81764" x="4279900" y="5280025"/>
          <p14:tracePt t="81781" x="4235450" y="5268913"/>
          <p14:tracePt t="81797" x="4171950" y="5257800"/>
          <p14:tracePt t="81814" x="4121150" y="5251450"/>
          <p14:tracePt t="81830" x="4075113" y="5240338"/>
          <p14:tracePt t="81847" x="4035425" y="5235575"/>
          <p14:tracePt t="81864" x="4000500" y="5229225"/>
          <p14:tracePt t="81880" x="3960813" y="5222875"/>
          <p14:tracePt t="81898" x="3921125" y="5218113"/>
          <p14:tracePt t="81914" x="3875088" y="5211763"/>
          <p14:tracePt t="81931" x="3835400" y="5211763"/>
          <p14:tracePt t="81948" x="3789363" y="5211763"/>
          <p14:tracePt t="81964" x="3743325" y="5211763"/>
          <p14:tracePt t="81981" x="3679825" y="5218113"/>
          <p14:tracePt t="81998" x="3617913" y="5222875"/>
          <p14:tracePt t="82014" x="3514725" y="5229225"/>
          <p14:tracePt t="82031" x="3446463" y="5229225"/>
          <p14:tracePt t="82047" x="3394075" y="5229225"/>
          <p14:tracePt t="82064" x="3343275" y="5229225"/>
          <p14:tracePt t="82080" x="3286125" y="5229225"/>
          <p14:tracePt t="82098" x="3222625" y="5229225"/>
          <p14:tracePt t="82114" x="3160713" y="5229225"/>
          <p14:tracePt t="82131" x="3103563" y="5229225"/>
          <p14:tracePt t="82147" x="3057525" y="5235575"/>
          <p14:tracePt t="82164" x="3006725" y="5251450"/>
          <p14:tracePt t="82180" x="2960688" y="5257800"/>
          <p14:tracePt t="82198" x="2932113" y="5275263"/>
          <p14:tracePt t="82214" x="2886075" y="5292725"/>
          <p14:tracePt t="82231" x="2863850" y="5308600"/>
          <p14:tracePt t="82247" x="2840038" y="5326063"/>
          <p14:tracePt t="82264" x="2822575" y="5349875"/>
          <p14:tracePt t="82280" x="2806700" y="5365750"/>
          <p14:tracePt t="82298" x="2794000" y="5394325"/>
          <p14:tracePt t="82314" x="2789238" y="5411788"/>
          <p14:tracePt t="82331" x="2789238" y="5435600"/>
          <p14:tracePt t="82347" x="2789238" y="5457825"/>
          <p14:tracePt t="82364" x="2789238" y="5475288"/>
          <p14:tracePt t="82380" x="2789238" y="5492750"/>
          <p14:tracePt t="82397" x="2789238" y="5497513"/>
          <p14:tracePt t="82414" x="2794000" y="5497513"/>
          <p14:tracePt t="82431" x="2800350" y="5497513"/>
          <p14:tracePt t="82447" x="2811463" y="5503863"/>
          <p14:tracePt t="82464" x="2822575" y="5503863"/>
          <p14:tracePt t="82480" x="2846388" y="5503863"/>
          <p14:tracePt t="82498" x="2874963" y="5503863"/>
          <p14:tracePt t="82514" x="2914650" y="5503863"/>
          <p14:tracePt t="82531" x="2949575" y="5503863"/>
          <p14:tracePt t="82547" x="2978150" y="5503863"/>
          <p14:tracePt t="82564" x="3000375" y="5503863"/>
          <p14:tracePt t="82580" x="3028950" y="5503863"/>
          <p14:tracePt t="82597" x="3040063" y="5503863"/>
          <p14:tracePt t="82614" x="3068638" y="5508625"/>
          <p14:tracePt t="82631" x="3074988" y="5514975"/>
          <p14:tracePt t="82647" x="3086100" y="5514975"/>
          <p14:tracePt t="82886" x="3092450" y="5514975"/>
          <p14:tracePt t="83606" x="3097213" y="5514975"/>
          <p14:tracePt t="83726" x="3097213" y="5503863"/>
          <p14:tracePt t="83734" x="3114675" y="5475288"/>
          <p14:tracePt t="83748" x="3125788" y="5451475"/>
          <p14:tracePt t="83764" x="3132138" y="5440363"/>
          <p14:tracePt t="83781" x="3136900" y="5435600"/>
          <p14:tracePt t="84094" x="3143250" y="5435600"/>
          <p14:tracePt t="84118" x="3143250" y="5429250"/>
          <p14:tracePt t="84134" x="3149600" y="5429250"/>
          <p14:tracePt t="84147" x="3154363" y="5429250"/>
          <p14:tracePt t="84302" x="3160713" y="5429250"/>
          <p14:tracePt t="84318" x="3165475" y="5429250"/>
          <p14:tracePt t="84319" x="3171825" y="5429250"/>
          <p14:tracePt t="84347" x="3178175" y="5429250"/>
          <p14:tracePt t="84846" x="3171825" y="5429250"/>
          <p14:tracePt t="84864" x="3171825" y="5435600"/>
          <p14:tracePt t="85174" x="3182938" y="5435600"/>
          <p14:tracePt t="85179" x="3206750" y="5435600"/>
          <p14:tracePt t="85198" x="3246438" y="5435600"/>
          <p14:tracePt t="85214" x="3297238" y="5435600"/>
          <p14:tracePt t="85231" x="3314700" y="5435600"/>
          <p14:tracePt t="85247" x="3321050" y="5435600"/>
          <p14:tracePt t="85558" x="3325813" y="5435600"/>
          <p14:tracePt t="85574" x="3332163" y="5440363"/>
          <p14:tracePt t="85582" x="3365500" y="5451475"/>
          <p14:tracePt t="85597" x="3417888" y="5464175"/>
          <p14:tracePt t="85614" x="3521075" y="5480050"/>
          <p14:tracePt t="85631" x="3611563" y="5492750"/>
          <p14:tracePt t="85647" x="3703638" y="5497513"/>
          <p14:tracePt t="85664" x="3800475" y="5503863"/>
          <p14:tracePt t="85680" x="3886200" y="5508625"/>
          <p14:tracePt t="85697" x="3949700" y="5514975"/>
          <p14:tracePt t="85714" x="4000500" y="5521325"/>
          <p14:tracePt t="85731" x="4035425" y="5521325"/>
          <p14:tracePt t="85747" x="4057650" y="5532438"/>
          <p14:tracePt t="85764" x="4075113" y="5543550"/>
          <p14:tracePt t="85780" x="4086225" y="5561013"/>
          <p14:tracePt t="85797" x="4097338" y="5583238"/>
          <p14:tracePt t="85813" x="4108450" y="5600700"/>
          <p14:tracePt t="85831" x="4108450" y="5607050"/>
          <p14:tracePt t="85886" x="4114800" y="5607050"/>
          <p14:tracePt t="85910" x="4121150" y="5607050"/>
          <p14:tracePt t="85918" x="4121150" y="5600700"/>
          <p14:tracePt t="86134" x="4121150" y="5594350"/>
          <p14:tracePt t="86142" x="4125913" y="5589588"/>
          <p14:tracePt t="86150" x="4125913" y="5565775"/>
          <p14:tracePt t="86164" x="4125913" y="5532438"/>
          <p14:tracePt t="86180" x="4125913" y="5497513"/>
          <p14:tracePt t="86197" x="4137025" y="5464175"/>
          <p14:tracePt t="86213" x="4149725" y="5422900"/>
          <p14:tracePt t="86231" x="4160838" y="5407025"/>
          <p14:tracePt t="86247" x="4165600" y="5400675"/>
          <p14:tracePt t="86264" x="4171950" y="5400675"/>
          <p14:tracePt t="86350" x="4171950" y="5411788"/>
          <p14:tracePt t="86363" x="4178300" y="5411788"/>
          <p14:tracePt t="86364" x="4194175" y="5435600"/>
          <p14:tracePt t="86380" x="4211638" y="5457825"/>
          <p14:tracePt t="86380" x="4222750" y="5475288"/>
          <p14:tracePt t="86398" x="4235450" y="5486400"/>
          <p14:tracePt t="86414" x="4292600" y="5526088"/>
          <p14:tracePt t="86431" x="4337050" y="5543550"/>
          <p14:tracePt t="86447" x="4378325" y="5554663"/>
          <p14:tracePt t="86464" x="4422775" y="5561013"/>
          <p14:tracePt t="86480" x="4486275" y="5561013"/>
          <p14:tracePt t="86497" x="4543425" y="5561013"/>
          <p14:tracePt t="86514" x="4606925" y="5543550"/>
          <p14:tracePt t="86531" x="4692650" y="5526088"/>
          <p14:tracePt t="86547" x="4794250" y="5492750"/>
          <p14:tracePt t="86564" x="4908550" y="5468938"/>
          <p14:tracePt t="86580" x="5018088" y="5446713"/>
          <p14:tracePt t="86597" x="5121275" y="5422900"/>
          <p14:tracePt t="86613" x="5264150" y="5418138"/>
          <p14:tracePt t="86631" x="5360988" y="5418138"/>
          <p14:tracePt t="86647" x="5429250" y="5418138"/>
          <p14:tracePt t="86664" x="5468938" y="5418138"/>
          <p14:tracePt t="86680" x="5475288" y="5411788"/>
          <p14:tracePt t="86742" x="5475288" y="5407025"/>
          <p14:tracePt t="86747" x="5480050" y="5407025"/>
          <p14:tracePt t="86763" x="5480050" y="5400675"/>
          <p14:tracePt t="86781" x="5486400" y="5400675"/>
          <p14:tracePt t="86838" x="5492750" y="5400675"/>
          <p14:tracePt t="86846" x="5508625" y="5394325"/>
          <p14:tracePt t="86863" x="5521325" y="5389563"/>
          <p14:tracePt t="86881" x="5526088" y="5389563"/>
          <p14:tracePt t="86897" x="5532438" y="5389563"/>
          <p14:tracePt t="86914" x="5537200" y="5389563"/>
          <p14:tracePt t="86930" x="5549900" y="5389563"/>
          <p14:tracePt t="86947" x="5554663" y="5389563"/>
          <p14:tracePt t="86963" x="5561013" y="5394325"/>
          <p14:tracePt t="86981" x="5565775" y="5422900"/>
          <p14:tracePt t="86997" x="5565775" y="5429250"/>
          <p14:tracePt t="87446" x="5565775" y="5422900"/>
          <p14:tracePt t="87465" x="5565775" y="5418138"/>
          <p14:tracePt t="87480" x="5578475" y="5418138"/>
          <p14:tracePt t="87497" x="5594350" y="5411788"/>
          <p14:tracePt t="87514" x="5611813" y="5407025"/>
          <p14:tracePt t="87530" x="5618163" y="5407025"/>
          <p14:tracePt t="87547" x="5640388" y="5407025"/>
          <p14:tracePt t="87563" x="5657850" y="5400675"/>
          <p14:tracePt t="87581" x="5668963" y="5394325"/>
          <p14:tracePt t="87597" x="5692775" y="5383213"/>
          <p14:tracePt t="87614" x="5708650" y="5378450"/>
          <p14:tracePt t="87630" x="5721350" y="5372100"/>
          <p14:tracePt t="87647" x="5726113" y="5365750"/>
          <p14:tracePt t="87663" x="5737225" y="5360988"/>
          <p14:tracePt t="87806" x="5737225" y="5354638"/>
          <p14:tracePt t="87813" x="5743575" y="5354638"/>
          <p14:tracePt t="87814" x="5749925" y="5349875"/>
          <p14:tracePt t="87836" x="5749925" y="5343525"/>
          <p14:tracePt t="87847" x="5754688" y="5343525"/>
          <p14:tracePt t="87990" x="5761038" y="5343525"/>
          <p14:tracePt t="88014" x="5761038" y="5337175"/>
          <p14:tracePt t="88015" x="5765800" y="5337175"/>
          <p14:tracePt t="88070" x="5772150" y="5337175"/>
          <p14:tracePt t="88102" x="5778500" y="5337175"/>
          <p14:tracePt t="88118" x="5778500" y="5332413"/>
          <p14:tracePt t="88130" x="5783263" y="5332413"/>
          <p14:tracePt t="88166" x="5789613" y="5332413"/>
          <p14:tracePt t="88206" x="5789613" y="5326063"/>
          <p14:tracePt t="88214" x="5794375" y="5326063"/>
          <p14:tracePt t="88582" x="5789613" y="5326063"/>
          <p14:tracePt t="88750" x="5794375" y="5321300"/>
          <p14:tracePt t="88758" x="5800725" y="5314950"/>
          <p14:tracePt t="88764" x="5811838" y="5303838"/>
          <p14:tracePt t="88780" x="5818188" y="5286375"/>
          <p14:tracePt t="88797" x="5829300" y="5268913"/>
          <p14:tracePt t="88813" x="5840413" y="5240338"/>
          <p14:tracePt t="88831" x="5851525" y="5222875"/>
          <p14:tracePt t="88847" x="5864225" y="5194300"/>
          <p14:tracePt t="88864" x="5868988" y="5178425"/>
          <p14:tracePt t="88880" x="5875338" y="5160963"/>
          <p14:tracePt t="88897" x="5875338" y="5149850"/>
          <p14:tracePt t="88913" x="5880100" y="5143500"/>
          <p14:tracePt t="89022" x="5886450" y="5143500"/>
          <p14:tracePt t="91542" x="5880100" y="5143500"/>
          <p14:tracePt t="91582" x="5875338" y="5143500"/>
          <p14:tracePt t="91582" x="5875338" y="5149850"/>
          <p14:tracePt t="91598" x="5875338" y="5154613"/>
          <p14:tracePt t="91613" x="5868988" y="5160963"/>
          <p14:tracePt t="91630" x="5864225" y="5172075"/>
          <p14:tracePt t="91647" x="5857875" y="5189538"/>
          <p14:tracePt t="91663" x="5851525" y="5207000"/>
          <p14:tracePt t="91680" x="5840413" y="5222875"/>
          <p14:tracePt t="91696" x="5829300" y="5246688"/>
          <p14:tracePt t="91713" x="5822950" y="5268913"/>
          <p14:tracePt t="91731" x="5811838" y="5286375"/>
          <p14:tracePt t="91746" x="5800725" y="5308600"/>
          <p14:tracePt t="91764" x="5783263" y="5337175"/>
          <p14:tracePt t="91780" x="5765800" y="5354638"/>
          <p14:tracePt t="91797" x="5749925" y="5389563"/>
          <p14:tracePt t="91813" x="5708650" y="5446713"/>
          <p14:tracePt t="91830" x="5664200" y="5497513"/>
          <p14:tracePt t="91846" x="5611813" y="5549900"/>
          <p14:tracePt t="91863" x="5549900" y="5607050"/>
          <p14:tracePt t="91880" x="5475288" y="5668963"/>
          <p14:tracePt t="91897" x="5389563" y="5743575"/>
          <p14:tracePt t="91913" x="5297488" y="5840413"/>
          <p14:tracePt t="91930" x="5194300" y="5937250"/>
          <p14:tracePt t="91946" x="5080000" y="6029325"/>
          <p14:tracePt t="91964" x="4937125" y="6115050"/>
          <p14:tracePt t="91980" x="4772025" y="6200775"/>
          <p14:tracePt t="91997" x="4635500" y="6269038"/>
          <p14:tracePt t="92013" x="4418013" y="6350000"/>
          <p14:tracePt t="92030" x="4297363" y="6389688"/>
          <p14:tracePt t="92046" x="4171950" y="6429375"/>
          <p14:tracePt t="92064" x="4040188" y="6451600"/>
          <p14:tracePt t="92080" x="3914775" y="6475413"/>
          <p14:tracePt t="92097" x="3800475" y="6486525"/>
          <p14:tracePt t="92113" x="3686175" y="6497638"/>
          <p14:tracePt t="92130" x="3578225" y="6503988"/>
          <p14:tracePt t="92146" x="3475038" y="6503988"/>
          <p14:tracePt t="92163" x="3389313" y="6503988"/>
          <p14:tracePt t="92180" x="3308350" y="6508750"/>
          <p14:tracePt t="92197" x="3240088" y="6508750"/>
          <p14:tracePt t="92213" x="3149600" y="6515100"/>
          <p14:tracePt t="92230" x="3092450" y="6515100"/>
          <p14:tracePt t="92246" x="3028950" y="6521450"/>
          <p14:tracePt t="92264" x="2965450" y="6526213"/>
          <p14:tracePt t="92280" x="2892425" y="6532563"/>
          <p14:tracePt t="92297" x="2811463" y="6543675"/>
          <p14:tracePt t="92313" x="2703513" y="6550025"/>
          <p14:tracePt t="92331" x="2593975" y="6561138"/>
          <p14:tracePt t="92346" x="2479675" y="6572250"/>
          <p14:tracePt t="92363" x="2365375" y="6583363"/>
          <p14:tracePt t="92380" x="2251075" y="6589713"/>
          <p14:tracePt t="92397" x="2154238" y="6589713"/>
          <p14:tracePt t="92413" x="2017713" y="6589713"/>
          <p14:tracePt t="92430" x="1954213" y="6578600"/>
          <p14:tracePt t="92446" x="1892300" y="6578600"/>
          <p14:tracePt t="92463" x="1857375" y="6565900"/>
          <p14:tracePt t="92480" x="1835150" y="6554788"/>
          <p14:tracePt t="92497" x="1822450" y="6550025"/>
          <p14:tracePt t="92513" x="1817688" y="6537325"/>
          <p14:tracePt t="92530" x="1817688" y="6532563"/>
          <p14:tracePt t="92546" x="1817688" y="6526213"/>
          <p14:tracePt t="92563" x="1811338" y="6521450"/>
          <p14:tracePt t="92580" x="1811338" y="6515100"/>
          <p14:tracePt t="92597" x="1806575" y="6508750"/>
          <p14:tracePt t="92613" x="1800225" y="6503988"/>
          <p14:tracePt t="92630" x="1782763" y="6492875"/>
          <p14:tracePt t="92646" x="1771650" y="6480175"/>
          <p14:tracePt t="92663" x="1760538" y="6475413"/>
          <p14:tracePt t="92680" x="1743075" y="6464300"/>
          <p14:tracePt t="92697" x="1725613" y="6451600"/>
          <p14:tracePt t="92713" x="1703388" y="6435725"/>
          <p14:tracePt t="92730" x="1679575" y="6423025"/>
          <p14:tracePt t="92746" x="1646238" y="6411913"/>
          <p14:tracePt t="92763" x="1617663" y="6394450"/>
          <p14:tracePt t="92780" x="1600200" y="6383338"/>
          <p14:tracePt t="92797" x="1571625" y="6365875"/>
          <p14:tracePt t="92813" x="1531938" y="6343650"/>
          <p14:tracePt t="92830" x="1514475" y="6332538"/>
          <p14:tracePt t="92846" x="1503363" y="6326188"/>
          <p14:tracePt t="92863" x="1497013" y="6321425"/>
          <p14:tracePt t="93060" x="0" y="0"/>
        </p14:tracePtLst>
        <p14:tracePtLst>
          <p14:tracePt t="105332" x="1193800" y="6429375"/>
          <p14:tracePt t="105393" x="1189038" y="6429375"/>
          <p14:tracePt t="105433" x="1182688" y="6429375"/>
          <p14:tracePt t="105449" x="1177925" y="6429375"/>
          <p14:tracePt t="105457" x="1165225" y="6429375"/>
          <p14:tracePt t="105465" x="1149350" y="6429375"/>
          <p14:tracePt t="105481" x="1125538" y="6429375"/>
          <p14:tracePt t="105496" x="1096963" y="6429375"/>
          <p14:tracePt t="105512" x="1068388" y="6435725"/>
          <p14:tracePt t="105530" x="1057275" y="6435725"/>
          <p14:tracePt t="105681" x="1057275" y="6440488"/>
          <p14:tracePt t="105697" x="1057275" y="6446838"/>
          <p14:tracePt t="105698" x="1057275" y="6457950"/>
          <p14:tracePt t="105712" x="1063625" y="6475413"/>
          <p14:tracePt t="105730" x="1063625" y="6480175"/>
          <p14:tracePt t="105746" x="1068388" y="6486525"/>
          <p14:tracePt t="105763" x="1074738" y="6486525"/>
          <p14:tracePt t="105779" x="1079500" y="6486525"/>
          <p14:tracePt t="105796" x="1085850" y="6486525"/>
          <p14:tracePt t="105812" x="1092200" y="6486525"/>
          <p14:tracePt t="105865" x="1096963" y="6486525"/>
          <p14:tracePt t="105898" x="1103313" y="6486525"/>
          <p14:tracePt t="105914" x="1108075" y="6486525"/>
          <p14:tracePt t="105969" x="1108075" y="6492875"/>
          <p14:tracePt t="105986" x="1108075" y="6497638"/>
          <p14:tracePt t="105996" x="1108075" y="6503988"/>
          <p14:tracePt t="106014" x="1103313" y="6515100"/>
          <p14:tracePt t="106030" x="1103313" y="6521450"/>
          <p14:tracePt t="106066" x="1096963" y="6521450"/>
          <p14:tracePt t="106314" x="1096963" y="6526213"/>
          <p14:tracePt t="106338" x="1096963" y="6532563"/>
          <p14:tracePt t="106354" x="1096963" y="6537325"/>
          <p14:tracePt t="106362" x="1108075" y="6537325"/>
          <p14:tracePt t="106381" x="1125538" y="6543675"/>
          <p14:tracePt t="106397" x="1143000" y="6550025"/>
          <p14:tracePt t="106414" x="1165225" y="6550025"/>
          <p14:tracePt t="106430" x="1182688" y="6554788"/>
          <p14:tracePt t="106447" x="1193800" y="6561138"/>
          <p14:tracePt t="106463" x="1211263" y="6561138"/>
          <p14:tracePt t="106480" x="1228725" y="6561138"/>
          <p14:tracePt t="106497" x="1239838" y="6561138"/>
          <p14:tracePt t="106514" x="1257300" y="6561138"/>
          <p14:tracePt t="106530" x="1268413" y="6561138"/>
          <p14:tracePt t="106570" x="1274763" y="6561138"/>
          <p14:tracePt t="106602" x="1279525" y="6561138"/>
          <p14:tracePt t="107226" x="1274763" y="6561138"/>
          <p14:tracePt t="107258" x="1274763" y="6554788"/>
          <p14:tracePt t="107618" x="1285875" y="6550025"/>
          <p14:tracePt t="107630" x="1296988" y="6543675"/>
          <p14:tracePt t="107632" x="1320800" y="6537325"/>
          <p14:tracePt t="107647" x="1349375" y="6537325"/>
          <p14:tracePt t="107663" x="1377950" y="6532563"/>
          <p14:tracePt t="107680" x="1393825" y="6532563"/>
          <p14:tracePt t="107697" x="1406525" y="6526213"/>
          <p14:tracePt t="107850" x="1411288" y="6526213"/>
          <p14:tracePt t="107858" x="1417638" y="6526213"/>
          <p14:tracePt t="107864" x="1428750" y="6526213"/>
          <p14:tracePt t="107880" x="1435100" y="6526213"/>
          <p14:tracePt t="107914" x="1439863" y="6526213"/>
          <p14:tracePt t="108418" x="1446213" y="6526213"/>
          <p14:tracePt t="108430" x="1463675" y="6521450"/>
          <p14:tracePt t="108431" x="1503363" y="6508750"/>
          <p14:tracePt t="108447" x="1549400" y="6497638"/>
          <p14:tracePt t="108464" x="1589088" y="6497638"/>
          <p14:tracePt t="108480" x="1646238" y="6486525"/>
          <p14:tracePt t="108497" x="1697038" y="6480175"/>
          <p14:tracePt t="108513" x="1789113" y="6464300"/>
          <p14:tracePt t="108546" x="1868488" y="6457950"/>
          <p14:tracePt t="108547" x="1949450" y="6440488"/>
          <p14:tracePt t="108564" x="2051050" y="6429375"/>
          <p14:tracePt t="108580" x="2171700" y="6418263"/>
          <p14:tracePt t="108597" x="2303463" y="6389688"/>
          <p14:tracePt t="108613" x="2446338" y="6361113"/>
          <p14:tracePt t="108630" x="2582863" y="6326188"/>
          <p14:tracePt t="108647" x="2708275" y="6292850"/>
          <p14:tracePt t="108664" x="2822575" y="6264275"/>
          <p14:tracePt t="108680" x="2914650" y="6240463"/>
          <p14:tracePt t="108697" x="2994025" y="6218238"/>
          <p14:tracePt t="108713" x="3074988" y="6178550"/>
          <p14:tracePt t="108730" x="3108325" y="6161088"/>
          <p14:tracePt t="108746" x="3125788" y="6137275"/>
          <p14:tracePt t="108763" x="3143250" y="6121400"/>
          <p14:tracePt t="108780" x="3154363" y="6097588"/>
          <p14:tracePt t="108797" x="3165475" y="6069013"/>
          <p14:tracePt t="108813" x="3182938" y="6046788"/>
          <p14:tracePt t="108830" x="3206750" y="6029325"/>
          <p14:tracePt t="108846" x="3228975" y="6011863"/>
          <p14:tracePt t="108864" x="3240088" y="6007100"/>
          <p14:tracePt t="108880" x="3257550" y="6000750"/>
          <p14:tracePt t="108897" x="3275013" y="5989638"/>
          <p14:tracePt t="108913" x="3279775" y="5983288"/>
          <p14:tracePt t="108931" x="3286125" y="5978525"/>
          <p14:tracePt t="108946" x="3292475" y="5978525"/>
          <p14:tracePt t="108963" x="3297238" y="5972175"/>
          <p14:tracePt t="108980" x="3314700" y="5965825"/>
          <p14:tracePt t="108997" x="3332163" y="5954713"/>
          <p14:tracePt t="109013" x="3343275" y="5949950"/>
          <p14:tracePt t="109030" x="3360738" y="5943600"/>
          <p14:tracePt t="109046" x="3371850" y="5937250"/>
          <p14:tracePt t="109063" x="3378200" y="5932488"/>
          <p14:tracePt t="109170" x="3382963" y="5932488"/>
          <p14:tracePt t="109178" x="3382963" y="5926138"/>
          <p14:tracePt t="109182" x="3394075" y="5926138"/>
          <p14:tracePt t="109197" x="3406775" y="5915025"/>
          <p14:tracePt t="109213" x="3411538" y="5915025"/>
          <p14:tracePt t="109230" x="3422650" y="5908675"/>
          <p14:tracePt t="109666" x="3417888" y="5908675"/>
          <p14:tracePt t="109690" x="3411538" y="5908675"/>
          <p14:tracePt t="109698" x="3382963" y="5915025"/>
          <p14:tracePt t="109714" x="3308350" y="5937250"/>
          <p14:tracePt t="109730" x="3222625" y="5961063"/>
          <p14:tracePt t="109747" x="3121025" y="5983288"/>
          <p14:tracePt t="109763" x="3006725" y="6011863"/>
          <p14:tracePt t="109780" x="2897188" y="6029325"/>
          <p14:tracePt t="109796" x="2782888" y="6051550"/>
          <p14:tracePt t="109814" x="2663825" y="6075363"/>
          <p14:tracePt t="109830" x="2554288" y="6092825"/>
          <p14:tracePt t="109847" x="2435225" y="6115050"/>
          <p14:tracePt t="109863" x="2332038" y="6137275"/>
          <p14:tracePt t="109880" x="2228850" y="6161088"/>
          <p14:tracePt t="109896" x="2143125" y="6183313"/>
          <p14:tracePt t="109913" x="2035175" y="6218238"/>
          <p14:tracePt t="109930" x="1965325" y="6240463"/>
          <p14:tracePt t="109947" x="1914525" y="6264275"/>
          <p14:tracePt t="109963" x="1868488" y="6280150"/>
          <p14:tracePt t="109980" x="1817688" y="6308725"/>
          <p14:tracePt t="109996" x="1754188" y="6343650"/>
          <p14:tracePt t="110013" x="1708150" y="6372225"/>
          <p14:tracePt t="110030" x="1657350" y="6407150"/>
          <p14:tracePt t="110047" x="1622425" y="6435725"/>
          <p14:tracePt t="110063" x="1589088" y="6469063"/>
          <p14:tracePt t="110080" x="1565275" y="6492875"/>
          <p14:tracePt t="110096" x="1554163" y="6508750"/>
          <p14:tracePt t="110113" x="1554163" y="6526213"/>
          <p14:tracePt t="110130" x="1549400" y="6543675"/>
          <p14:tracePt t="110147" x="1549400" y="6550025"/>
          <p14:tracePt t="110258" x="1554163" y="6550025"/>
          <p14:tracePt t="110263" x="1577975" y="6550025"/>
          <p14:tracePt t="110280" x="1600200" y="6550025"/>
          <p14:tracePt t="110296" x="1635125" y="6550025"/>
          <p14:tracePt t="110314" x="1697038" y="6550025"/>
          <p14:tracePt t="110330" x="1731963" y="6550025"/>
          <p14:tracePt t="110347" x="1765300" y="6550025"/>
          <p14:tracePt t="110363" x="1789113" y="6550025"/>
          <p14:tracePt t="110380" x="1800225" y="6550025"/>
          <p14:tracePt t="110396" x="1811338" y="6550025"/>
          <p14:tracePt t="110498" x="1817688" y="6550025"/>
          <p14:tracePt t="110514" x="1822450" y="6550025"/>
          <p14:tracePt t="110530" x="1828800" y="6550025"/>
          <p14:tracePt t="110531" x="1839913" y="6550025"/>
          <p14:tracePt t="110547" x="1851025" y="6550025"/>
          <p14:tracePt t="110563" x="1863725" y="6550025"/>
          <p14:tracePt t="110580" x="1868488" y="6550025"/>
          <p14:tracePt t="110596" x="1879600" y="6543675"/>
          <p14:tracePt t="110613" x="1885950" y="6543675"/>
          <p14:tracePt t="110630" x="1897063" y="6537325"/>
          <p14:tracePt t="110646" x="1914525" y="6532563"/>
          <p14:tracePt t="110663" x="1931988" y="6532563"/>
          <p14:tracePt t="110681" x="1949450" y="6521450"/>
          <p14:tracePt t="110696" x="1960563" y="6521450"/>
          <p14:tracePt t="110713" x="1971675" y="6515100"/>
          <p14:tracePt t="110810" x="1978025" y="6515100"/>
          <p14:tracePt t="111106" x="1982788" y="6515100"/>
          <p14:tracePt t="111114" x="2011363" y="6508750"/>
          <p14:tracePt t="111114" x="2039938" y="6508750"/>
          <p14:tracePt t="111131" x="2085975" y="6508750"/>
          <p14:tracePt t="111146" x="2136775" y="6508750"/>
          <p14:tracePt t="111163" x="2178050" y="6508750"/>
          <p14:tracePt t="111180" x="2211388" y="6508750"/>
          <p14:tracePt t="111197" x="2235200" y="6508750"/>
          <p14:tracePt t="111213" x="2239963" y="6508750"/>
          <p14:tracePt t="111498" x="2246313" y="6508750"/>
          <p14:tracePt t="111514" x="2251075" y="6508750"/>
          <p14:tracePt t="111522" x="2268538" y="6508750"/>
          <p14:tracePt t="111522" x="2274888" y="6508750"/>
          <p14:tracePt t="111530" x="2297113" y="6508750"/>
          <p14:tracePt t="111546" x="2343150" y="6503988"/>
          <p14:tracePt t="111563" x="2378075" y="6503988"/>
          <p14:tracePt t="111580" x="2400300" y="6503988"/>
          <p14:tracePt t="111597" x="2406650" y="6503988"/>
          <p14:tracePt t="111613" x="2411413" y="6503988"/>
          <p14:tracePt t="112386" x="2417763" y="6503988"/>
          <p14:tracePt t="112402" x="2428875" y="6503988"/>
          <p14:tracePt t="112410" x="2446338" y="6503988"/>
          <p14:tracePt t="112429" x="2479675" y="6503988"/>
          <p14:tracePt t="112430" x="2532063" y="6508750"/>
          <p14:tracePt t="112446" x="2589213" y="6521450"/>
          <p14:tracePt t="112463" x="2663825" y="6532563"/>
          <p14:tracePt t="112480" x="2743200" y="6550025"/>
          <p14:tracePt t="112496" x="2817813" y="6561138"/>
          <p14:tracePt t="112513" x="2908300" y="6572250"/>
          <p14:tracePt t="112530" x="2954338" y="6578600"/>
          <p14:tracePt t="112546" x="3000375" y="6583363"/>
          <p14:tracePt t="112563" x="3063875" y="6583363"/>
          <p14:tracePt t="112580" x="3143250" y="6583363"/>
          <p14:tracePt t="112596" x="3217863" y="6583363"/>
          <p14:tracePt t="112613" x="3297238" y="6583363"/>
          <p14:tracePt t="112630" x="3371850" y="6583363"/>
          <p14:tracePt t="112646" x="3440113" y="6578600"/>
          <p14:tracePt t="112663" x="3492500" y="6578600"/>
          <p14:tracePt t="112680" x="3521075" y="6572250"/>
          <p14:tracePt t="112696" x="3536950" y="6572250"/>
          <p14:tracePt t="112754" x="3536950" y="6565900"/>
          <p14:tracePt t="113162" x="3543300" y="6565900"/>
          <p14:tracePt t="113180" x="3554413" y="6561138"/>
          <p14:tracePt t="113181" x="3571875" y="6554788"/>
          <p14:tracePt t="113196" x="3582988" y="6550025"/>
          <p14:tracePt t="113214" x="3594100" y="6543675"/>
          <p14:tracePt t="113229" x="3606800" y="6537325"/>
          <p14:tracePt t="113247" x="3611563" y="6537325"/>
          <p14:tracePt t="113263" x="3622675" y="6532563"/>
          <p14:tracePt t="113280" x="3629025" y="6532563"/>
          <p14:tracePt t="114034" x="3635375" y="6532563"/>
          <p14:tracePt t="114050" x="3640138" y="6532563"/>
          <p14:tracePt t="114058" x="3646488" y="6532563"/>
          <p14:tracePt t="114082" x="3651250" y="6532563"/>
          <p14:tracePt t="114106" x="3657600" y="6532563"/>
          <p14:tracePt t="114122" x="3663950" y="6532563"/>
          <p14:tracePt t="114266" x="3668713" y="6532563"/>
          <p14:tracePt t="114282" x="3675063" y="6532563"/>
          <p14:tracePt t="114306" x="3679825" y="6532563"/>
          <p14:tracePt t="114314" x="3686175" y="6532563"/>
          <p14:tracePt t="114330" x="3692525" y="6532563"/>
          <p14:tracePt t="114554" x="3697288" y="6532563"/>
          <p14:tracePt t="114561" x="3708400" y="6532563"/>
          <p14:tracePt t="114580" x="3714750" y="6532563"/>
          <p14:tracePt t="114596" x="3714750" y="6526213"/>
          <p14:tracePt t="114613" x="3725863" y="6526213"/>
          <p14:tracePt t="114630" x="3732213" y="6526213"/>
          <p14:tracePt t="114970" x="3736975" y="6526213"/>
          <p14:tracePt t="114978" x="3743325" y="6526213"/>
          <p14:tracePt t="114989" x="3749675" y="6526213"/>
          <p14:tracePt t="115026" x="3749675" y="6521450"/>
          <p14:tracePt t="115170" x="3754438" y="6521450"/>
          <p14:tracePt t="115180" x="3760788" y="6521450"/>
          <p14:tracePt t="115218" x="3765550" y="6521450"/>
          <p14:tracePt t="115362" x="3771900" y="6521450"/>
          <p14:tracePt t="115368" x="3778250" y="6521450"/>
          <p14:tracePt t="115386" x="3783013" y="6521450"/>
          <p14:tracePt t="115396" x="3789363" y="6521450"/>
          <p14:tracePt t="115882" x="3794125" y="6521450"/>
          <p14:tracePt t="115882" x="3806825" y="6521450"/>
          <p14:tracePt t="115896" x="3875088" y="6521450"/>
          <p14:tracePt t="115913" x="4006850" y="6521450"/>
          <p14:tracePt t="115930" x="4108450" y="6526213"/>
          <p14:tracePt t="115946" x="4211638" y="6526213"/>
          <p14:tracePt t="115963" x="4297363" y="6526213"/>
          <p14:tracePt t="115979" x="4378325" y="6532563"/>
          <p14:tracePt t="115996" x="4435475" y="6532563"/>
          <p14:tracePt t="116013" x="4475163" y="6537325"/>
          <p14:tracePt t="116029" x="4514850" y="6543675"/>
          <p14:tracePt t="116047" x="4525963" y="6550025"/>
          <p14:tracePt t="116063" x="4537075" y="6550025"/>
          <p14:tracePt t="116266" x="4543425" y="6550025"/>
          <p14:tracePt t="116282" x="4549775" y="6550025"/>
          <p14:tracePt t="116298" x="4560888" y="6543675"/>
          <p14:tracePt t="116306" x="4572000" y="6543675"/>
          <p14:tracePt t="116313" x="4618038" y="6532563"/>
          <p14:tracePt t="116329" x="4708525" y="6492875"/>
          <p14:tracePt t="116346" x="4783138" y="6469063"/>
          <p14:tracePt t="116363" x="4864100" y="6446838"/>
          <p14:tracePt t="116380" x="4954588" y="6435725"/>
          <p14:tracePt t="116396" x="5040313" y="6429375"/>
          <p14:tracePt t="116413" x="5114925" y="6418263"/>
          <p14:tracePt t="116429" x="5154613" y="6411913"/>
          <p14:tracePt t="116446" x="5183188" y="6411913"/>
          <p14:tracePt t="116463" x="5200650" y="6411913"/>
          <p14:tracePt t="116498" x="5207000" y="6411913"/>
          <p14:tracePt t="116514" x="5207000" y="6418263"/>
          <p14:tracePt t="116514" x="5218113" y="6418263"/>
          <p14:tracePt t="116529" x="5246688" y="6451600"/>
          <p14:tracePt t="116546" x="5251450" y="6469063"/>
          <p14:tracePt t="116962" x="5257800" y="6469063"/>
          <p14:tracePt t="116979" x="5268913" y="6469063"/>
          <p14:tracePt t="116980" x="5297488" y="6469063"/>
          <p14:tracePt t="116996" x="5332413" y="6469063"/>
          <p14:tracePt t="117013" x="5365750" y="6469063"/>
          <p14:tracePt t="117029" x="5422900" y="6464300"/>
          <p14:tracePt t="117046" x="5492750" y="6464300"/>
          <p14:tracePt t="117063" x="5589588" y="6451600"/>
          <p14:tracePt t="117080" x="5697538" y="6446838"/>
          <p14:tracePt t="117096" x="5811838" y="6435725"/>
          <p14:tracePt t="117113" x="5921375" y="6429375"/>
          <p14:tracePt t="117129" x="6051550" y="6423025"/>
          <p14:tracePt t="117146" x="6132513" y="6423025"/>
          <p14:tracePt t="117163" x="6189663" y="6423025"/>
          <p14:tracePt t="117179" x="6229350" y="6423025"/>
          <p14:tracePt t="117196" x="6257925" y="6418263"/>
          <p14:tracePt t="117213" x="6269038" y="6418263"/>
          <p14:tracePt t="117229" x="6280150" y="6407150"/>
          <p14:tracePt t="118090" x="6280150" y="6411913"/>
          <p14:tracePt t="118106" x="6280150" y="6418263"/>
          <p14:tracePt t="118114" x="6280150" y="6423025"/>
          <p14:tracePt t="118121" x="6286500" y="6429375"/>
          <p14:tracePt t="118121" x="6286500" y="6435725"/>
          <p14:tracePt t="118129" x="6286500" y="6446838"/>
          <p14:tracePt t="118146" x="6286500" y="6451600"/>
          <p14:tracePt t="118163" x="6286500" y="6457950"/>
          <p14:tracePt t="118179" x="6286500" y="6464300"/>
          <p14:tracePt t="120945" x="6280150" y="6464300"/>
          <p14:tracePt t="120985" x="6275388" y="6464300"/>
          <p14:tracePt t="120996" x="6269038" y="6464300"/>
          <p14:tracePt t="121012" x="6257925" y="6464300"/>
          <p14:tracePt t="121030" x="6246813" y="6464300"/>
          <p14:tracePt t="121046" x="6229350" y="6464300"/>
          <p14:tracePt t="121063" x="6189663" y="6464300"/>
          <p14:tracePt t="121079" x="6154738" y="6464300"/>
          <p14:tracePt t="121096" x="6121400" y="6464300"/>
          <p14:tracePt t="121112" x="6080125" y="6469063"/>
          <p14:tracePt t="121112" x="6069013" y="6469063"/>
          <p14:tracePt t="121130" x="6051550" y="6469063"/>
          <p14:tracePt t="121146" x="6046788" y="6475413"/>
          <p14:tracePt t="121826" x="6051550" y="6475413"/>
          <p14:tracePt t="121841" x="6064250" y="6464300"/>
          <p14:tracePt t="121849" x="6086475" y="6451600"/>
          <p14:tracePt t="121862" x="6108700" y="6440488"/>
          <p14:tracePt t="121879" x="6126163" y="6435725"/>
          <p14:tracePt t="122169" x="6126163" y="6429375"/>
          <p14:tracePt t="122177" x="6126163" y="6423025"/>
          <p14:tracePt t="122196" x="6132513" y="6418263"/>
          <p14:tracePt t="122196" x="6132513" y="6407150"/>
          <p14:tracePt t="122212" x="6132513" y="6400800"/>
          <p14:tracePt t="122229" x="6132513" y="6389688"/>
          <p14:tracePt t="122245" x="6126163" y="6372225"/>
          <p14:tracePt t="122263" x="6115050" y="6350000"/>
          <p14:tracePt t="122279" x="6097588" y="6303963"/>
          <p14:tracePt t="122296" x="6057900" y="6246813"/>
          <p14:tracePt t="122312" x="6011863" y="6178550"/>
          <p14:tracePt t="122312" x="5972175" y="6137275"/>
          <p14:tracePt t="122330" x="5897563" y="6051550"/>
          <p14:tracePt t="122345" x="5818188" y="5965825"/>
          <p14:tracePt t="122362" x="5732463" y="5892800"/>
          <p14:tracePt t="122379" x="5646738" y="5822950"/>
          <p14:tracePt t="122396" x="5549900" y="5754688"/>
          <p14:tracePt t="122412" x="5435600" y="5680075"/>
          <p14:tracePt t="122429" x="5314950" y="5622925"/>
          <p14:tracePt t="122445" x="5183188" y="5565775"/>
          <p14:tracePt t="122462" x="5064125" y="5521325"/>
          <p14:tracePt t="122479" x="4949825" y="5486400"/>
          <p14:tracePt t="122496" x="4857750" y="5457825"/>
          <p14:tracePt t="122512" x="4778375" y="5440363"/>
          <p14:tracePt t="122529" x="4668838" y="5429250"/>
          <p14:tracePt t="122545" x="4600575" y="5429250"/>
          <p14:tracePt t="122562" x="4543425" y="5429250"/>
          <p14:tracePt t="122579" x="4486275" y="5440363"/>
          <p14:tracePt t="122595" x="4429125" y="5468938"/>
          <p14:tracePt t="122613" x="4365625" y="5492750"/>
          <p14:tracePt t="122629" x="4314825" y="5521325"/>
          <p14:tracePt t="122646" x="4251325" y="5543550"/>
          <p14:tracePt t="122662" x="4189413" y="5578475"/>
          <p14:tracePt t="122679" x="4121150" y="5607050"/>
          <p14:tracePt t="122695" x="4064000" y="5635625"/>
          <p14:tracePt t="122712" x="4000500" y="5664200"/>
          <p14:tracePt t="122729" x="3903663" y="5697538"/>
          <p14:tracePt t="122746" x="3857625" y="5708650"/>
          <p14:tracePt t="122762" x="3806825" y="5715000"/>
          <p14:tracePt t="122779" x="3765550" y="5721350"/>
          <p14:tracePt t="122795" x="3736975" y="5721350"/>
          <p14:tracePt t="122812" x="3708400" y="5726113"/>
          <p14:tracePt t="122829" x="3679825" y="5732463"/>
          <p14:tracePt t="122847" x="3651250" y="5749925"/>
          <p14:tracePt t="122862" x="3617913" y="5754688"/>
          <p14:tracePt t="122879" x="3582988" y="5778500"/>
          <p14:tracePt t="122895" x="3554413" y="5789613"/>
          <p14:tracePt t="122913" x="3532188" y="5800725"/>
          <p14:tracePt t="122929" x="3492500" y="5829300"/>
          <p14:tracePt t="122946" x="3468688" y="5840413"/>
          <p14:tracePt t="122962" x="3446463" y="5857875"/>
          <p14:tracePt t="122979" x="3411538" y="5875338"/>
          <p14:tracePt t="122995" x="3382963" y="5892800"/>
          <p14:tracePt t="123013" x="3365500" y="5908675"/>
          <p14:tracePt t="123029" x="3354388" y="5921375"/>
          <p14:tracePt t="123046" x="3336925" y="5932488"/>
          <p14:tracePt t="123062" x="3332163" y="5937250"/>
          <p14:tracePt t="123079" x="3321050" y="5943600"/>
          <p14:tracePt t="123129" x="3321050" y="5949950"/>
          <p14:tracePt t="123137" x="3314700" y="5949950"/>
          <p14:tracePt t="123146" x="3314700" y="5954713"/>
          <p14:tracePt t="123162" x="3308350" y="5961063"/>
          <p14:tracePt t="123179" x="3303588" y="5965825"/>
          <p14:tracePt t="123195" x="3297238" y="5965825"/>
          <p14:tracePt t="123212" x="3292475" y="5972175"/>
          <p14:tracePt t="123229" x="3279775" y="5972175"/>
          <p14:tracePt t="123246" x="3275013" y="5978525"/>
          <p14:tracePt t="123658" x="3279775" y="5978525"/>
          <p14:tracePt t="123669" x="3286125" y="5978525"/>
          <p14:tracePt t="123680" x="3292475" y="5978525"/>
          <p14:tracePt t="123696" x="3297238" y="5978525"/>
          <p14:tracePt t="123713" x="3303588" y="5978525"/>
          <p14:tracePt t="124226" x="3308350" y="5978525"/>
          <p14:tracePt t="124230" x="3314700" y="5972175"/>
          <p14:tracePt t="124246" x="3332163" y="5965825"/>
          <p14:tracePt t="124263" x="3343275" y="5954713"/>
          <p14:tracePt t="124280" x="3349625" y="5954713"/>
          <p14:tracePt t="124450" x="3354388" y="5954713"/>
          <p14:tracePt t="124458" x="3354388" y="5949950"/>
          <p14:tracePt t="124610" x="3360738" y="5949950"/>
          <p14:tracePt t="124615" x="3365500" y="5943600"/>
          <p14:tracePt t="124630" x="3365500" y="5937250"/>
          <p14:tracePt t="124646" x="3365500" y="5932488"/>
          <p14:tracePt t="124664" x="3371850" y="5926138"/>
          <p14:tracePt t="124680" x="3371850" y="5915025"/>
          <p14:tracePt t="124697" x="3371850" y="5908675"/>
          <p14:tracePt t="124713" x="3378200" y="5897563"/>
          <p14:tracePt t="124713" x="3382963" y="5897563"/>
          <p14:tracePt t="124730" x="3382963" y="5892800"/>
          <p14:tracePt t="124746" x="3389313" y="5880100"/>
          <p14:tracePt t="124764" x="3389313" y="5875338"/>
          <p14:tracePt t="124780" x="3394075" y="5868988"/>
          <p14:tracePt t="124797" x="3394075" y="5864225"/>
          <p14:tracePt t="124832" x="3394075" y="5857875"/>
          <p14:tracePt t="125274" x="3394075" y="5851525"/>
          <p14:tracePt t="125282" x="3406775" y="5851525"/>
          <p14:tracePt t="125297" x="3422650" y="5840413"/>
          <p14:tracePt t="125313" x="3429000" y="5835650"/>
          <p14:tracePt t="125330" x="3440113" y="5829300"/>
          <p14:tracePt t="125346" x="3446463" y="5822950"/>
          <p14:tracePt t="126946" x="3451225" y="5822950"/>
          <p14:tracePt t="126954" x="3463925" y="5822950"/>
          <p14:tracePt t="126969" x="3486150" y="5829300"/>
          <p14:tracePt t="126979" x="3521075" y="5835650"/>
          <p14:tracePt t="126996" x="3554413" y="5835650"/>
          <p14:tracePt t="127013" x="3589338" y="5840413"/>
          <p14:tracePt t="127029" x="3629025" y="5840413"/>
          <p14:tracePt t="127047" x="3686175" y="5840413"/>
          <p14:tracePt t="127063" x="3754438" y="5840413"/>
          <p14:tracePt t="127080" x="3840163" y="5840413"/>
          <p14:tracePt t="127096" x="3943350" y="5840413"/>
          <p14:tracePt t="127113" x="4051300" y="5846763"/>
          <p14:tracePt t="127129" x="4217988" y="5851525"/>
          <p14:tracePt t="127147" x="4325938" y="5864225"/>
          <p14:tracePt t="127163" x="4440238" y="5880100"/>
          <p14:tracePt t="127180" x="4543425" y="5903913"/>
          <p14:tracePt t="127196" x="4646613" y="5926138"/>
          <p14:tracePt t="127213" x="4754563" y="5949950"/>
          <p14:tracePt t="127229" x="4857750" y="5983288"/>
          <p14:tracePt t="127246" x="4949825" y="6007100"/>
          <p14:tracePt t="127263" x="5046663" y="6035675"/>
          <p14:tracePt t="127280" x="5149850" y="6051550"/>
          <p14:tracePt t="127296" x="5251450" y="6080125"/>
          <p14:tracePt t="127313" x="5372100" y="6097588"/>
          <p14:tracePt t="127329" x="5532438" y="6126163"/>
          <p14:tracePt t="127347" x="5629275" y="6149975"/>
          <p14:tracePt t="127363" x="5721350" y="6178550"/>
          <p14:tracePt t="127380" x="5783263" y="6200775"/>
          <p14:tracePt t="127396" x="5840413" y="6218238"/>
          <p14:tracePt t="127413" x="5886450" y="6240463"/>
          <p14:tracePt t="127429" x="5932488" y="6257925"/>
          <p14:tracePt t="127447" x="5961063" y="6280150"/>
          <p14:tracePt t="127463" x="5994400" y="6292850"/>
          <p14:tracePt t="127480" x="6018213" y="6303963"/>
          <p14:tracePt t="127496" x="6040438" y="6315075"/>
          <p14:tracePt t="127513" x="6064250" y="6332538"/>
          <p14:tracePt t="127529" x="6097588" y="6350000"/>
          <p14:tracePt t="127547" x="6115050" y="6365875"/>
          <p14:tracePt t="127563" x="6126163" y="6372225"/>
          <p14:tracePt t="127579" x="6132513" y="6378575"/>
          <p14:tracePt t="127597" x="6137275" y="6383338"/>
          <p14:tracePt t="127613" x="6143625" y="6383338"/>
          <p14:tracePt t="127630" x="6143625" y="6389688"/>
          <p14:tracePt t="127646" x="6143625" y="6394450"/>
          <p14:tracePt t="127663" x="6149975" y="6400800"/>
          <p14:tracePt t="127680" x="6149975" y="6407150"/>
          <p14:tracePt t="127697" x="6154738" y="6411913"/>
          <p14:tracePt t="127713" x="6161088" y="6423025"/>
          <p14:tracePt t="127713" x="6165850" y="6423025"/>
          <p14:tracePt t="127730" x="6165850" y="6429375"/>
          <p14:tracePt t="127890" x="6165850" y="6435725"/>
          <p14:tracePt t="129138" x="6165850" y="6429375"/>
          <p14:tracePt t="129186" x="6165850" y="6423025"/>
          <p14:tracePt t="129194" x="6165850" y="6411913"/>
          <p14:tracePt t="129202" x="6149975" y="6389688"/>
          <p14:tracePt t="129213" x="6132513" y="6365875"/>
          <p14:tracePt t="129230" x="6115050" y="6337300"/>
          <p14:tracePt t="129246" x="6080125" y="6303963"/>
          <p14:tracePt t="129263" x="6057900" y="6280150"/>
          <p14:tracePt t="129280" x="6018213" y="6257925"/>
          <p14:tracePt t="129296" x="5983288" y="6240463"/>
          <p14:tracePt t="129313" x="5943600" y="6218238"/>
          <p14:tracePt t="129329" x="5875338" y="6200775"/>
          <p14:tracePt t="129346" x="5807075" y="6189663"/>
          <p14:tracePt t="129363" x="5726113" y="6178550"/>
          <p14:tracePt t="129380" x="5640388" y="6165850"/>
          <p14:tracePt t="129396" x="5532438" y="6154738"/>
          <p14:tracePt t="129413" x="5411788" y="6137275"/>
          <p14:tracePt t="129429" x="5292725" y="6121400"/>
          <p14:tracePt t="129446" x="5178425" y="6108700"/>
          <p14:tracePt t="129462" x="5064125" y="6097588"/>
          <p14:tracePt t="129480" x="4965700" y="6086475"/>
          <p14:tracePt t="129496" x="4875213" y="6075363"/>
          <p14:tracePt t="129513" x="4794250" y="6064250"/>
          <p14:tracePt t="129529" x="4697413" y="6057900"/>
          <p14:tracePt t="129546" x="4640263" y="6051550"/>
          <p14:tracePt t="129562" x="4600575" y="6051550"/>
          <p14:tracePt t="129580" x="4543425" y="6051550"/>
          <p14:tracePt t="129596" x="4497388" y="6051550"/>
          <p14:tracePt t="129613" x="4446588" y="6051550"/>
          <p14:tracePt t="129629" x="4400550" y="6051550"/>
          <p14:tracePt t="129646" x="4337050" y="6051550"/>
          <p14:tracePt t="129662" x="4257675" y="6051550"/>
          <p14:tracePt t="129679" x="4178300" y="6051550"/>
          <p14:tracePt t="129696" x="4097338" y="6051550"/>
          <p14:tracePt t="129713" x="4017963" y="6051550"/>
          <p14:tracePt t="129729" x="3892550" y="6051550"/>
          <p14:tracePt t="129746" x="3829050" y="6057900"/>
          <p14:tracePt t="129762" x="3765550" y="6057900"/>
          <p14:tracePt t="129780" x="3708400" y="6057900"/>
          <p14:tracePt t="129796" x="3668713" y="6069013"/>
          <p14:tracePt t="129813" x="3622675" y="6075363"/>
          <p14:tracePt t="129829" x="3589338" y="6086475"/>
          <p14:tracePt t="129846" x="3543300" y="6097588"/>
          <p14:tracePt t="129862" x="3492500" y="6121400"/>
          <p14:tracePt t="129880" x="3435350" y="6149975"/>
          <p14:tracePt t="129896" x="3394075" y="6172200"/>
          <p14:tracePt t="129913" x="3365500" y="6194425"/>
          <p14:tracePt t="129929" x="3343275" y="6240463"/>
          <p14:tracePt t="129946" x="3343275" y="6269038"/>
          <p14:tracePt t="129962" x="3343275" y="6303963"/>
          <p14:tracePt t="129980" x="3360738" y="6332538"/>
          <p14:tracePt t="129996" x="3378200" y="6361113"/>
          <p14:tracePt t="130013" x="3400425" y="6400800"/>
          <p14:tracePt t="130029" x="3429000" y="6440488"/>
          <p14:tracePt t="130046" x="3479800" y="6469063"/>
          <p14:tracePt t="130062" x="3532188" y="6508750"/>
          <p14:tracePt t="130080" x="3600450" y="6537325"/>
          <p14:tracePt t="130096" x="3686175" y="6572250"/>
          <p14:tracePt t="130113" x="3778250" y="6594475"/>
          <p14:tracePt t="130129" x="3943350" y="6635750"/>
          <p14:tracePt t="130146" x="4051300" y="6646863"/>
          <p14:tracePt t="130162" x="4171950" y="6651625"/>
          <p14:tracePt t="130179" x="4286250" y="6651625"/>
          <p14:tracePt t="130196" x="4400550" y="6651625"/>
          <p14:tracePt t="130213" x="4492625" y="6635750"/>
          <p14:tracePt t="130229" x="4572000" y="6607175"/>
          <p14:tracePt t="130246" x="4629150" y="6583363"/>
          <p14:tracePt t="130262" x="4675188" y="6565900"/>
          <p14:tracePt t="130280" x="4721225" y="6543675"/>
          <p14:tracePt t="130296" x="4765675" y="6515100"/>
          <p14:tracePt t="130313" x="4794250" y="6497638"/>
          <p14:tracePt t="130329" x="4835525" y="6457950"/>
          <p14:tracePt t="130346" x="4851400" y="6440488"/>
          <p14:tracePt t="130362" x="4857750" y="6429375"/>
          <p14:tracePt t="130379" x="4864100" y="6411913"/>
          <p14:tracePt t="130396" x="4864100" y="6389688"/>
          <p14:tracePt t="130413" x="4864100" y="6372225"/>
          <p14:tracePt t="130429" x="4857750" y="6343650"/>
          <p14:tracePt t="130446" x="4840288" y="6315075"/>
          <p14:tracePt t="130462" x="4811713" y="6275388"/>
          <p14:tracePt t="130480" x="4772025" y="6229350"/>
          <p14:tracePt t="130496" x="4721225" y="6194425"/>
          <p14:tracePt t="130513" x="4646613" y="6161088"/>
          <p14:tracePt t="130529" x="4521200" y="6108700"/>
          <p14:tracePt t="130546" x="4411663" y="6086475"/>
          <p14:tracePt t="130562" x="4286250" y="6069013"/>
          <p14:tracePt t="130579" x="4165600" y="6046788"/>
          <p14:tracePt t="130596" x="4046538" y="6046788"/>
          <p14:tracePt t="130613" x="3932238" y="6046788"/>
          <p14:tracePt t="130629" x="3822700" y="6046788"/>
          <p14:tracePt t="130646" x="3725863" y="6051550"/>
          <p14:tracePt t="130662" x="3668713" y="6075363"/>
          <p14:tracePt t="130679" x="3611563" y="6103938"/>
          <p14:tracePt t="130696" x="3582988" y="6143625"/>
          <p14:tracePt t="130713" x="3571875" y="6178550"/>
          <p14:tracePt t="130729" x="3578225" y="6240463"/>
          <p14:tracePt t="130746" x="3589338" y="6264275"/>
          <p14:tracePt t="130762" x="3600450" y="6275388"/>
          <p14:tracePt t="130779" x="3617913" y="6286500"/>
          <p14:tracePt t="130796" x="3657600" y="6303963"/>
          <p14:tracePt t="130813" x="3714750" y="6315075"/>
          <p14:tracePt t="130829" x="3806825" y="6315075"/>
          <p14:tracePt t="130846" x="3892550" y="6315075"/>
          <p14:tracePt t="130862" x="3983038" y="6315075"/>
          <p14:tracePt t="130879" x="4068763" y="6315075"/>
          <p14:tracePt t="130896" x="4154488" y="6315075"/>
          <p14:tracePt t="130912" x="4222750" y="6297613"/>
          <p14:tracePt t="130929" x="4279900" y="6275388"/>
          <p14:tracePt t="130946" x="4286250" y="6264275"/>
          <p14:tracePt t="130963" x="4286250" y="6257925"/>
          <p14:tracePt t="130979" x="4286250" y="6246813"/>
          <p14:tracePt t="130997" x="4286250" y="6240463"/>
          <p14:tracePt t="131012" x="4286250" y="6235700"/>
          <p14:tracePt t="131029" x="4286250" y="6229350"/>
          <p14:tracePt t="131046" x="4279900" y="6223000"/>
          <p14:tracePt t="131063" x="4275138" y="6207125"/>
          <p14:tracePt t="131079" x="4268788" y="6194425"/>
          <p14:tracePt t="131096" x="4251325" y="6178550"/>
          <p14:tracePt t="131112" x="4240213" y="6154738"/>
          <p14:tracePt t="131112" x="4235450" y="6149975"/>
          <p14:tracePt t="131130" x="4222750" y="6132513"/>
          <p14:tracePt t="131146" x="4217988" y="6115050"/>
          <p14:tracePt t="131163" x="4206875" y="6097588"/>
          <p14:tracePt t="131179" x="4194175" y="6086475"/>
          <p14:tracePt t="131196" x="4194175" y="6080125"/>
          <p14:tracePt t="131957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Level: Ancillary Services (AS)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Energy storage for transmission level ancillary services can be deployed at the transmission or distribution level.</a:t>
            </a:r>
          </a:p>
          <a:p>
            <a:pPr lvl="1"/>
            <a:endParaRPr lang="en-US" dirty="0"/>
          </a:p>
          <a:p>
            <a:r>
              <a:rPr lang="en-US" dirty="0" smtClean="0"/>
              <a:t>These assets can be aggregated populations, or single installations.</a:t>
            </a:r>
          </a:p>
          <a:p>
            <a:pPr lvl="1"/>
            <a:r>
              <a:rPr lang="en-US" dirty="0" smtClean="0"/>
              <a:t>Single installation: NaS</a:t>
            </a:r>
          </a:p>
          <a:p>
            <a:pPr lvl="1"/>
            <a:r>
              <a:rPr lang="en-US" dirty="0" smtClean="0"/>
              <a:t>Aggregate installation: CES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Regulation </a:t>
            </a:r>
            <a:r>
              <a:rPr lang="en-US" dirty="0"/>
              <a:t>and load-following abilities</a:t>
            </a:r>
          </a:p>
          <a:p>
            <a:pPr lvl="1"/>
            <a:r>
              <a:rPr lang="en-US" dirty="0" smtClean="0"/>
              <a:t>Regulation: follows smaller, faster changes in power to balance the power (~4 seconds)</a:t>
            </a:r>
          </a:p>
          <a:p>
            <a:pPr lvl="1"/>
            <a:r>
              <a:rPr lang="en-US" dirty="0" smtClean="0"/>
              <a:t>Load-following: follows slower changes in power (minutes)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17"/>
    </mc:Choice>
    <mc:Fallback xmlns="">
      <p:transition spd="slow" advTm="13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3x593\Desktop\Breakou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5774" r="8350"/>
          <a:stretch/>
        </p:blipFill>
        <p:spPr bwMode="auto">
          <a:xfrm>
            <a:off x="4572000" y="3875057"/>
            <a:ext cx="4572000" cy="29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Transmission Level: AS – Example</a:t>
            </a:r>
            <a:endParaRPr lang="en-US" dirty="0"/>
          </a:p>
        </p:txBody>
      </p:sp>
      <p:pic>
        <p:nvPicPr>
          <p:cNvPr id="2050" name="Picture 2" descr="C:\Users\d3x593\Desktop\Aggregat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4269" r="6704"/>
          <a:stretch/>
        </p:blipFill>
        <p:spPr bwMode="auto">
          <a:xfrm>
            <a:off x="90996" y="1243780"/>
            <a:ext cx="4572000" cy="271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0780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Regulation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Fast variations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51448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solidFill>
                  <a:srgbClr val="007F00"/>
                </a:solidFill>
                <a:latin typeface="Times New Roman" pitchFamily="18" charset="0"/>
                <a:cs typeface="Times New Roman" pitchFamily="18" charset="0"/>
              </a:rPr>
              <a:t>Load Following</a:t>
            </a:r>
          </a:p>
          <a:p>
            <a:pPr algn="r"/>
            <a:r>
              <a:rPr lang="en-US" dirty="0" smtClean="0">
                <a:solidFill>
                  <a:srgbClr val="007F00"/>
                </a:solidFill>
                <a:latin typeface="Times New Roman" pitchFamily="18" charset="0"/>
                <a:cs typeface="Times New Roman" pitchFamily="18" charset="0"/>
              </a:rPr>
              <a:t>Slow variations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5867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 Load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Constant</a:t>
            </a:r>
          </a:p>
        </p:txBody>
      </p:sp>
      <p:sp>
        <p:nvSpPr>
          <p:cNvPr id="12" name="Right Arrow 11"/>
          <p:cNvSpPr/>
          <p:nvPr/>
        </p:nvSpPr>
        <p:spPr>
          <a:xfrm rot="2990960">
            <a:off x="4743546" y="2929714"/>
            <a:ext cx="1066800" cy="6858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05"/>
    </mc:Choice>
    <mc:Fallback xmlns="">
      <p:transition spd="slow" advTm="17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3" x="4179888" y="3536950"/>
          <p14:tracePt t="2396" x="4179888" y="3527425"/>
          <p14:tracePt t="2407" x="4170363" y="3517900"/>
          <p14:tracePt t="2407" x="4143375" y="3482975"/>
          <p14:tracePt t="2421" x="4054475" y="3394075"/>
          <p14:tracePt t="2438" x="3902075" y="3268663"/>
          <p14:tracePt t="2455" x="3822700" y="3187700"/>
          <p14:tracePt t="2471" x="3652838" y="3017838"/>
          <p14:tracePt t="2488" x="3455988" y="2840038"/>
          <p14:tracePt t="2505" x="3367088" y="2759075"/>
          <p14:tracePt t="2522" x="3133725" y="2581275"/>
          <p14:tracePt t="2538" x="2847975" y="2357438"/>
          <p14:tracePt t="2555" x="2714625" y="2251075"/>
          <p14:tracePt t="2571" x="2411413" y="1973263"/>
          <p14:tracePt t="2588" x="2143125" y="1758950"/>
          <p14:tracePt t="2604" x="2044700" y="1687513"/>
          <p14:tracePt t="2621" x="1866900" y="1616075"/>
          <p14:tracePt t="2638" x="1731963" y="1589088"/>
          <p14:tracePt t="2655" x="1670050" y="1589088"/>
          <p14:tracePt t="2672" x="1562100" y="1608138"/>
          <p14:tracePt t="2688" x="1465263" y="1652588"/>
          <p14:tracePt t="2705" x="1366838" y="1731963"/>
          <p14:tracePt t="2721" x="1322388" y="1776413"/>
          <p14:tracePt t="2738" x="1241425" y="1911350"/>
          <p14:tracePt t="2754" x="1187450" y="2036763"/>
          <p14:tracePt t="2771" x="1169988" y="2116138"/>
          <p14:tracePt t="2788" x="1133475" y="2286000"/>
          <p14:tracePt t="2805" x="1116013" y="2473325"/>
          <p14:tracePt t="2822" x="1108075" y="2562225"/>
          <p14:tracePt t="2838" x="1108075" y="2724150"/>
          <p14:tracePt t="2855" x="1108075" y="2867025"/>
          <p14:tracePt t="2871" x="1108075" y="3009900"/>
          <p14:tracePt t="2888" x="1108075" y="3071813"/>
          <p14:tracePt t="2904" x="1108075" y="3152775"/>
          <p14:tracePt t="4969" x="1098550" y="3152775"/>
          <p14:tracePt t="4979" x="1089025" y="3152775"/>
          <p14:tracePt t="4989" x="1071563" y="3179763"/>
          <p14:tracePt t="5005" x="1071563" y="3187700"/>
          <p14:tracePt t="5022" x="1062038" y="3187700"/>
          <p14:tracePt t="5077" x="1062038" y="3197225"/>
          <p14:tracePt t="5088" x="1054100" y="3241675"/>
          <p14:tracePt t="5089" x="1036638" y="3276600"/>
          <p14:tracePt t="5105" x="1000125" y="3367088"/>
          <p14:tracePt t="5122" x="955675" y="3446463"/>
          <p14:tracePt t="5138" x="946150" y="3473450"/>
          <p14:tracePt t="5155" x="884238" y="3562350"/>
          <p14:tracePt t="5171" x="847725" y="3625850"/>
          <p14:tracePt t="5188" x="795338" y="3687763"/>
          <p14:tracePt t="5205" x="785813" y="3705225"/>
          <p14:tracePt t="5221" x="758825" y="3732213"/>
          <p14:tracePt t="5239" x="750888" y="3741738"/>
          <p14:tracePt t="5286" x="741363" y="3741738"/>
          <p14:tracePt t="5468" x="741363" y="3732213"/>
          <p14:tracePt t="5498" x="741363" y="3724275"/>
          <p14:tracePt t="5508" x="741363" y="3714750"/>
          <p14:tracePt t="5508" x="741363" y="3705225"/>
          <p14:tracePt t="5521" x="741363" y="3660775"/>
          <p14:tracePt t="5539" x="750888" y="3643313"/>
          <p14:tracePt t="5555" x="776288" y="3598863"/>
          <p14:tracePt t="5572" x="785813" y="3562350"/>
          <p14:tracePt t="5588" x="785813" y="3554413"/>
          <p14:tracePt t="5605" x="795338" y="3536950"/>
          <p14:tracePt t="5621" x="795338" y="3527425"/>
          <p14:tracePt t="5656" x="795338" y="3517900"/>
          <p14:tracePt t="5675" x="795338" y="3509963"/>
          <p14:tracePt t="5733" x="795338" y="3500438"/>
          <p14:tracePt t="16591" x="795338" y="3490913"/>
          <p14:tracePt t="16640" x="795338" y="3482975"/>
          <p14:tracePt t="16739" x="795338" y="3473450"/>
          <p14:tracePt t="16790" x="795338" y="3465513"/>
          <p14:tracePt t="16807" x="795338" y="3455988"/>
          <p14:tracePt t="16809" x="795338" y="3446463"/>
          <p14:tracePt t="16819" x="803275" y="3429000"/>
          <p14:tracePt t="16835" x="822325" y="3394075"/>
          <p14:tracePt t="16852" x="830263" y="3357563"/>
          <p14:tracePt t="16868" x="847725" y="3348038"/>
          <p14:tracePt t="16885" x="857250" y="3322638"/>
          <p14:tracePt t="16902" x="866775" y="3295650"/>
          <p14:tracePt t="16918" x="866775" y="3276600"/>
          <p14:tracePt t="16935" x="874713" y="3276600"/>
          <p14:tracePt t="16952" x="874713" y="3268663"/>
          <p14:tracePt t="16969" x="884238" y="3259138"/>
          <p14:tracePt t="16985" x="884238" y="3251200"/>
          <p14:tracePt t="17043" x="884238" y="3241675"/>
          <p14:tracePt t="17128" x="884238" y="3232150"/>
          <p14:tracePt t="17178" x="884238" y="3224213"/>
          <p14:tracePt t="17218" x="893763" y="3214688"/>
          <p14:tracePt t="17227" x="893763" y="3197225"/>
          <p14:tracePt t="17235" x="901700" y="3160713"/>
          <p14:tracePt t="17251" x="928688" y="3125788"/>
          <p14:tracePt t="17269" x="938213" y="3108325"/>
          <p14:tracePt t="17285" x="965200" y="3054350"/>
          <p14:tracePt t="17302" x="1000125" y="3009900"/>
          <p14:tracePt t="17318" x="1027113" y="2955925"/>
          <p14:tracePt t="17335" x="1027113" y="2938463"/>
          <p14:tracePt t="17351" x="1044575" y="2911475"/>
          <p14:tracePt t="17368" x="1054100" y="2884488"/>
          <p14:tracePt t="17385" x="1054100" y="2874963"/>
          <p14:tracePt t="17401" x="1071563" y="2847975"/>
          <p14:tracePt t="17418" x="1089025" y="2813050"/>
          <p14:tracePt t="17435" x="1108075" y="2795588"/>
          <p14:tracePt t="17452" x="1143000" y="2741613"/>
          <p14:tracePt t="17468" x="1152525" y="2714625"/>
          <p14:tracePt t="17485" x="1169988" y="2687638"/>
          <p14:tracePt t="17485" x="1187450" y="2670175"/>
          <p14:tracePt t="17502" x="1187450" y="2660650"/>
          <p14:tracePt t="17518" x="1214438" y="2616200"/>
          <p14:tracePt t="17535" x="1241425" y="2589213"/>
          <p14:tracePt t="17551" x="1250950" y="2562225"/>
          <p14:tracePt t="17569" x="1258888" y="2554288"/>
          <p14:tracePt t="17585" x="1276350" y="2536825"/>
          <p14:tracePt t="17602" x="1276350" y="2527300"/>
          <p14:tracePt t="17618" x="1285875" y="2527300"/>
          <p14:tracePt t="17635" x="1295400" y="2517775"/>
          <p14:tracePt t="17652" x="1303338" y="2517775"/>
          <p14:tracePt t="17668" x="1312863" y="2509838"/>
          <p14:tracePt t="17685" x="1330325" y="2500313"/>
          <p14:tracePt t="17701" x="1357313" y="2490788"/>
          <p14:tracePt t="17719" x="1384300" y="2490788"/>
          <p14:tracePt t="17735" x="1401763" y="2482850"/>
          <p14:tracePt t="17752" x="1428750" y="2473325"/>
          <p14:tracePt t="17768" x="1438275" y="2465388"/>
          <p14:tracePt t="17785" x="1465263" y="2455863"/>
          <p14:tracePt t="17801" x="1490663" y="2455863"/>
          <p14:tracePt t="17819" x="1517650" y="2446338"/>
          <p14:tracePt t="17835" x="1527175" y="2438400"/>
          <p14:tracePt t="17851" x="1554163" y="2438400"/>
          <p14:tracePt t="17868" x="1571625" y="2438400"/>
          <p14:tracePt t="17885" x="1589088" y="2438400"/>
          <p14:tracePt t="17902" x="1608138" y="2438400"/>
          <p14:tracePt t="17918" x="1633538" y="2438400"/>
          <p14:tracePt t="17935" x="1652588" y="2438400"/>
          <p14:tracePt t="17951" x="1679575" y="2438400"/>
          <p14:tracePt t="17968" x="1697038" y="2438400"/>
          <p14:tracePt t="17985" x="1724025" y="2438400"/>
          <p14:tracePt t="18001" x="1758950" y="2455863"/>
          <p14:tracePt t="18018" x="1768475" y="2455863"/>
          <p14:tracePt t="18035" x="1795463" y="2455863"/>
          <p14:tracePt t="18052" x="1812925" y="2455863"/>
          <p14:tracePt t="18068" x="1830388" y="2455863"/>
          <p14:tracePt t="18085" x="1839913" y="2455863"/>
          <p14:tracePt t="18101" x="1847850" y="2455863"/>
          <p14:tracePt t="18118" x="1857375" y="2455863"/>
          <p14:tracePt t="18135" x="1866900" y="2465388"/>
          <p14:tracePt t="18152" x="1874838" y="2465388"/>
          <p14:tracePt t="18168" x="1901825" y="2482850"/>
          <p14:tracePt t="18185" x="1911350" y="2490788"/>
          <p14:tracePt t="18202" x="1938338" y="2509838"/>
          <p14:tracePt t="18218" x="1946275" y="2509838"/>
          <p14:tracePt t="18235" x="1965325" y="2527300"/>
          <p14:tracePt t="18251" x="1973263" y="2536825"/>
          <p14:tracePt t="18268" x="1990725" y="2544763"/>
          <p14:tracePt t="18284" x="2000250" y="2544763"/>
          <p14:tracePt t="18301" x="2009775" y="2554288"/>
          <p14:tracePt t="18318" x="2017713" y="2562225"/>
          <p14:tracePt t="18335" x="2027238" y="2562225"/>
          <p14:tracePt t="18352" x="2036763" y="2571750"/>
          <p14:tracePt t="18368" x="2044700" y="2571750"/>
          <p14:tracePt t="18385" x="2044700" y="2581275"/>
          <p14:tracePt t="18401" x="2054225" y="2581275"/>
          <p14:tracePt t="18418" x="2062163" y="2581275"/>
          <p14:tracePt t="18434" x="2071688" y="2589213"/>
          <p14:tracePt t="18451" x="2071688" y="2598738"/>
          <p14:tracePt t="18468" x="2081213" y="2608263"/>
          <p14:tracePt t="18485" x="2108200" y="2625725"/>
          <p14:tracePt t="18502" x="2116138" y="2633663"/>
          <p14:tracePt t="18518" x="2143125" y="2643188"/>
          <p14:tracePt t="18535" x="2170113" y="2660650"/>
          <p14:tracePt t="18551" x="2187575" y="2670175"/>
          <p14:tracePt t="18568" x="2205038" y="2687638"/>
          <p14:tracePt t="18585" x="2232025" y="2697163"/>
          <p14:tracePt t="18602" x="2259013" y="2714625"/>
          <p14:tracePt t="18618" x="2268538" y="2724150"/>
          <p14:tracePt t="18635" x="2276475" y="2732088"/>
          <p14:tracePt t="18651" x="2286000" y="2751138"/>
          <p14:tracePt t="19300" x="2295525" y="2751138"/>
          <p14:tracePt t="19318" x="2303463" y="2751138"/>
          <p14:tracePt t="19319" x="2322513" y="2768600"/>
          <p14:tracePt t="19334" x="2347913" y="2776538"/>
          <p14:tracePt t="19352" x="2366963" y="2786063"/>
          <p14:tracePt t="19367" x="2401888" y="2795588"/>
          <p14:tracePt t="19385" x="2438400" y="2813050"/>
          <p14:tracePt t="19401" x="2465388" y="2830513"/>
          <p14:tracePt t="19418" x="2490788" y="2840038"/>
          <p14:tracePt t="19434" x="2517775" y="2857500"/>
          <p14:tracePt t="19451" x="2554288" y="2874963"/>
          <p14:tracePt t="19468" x="2589213" y="2894013"/>
          <p14:tracePt t="19484" x="2608263" y="2901950"/>
          <p14:tracePt t="19501" x="2633663" y="2919413"/>
          <p14:tracePt t="19517" x="2643188" y="2928938"/>
          <p14:tracePt t="19535" x="2687638" y="2946400"/>
          <p14:tracePt t="19551" x="2705100" y="2955925"/>
          <p14:tracePt t="19568" x="2741613" y="2955925"/>
          <p14:tracePt t="19584" x="2751138" y="2965450"/>
          <p14:tracePt t="21489" x="2741613" y="2965450"/>
          <p14:tracePt t="21500" x="2732088" y="2965450"/>
          <p14:tracePt t="21501" x="2687638" y="2938463"/>
          <p14:tracePt t="21517" x="2633663" y="2919413"/>
          <p14:tracePt t="21534" x="2490788" y="2884488"/>
          <p14:tracePt t="21550" x="2322513" y="2857500"/>
          <p14:tracePt t="21567" x="2224088" y="2840038"/>
          <p14:tracePt t="21584" x="2036763" y="2822575"/>
          <p14:tracePt t="21600" x="1839913" y="2822575"/>
          <p14:tracePt t="21618" x="1731963" y="2822575"/>
          <p14:tracePt t="21634" x="1500188" y="2857500"/>
          <p14:tracePt t="21651" x="1258888" y="2919413"/>
          <p14:tracePt t="21667" x="1152525" y="2955925"/>
          <p14:tracePt t="21684" x="1000125" y="3000375"/>
          <p14:tracePt t="21700" x="893763" y="3036888"/>
          <p14:tracePt t="21717" x="839788" y="3062288"/>
          <p14:tracePt t="21734" x="776288" y="3108325"/>
          <p14:tracePt t="22027" x="768350" y="3108325"/>
          <p14:tracePt t="22037" x="768350" y="3116263"/>
          <p14:tracePt t="22127" x="750888" y="3133725"/>
          <p14:tracePt t="22137" x="741363" y="3160713"/>
          <p14:tracePt t="22137" x="741363" y="3170238"/>
          <p14:tracePt t="22151" x="723900" y="3205163"/>
          <p14:tracePt t="22168" x="696913" y="3232150"/>
          <p14:tracePt t="22214" x="687388" y="3241675"/>
          <p14:tracePt t="22342" x="687388" y="3232150"/>
          <p14:tracePt t="22342" x="687388" y="3214688"/>
          <p14:tracePt t="22351" x="687388" y="3197225"/>
          <p14:tracePt t="22368" x="687388" y="3133725"/>
          <p14:tracePt t="22385" x="696913" y="3071813"/>
          <p14:tracePt t="22401" x="704850" y="3036888"/>
          <p14:tracePt t="22418" x="723900" y="3000375"/>
          <p14:tracePt t="22435" x="731838" y="2965450"/>
          <p14:tracePt t="22477" x="741363" y="2955925"/>
          <p14:tracePt t="22506" x="741363" y="2965450"/>
          <p14:tracePt t="22516" x="741363" y="3000375"/>
          <p14:tracePt t="22521" x="741363" y="3054350"/>
          <p14:tracePt t="22534" x="741363" y="3160713"/>
          <p14:tracePt t="22551" x="741363" y="3214688"/>
          <p14:tracePt t="22568" x="741363" y="3232150"/>
          <p14:tracePt t="22585" x="741363" y="3251200"/>
          <p14:tracePt t="22653" x="750888" y="3251200"/>
          <p14:tracePt t="22663" x="750888" y="3241675"/>
          <p14:tracePt t="22671" x="768350" y="3179763"/>
          <p14:tracePt t="22684" x="776288" y="3143250"/>
          <p14:tracePt t="22701" x="785813" y="3089275"/>
          <p14:tracePt t="22718" x="795338" y="3036888"/>
          <p14:tracePt t="22735" x="795338" y="3027363"/>
          <p14:tracePt t="22751" x="795338" y="3009900"/>
          <p14:tracePt t="22795" x="795338" y="3000375"/>
          <p14:tracePt t="22834" x="803275" y="3000375"/>
          <p14:tracePt t="22880" x="812800" y="3000375"/>
          <p14:tracePt t="22890" x="822325" y="2990850"/>
          <p14:tracePt t="22901" x="857250" y="2965450"/>
          <p14:tracePt t="22918" x="874713" y="2938463"/>
          <p14:tracePt t="22934" x="911225" y="2894013"/>
          <p14:tracePt t="22951" x="938213" y="2867025"/>
          <p14:tracePt t="22967" x="946150" y="2847975"/>
          <p14:tracePt t="22985" x="955675" y="2840038"/>
          <p14:tracePt t="23001" x="955675" y="2830513"/>
          <p14:tracePt t="23018" x="965200" y="2830513"/>
          <p14:tracePt t="23034" x="965200" y="2822575"/>
          <p14:tracePt t="23075" x="973138" y="2822575"/>
          <p14:tracePt t="23084" x="973138" y="2803525"/>
          <p14:tracePt t="23101" x="990600" y="2795588"/>
          <p14:tracePt t="23117" x="1000125" y="2776538"/>
          <p14:tracePt t="23152" x="1000125" y="2768600"/>
          <p14:tracePt t="23153" x="1000125" y="2759075"/>
          <p14:tracePt t="23168" x="1009650" y="2759075"/>
          <p14:tracePt t="23211" x="1017588" y="2751138"/>
          <p14:tracePt t="23219" x="1017588" y="2741613"/>
          <p14:tracePt t="23234" x="1027113" y="2732088"/>
          <p14:tracePt t="23251" x="1036638" y="2714625"/>
          <p14:tracePt t="23267" x="1054100" y="2697163"/>
          <p14:tracePt t="23285" x="1071563" y="2670175"/>
          <p14:tracePt t="24951" x="1071563" y="2652713"/>
          <p14:tracePt t="24967" x="1081088" y="2625725"/>
          <p14:tracePt t="24970" x="1125538" y="2562225"/>
          <p14:tracePt t="24984" x="1152525" y="2509838"/>
          <p14:tracePt t="25001" x="1214438" y="2393950"/>
          <p14:tracePt t="25018" x="1285875" y="2286000"/>
          <p14:tracePt t="25034" x="1357313" y="2170113"/>
          <p14:tracePt t="25050" x="1411288" y="2108200"/>
          <p14:tracePt t="25067" x="1490663" y="2000250"/>
          <p14:tracePt t="25084" x="1581150" y="1884363"/>
          <p14:tracePt t="25101" x="1616075" y="1839913"/>
          <p14:tracePt t="25117" x="1704975" y="1751013"/>
          <p14:tracePt t="25134" x="1776413" y="1687513"/>
          <p14:tracePt t="25150" x="1847850" y="1643063"/>
          <p14:tracePt t="25167" x="1874838" y="1633538"/>
          <p14:tracePt t="25184" x="1928813" y="1598613"/>
          <p14:tracePt t="25201" x="1965325" y="1598613"/>
          <p14:tracePt t="25217" x="2000250" y="1598613"/>
          <p14:tracePt t="25234" x="2036763" y="1598613"/>
          <p14:tracePt t="25251" x="2081213" y="1625600"/>
          <p14:tracePt t="25267" x="2108200" y="1643063"/>
          <p14:tracePt t="25284" x="2170113" y="1724025"/>
          <p14:tracePt t="25300" x="2251075" y="1822450"/>
          <p14:tracePt t="25317" x="2339975" y="1946275"/>
          <p14:tracePt t="25334" x="2393950" y="2017713"/>
          <p14:tracePt t="25350" x="2490788" y="2170113"/>
          <p14:tracePt t="25367" x="2589213" y="2322513"/>
          <p14:tracePt t="25384" x="2670175" y="2438400"/>
          <p14:tracePt t="25401" x="2705100" y="2465388"/>
          <p14:tracePt t="25417" x="2759075" y="2536825"/>
          <p14:tracePt t="25434" x="2803525" y="2571750"/>
          <p14:tracePt t="25450" x="2813050" y="2598738"/>
          <p14:tracePt t="25467" x="2840038" y="2625725"/>
          <p14:tracePt t="25484" x="2867025" y="2643188"/>
          <p14:tracePt t="25500" x="2874963" y="2660650"/>
          <p14:tracePt t="25517" x="2884488" y="2670175"/>
          <p14:tracePt t="25533" x="2894013" y="2687638"/>
          <p14:tracePt t="25551" x="2901950" y="2697163"/>
          <p14:tracePt t="25587" x="2911475" y="2705100"/>
          <p14:tracePt t="25597" x="2919413" y="2705100"/>
          <p14:tracePt t="25604" x="2946400" y="2724150"/>
          <p14:tracePt t="25617" x="2965450" y="2724150"/>
          <p14:tracePt t="25634" x="3000375" y="2741613"/>
          <p14:tracePt t="25650" x="3062288" y="2759075"/>
          <p14:tracePt t="25667" x="3098800" y="2759075"/>
          <p14:tracePt t="25684" x="3197225" y="2759075"/>
          <p14:tracePt t="25701" x="3295650" y="2741613"/>
          <p14:tracePt t="25717" x="3394075" y="2679700"/>
          <p14:tracePt t="25734" x="3429000" y="2643188"/>
          <p14:tracePt t="25750" x="3500438" y="2581275"/>
          <p14:tracePt t="25767" x="3571875" y="2509838"/>
          <p14:tracePt t="25783" x="3625850" y="2465388"/>
          <p14:tracePt t="25800" x="3697288" y="2339975"/>
          <p14:tracePt t="25817" x="3751263" y="2232025"/>
          <p14:tracePt t="25834" x="3803650" y="2125663"/>
          <p14:tracePt t="25850" x="3830638" y="2062163"/>
          <p14:tracePt t="25867" x="3875088" y="1928813"/>
          <p14:tracePt t="25884" x="3911600" y="1803400"/>
          <p14:tracePt t="25900" x="3946525" y="1731963"/>
          <p14:tracePt t="25917" x="3983038" y="1633538"/>
          <p14:tracePt t="25933" x="4010025" y="1544638"/>
          <p14:tracePt t="25951" x="4017963" y="1517650"/>
          <p14:tracePt t="25967" x="4037013" y="1473200"/>
          <p14:tracePt t="25984" x="4044950" y="1446213"/>
          <p14:tracePt t="26000" x="4044950" y="1438275"/>
          <p14:tracePt t="27005" x="0" y="0"/>
        </p14:tracePtLst>
        <p14:tracePtLst>
          <p14:tracePt t="39492" x="4044950" y="1438275"/>
          <p14:tracePt t="39526" x="4027488" y="1438275"/>
          <p14:tracePt t="39536" x="3973513" y="1438275"/>
          <p14:tracePt t="39548" x="3929063" y="1428750"/>
          <p14:tracePt t="39564" x="3813175" y="1411288"/>
          <p14:tracePt t="39581" x="3643313" y="1384300"/>
          <p14:tracePt t="39597" x="3429000" y="1339850"/>
          <p14:tracePt t="39614" x="3322638" y="1322388"/>
          <p14:tracePt t="39631" x="3089275" y="1295400"/>
          <p14:tracePt t="39648" x="2867025" y="1285875"/>
          <p14:tracePt t="39665" x="2786063" y="1285875"/>
          <p14:tracePt t="39681" x="2633663" y="1285875"/>
          <p14:tracePt t="39698" x="2509838" y="1295400"/>
          <p14:tracePt t="39714" x="2446338" y="1303338"/>
          <p14:tracePt t="39731" x="2295525" y="1339850"/>
          <p14:tracePt t="39747" x="2170113" y="1411288"/>
          <p14:tracePt t="39765" x="2044700" y="1473200"/>
          <p14:tracePt t="39780" x="1990725" y="1509713"/>
          <p14:tracePt t="39797" x="1893888" y="1598613"/>
          <p14:tracePt t="39814" x="1758950" y="1724025"/>
          <p14:tracePt t="39830" x="1714500" y="1795463"/>
          <p14:tracePt t="39848" x="1616075" y="1938338"/>
          <p14:tracePt t="39864" x="1544638" y="2071688"/>
          <p14:tracePt t="39881" x="1517650" y="2125663"/>
          <p14:tracePt t="39897" x="1465263" y="2259013"/>
          <p14:tracePt t="39914" x="1438275" y="2384425"/>
          <p14:tracePt t="39930" x="1401763" y="2536825"/>
          <p14:tracePt t="39947" x="1384300" y="2608263"/>
          <p14:tracePt t="39964" x="1347788" y="2724150"/>
          <p14:tracePt t="39980" x="1322388" y="2803525"/>
          <p14:tracePt t="39998" x="1303338" y="2847975"/>
          <p14:tracePt t="40014" x="1285875" y="2894013"/>
          <p14:tracePt t="40031" x="1276350" y="2919413"/>
          <p14:tracePt t="40047" x="1268413" y="2928938"/>
          <p14:tracePt t="40064" x="1268413" y="2938463"/>
          <p14:tracePt t="40080" x="1258888" y="2938463"/>
          <p14:tracePt t="40629" x="1258888" y="2928938"/>
          <p14:tracePt t="40639" x="1258888" y="2911475"/>
          <p14:tracePt t="40639" x="1276350" y="2901950"/>
          <p14:tracePt t="40652" x="1285875" y="2884488"/>
          <p14:tracePt t="40664" x="1303338" y="2874963"/>
          <p14:tracePt t="40680" x="1366838" y="2822575"/>
          <p14:tracePt t="40697" x="1401763" y="2813050"/>
          <p14:tracePt t="40714" x="1419225" y="2786063"/>
          <p14:tracePt t="40730" x="1490663" y="2741613"/>
          <p14:tracePt t="40747" x="1517650" y="2724150"/>
          <p14:tracePt t="40764" x="1581150" y="2679700"/>
          <p14:tracePt t="40780" x="1670050" y="2633663"/>
          <p14:tracePt t="40797" x="1704975" y="2616200"/>
          <p14:tracePt t="40814" x="1803400" y="2589213"/>
          <p14:tracePt t="40830" x="1893888" y="2581275"/>
          <p14:tracePt t="40847" x="1938338" y="2581275"/>
          <p14:tracePt t="40864" x="2054225" y="2581275"/>
          <p14:tracePt t="40881" x="2152650" y="2616200"/>
          <p14:tracePt t="40897" x="2214563" y="2633663"/>
          <p14:tracePt t="40914" x="2322513" y="2679700"/>
          <p14:tracePt t="40930" x="2411413" y="2714625"/>
          <p14:tracePt t="40947" x="2455863" y="2741613"/>
          <p14:tracePt t="40947" x="2500313" y="2759075"/>
          <p14:tracePt t="40964" x="2536825" y="2776538"/>
          <p14:tracePt t="40980" x="2581275" y="2803525"/>
          <p14:tracePt t="40997" x="2598738" y="2822575"/>
          <p14:tracePt t="41013" x="2608263" y="2822575"/>
          <p14:tracePt t="41030" x="2616200" y="2822575"/>
          <p14:tracePt t="41047" x="2616200" y="2830513"/>
          <p14:tracePt t="41550" x="2625725" y="2830513"/>
          <p14:tracePt t="41569" x="2643188" y="2830513"/>
          <p14:tracePt t="41580" x="2670175" y="2830513"/>
          <p14:tracePt t="41597" x="2724150" y="2884488"/>
          <p14:tracePt t="41613" x="2813050" y="2982913"/>
          <p14:tracePt t="41630" x="2919413" y="3108325"/>
          <p14:tracePt t="41647" x="2973388" y="3170238"/>
          <p14:tracePt t="41664" x="3081338" y="3259138"/>
          <p14:tracePt t="41680" x="3152775" y="3313113"/>
          <p14:tracePt t="41697" x="3179763" y="3340100"/>
          <p14:tracePt t="41713" x="3224213" y="3375025"/>
          <p14:tracePt t="41730" x="3232150" y="3394075"/>
          <p14:tracePt t="41747" x="3251200" y="3438525"/>
          <p14:tracePt t="41764" x="3251200" y="3490913"/>
          <p14:tracePt t="41780" x="3268663" y="3616325"/>
          <p14:tracePt t="41797" x="3276600" y="3697288"/>
          <p14:tracePt t="41814" x="3276600" y="3902075"/>
          <p14:tracePt t="41830" x="3276600" y="4108450"/>
          <p14:tracePt t="41847" x="3276600" y="4303713"/>
          <p14:tracePt t="41863" x="3276600" y="4402138"/>
          <p14:tracePt t="41880" x="3276600" y="4572000"/>
          <p14:tracePt t="41897" x="3276600" y="4697413"/>
          <p14:tracePt t="41913" x="3276600" y="4759325"/>
          <p14:tracePt t="41930" x="3276600" y="4857750"/>
          <p14:tracePt t="41947" x="3276600" y="4894263"/>
          <p14:tracePt t="42264" x="3268663" y="4894263"/>
          <p14:tracePt t="42274" x="3251200" y="4894263"/>
          <p14:tracePt t="42283" x="3179763" y="4919663"/>
          <p14:tracePt t="42297" x="3081338" y="4946650"/>
          <p14:tracePt t="42313" x="3017838" y="4956175"/>
          <p14:tracePt t="42330" x="2884488" y="4983163"/>
          <p14:tracePt t="42346" x="2751138" y="5010150"/>
          <p14:tracePt t="42363" x="2687638" y="5018088"/>
          <p14:tracePt t="42380" x="2598738" y="5027613"/>
          <p14:tracePt t="42396" x="2527300" y="5045075"/>
          <p14:tracePt t="42414" x="2509838" y="5045075"/>
          <p14:tracePt t="42430" x="2500313" y="5045075"/>
          <p14:tracePt t="44394" x="2500313" y="5054600"/>
          <p14:tracePt t="44402" x="2500313" y="5072063"/>
          <p14:tracePt t="44412" x="2500313" y="5160963"/>
          <p14:tracePt t="44428" x="2500313" y="5303838"/>
          <p14:tracePt t="44446" x="2500313" y="5375275"/>
          <p14:tracePt t="44462" x="2527300" y="5554663"/>
          <p14:tracePt t="44478" x="2571750" y="5732463"/>
          <p14:tracePt t="44495" x="2625725" y="5867400"/>
          <p14:tracePt t="44512" x="2660650" y="5929313"/>
          <p14:tracePt t="44528" x="2714625" y="6045200"/>
          <p14:tracePt t="44545" x="2786063" y="6153150"/>
          <p14:tracePt t="44562" x="2867025" y="6269038"/>
          <p14:tracePt t="44578" x="2901950" y="6313488"/>
          <p14:tracePt t="44596" x="2973388" y="6411913"/>
          <p14:tracePt t="44614" x="3036888" y="6483350"/>
          <p14:tracePt t="44629" x="3071813" y="6518275"/>
          <p14:tracePt t="44646" x="3116263" y="6545263"/>
          <p14:tracePt t="44663" x="3133725" y="6554788"/>
          <p14:tracePt t="44844" x="3133725" y="6545263"/>
          <p14:tracePt t="44884" x="3133725" y="6537325"/>
          <p14:tracePt t="44889" x="3125788" y="6527800"/>
          <p14:tracePt t="44896" x="3116263" y="6510338"/>
          <p14:tracePt t="44912" x="3071813" y="6473825"/>
          <p14:tracePt t="44930" x="3027363" y="6446838"/>
          <p14:tracePt t="44946" x="3000375" y="6429375"/>
          <p14:tracePt t="44963" x="2990850" y="6419850"/>
          <p14:tracePt t="45019" x="2982913" y="6411913"/>
          <p14:tracePt t="45036" x="2973388" y="6411913"/>
          <p14:tracePt t="45087" x="2973388" y="6402388"/>
          <p14:tracePt t="45098" x="2973388" y="6394450"/>
          <p14:tracePt t="45102" x="2965450" y="6394450"/>
          <p14:tracePt t="47239" x="2965450" y="6384925"/>
          <p14:tracePt t="47244" x="2946400" y="6303963"/>
          <p14:tracePt t="47262" x="2938463" y="6161088"/>
          <p14:tracePt t="47279" x="2938463" y="6054725"/>
          <p14:tracePt t="47295" x="2928938" y="5840413"/>
          <p14:tracePt t="47312" x="2928938" y="5688013"/>
          <p14:tracePt t="47328" x="2928938" y="5661025"/>
          <p14:tracePt t="47345" x="2928938" y="5634038"/>
          <p14:tracePt t="47362" x="2928938" y="5626100"/>
          <p14:tracePt t="47379" x="2928938" y="5616575"/>
          <p14:tracePt t="50923" x="2919413" y="5616575"/>
          <p14:tracePt t="50993" x="2919413" y="5608638"/>
          <p14:tracePt t="50998" x="2928938" y="5589588"/>
          <p14:tracePt t="51011" x="2955925" y="5545138"/>
          <p14:tracePt t="51029" x="2982913" y="5438775"/>
          <p14:tracePt t="51044" x="3000375" y="5375275"/>
          <p14:tracePt t="51044" x="3009900" y="5295900"/>
          <p14:tracePt t="51061" x="3027363" y="5224463"/>
          <p14:tracePt t="51077" x="3036888" y="5062538"/>
          <p14:tracePt t="51094" x="3044825" y="4902200"/>
          <p14:tracePt t="51111" x="3044825" y="4840288"/>
          <p14:tracePt t="51128" x="3044825" y="4732338"/>
          <p14:tracePt t="51144" x="3044825" y="4625975"/>
          <p14:tracePt t="51161" x="3036888" y="4581525"/>
          <p14:tracePt t="51178" x="3017838" y="4500563"/>
          <p14:tracePt t="51194" x="3000375" y="4438650"/>
          <p14:tracePt t="51211" x="2990850" y="4411663"/>
          <p14:tracePt t="51227" x="2990850" y="4394200"/>
          <p14:tracePt t="51244" x="2982913" y="4384675"/>
          <p14:tracePt t="51333" x="2973388" y="4375150"/>
          <p14:tracePt t="51343" x="2973388" y="4367213"/>
          <p14:tracePt t="51392" x="2973388" y="4357688"/>
          <p14:tracePt t="55352" x="2973388" y="4348163"/>
          <p14:tracePt t="55361" x="3009900" y="4348163"/>
          <p14:tracePt t="55378" x="3071813" y="4348163"/>
          <p14:tracePt t="55393" x="3125788" y="4348163"/>
          <p14:tracePt t="55410" x="3268663" y="4367213"/>
          <p14:tracePt t="55426" x="3438525" y="4394200"/>
          <p14:tracePt t="55443" x="3625850" y="4446588"/>
          <p14:tracePt t="55459" x="3724275" y="4473575"/>
          <p14:tracePt t="55476" x="3929063" y="4554538"/>
          <p14:tracePt t="55493" x="4081463" y="4625975"/>
          <p14:tracePt t="55510" x="4143375" y="4660900"/>
          <p14:tracePt t="55526" x="4259263" y="4732338"/>
          <p14:tracePt t="55543" x="4367213" y="4840288"/>
          <p14:tracePt t="55560" x="4419600" y="4894263"/>
          <p14:tracePt t="55576" x="4527550" y="5010150"/>
          <p14:tracePt t="55594" x="4625975" y="5108575"/>
          <p14:tracePt t="55609" x="4652963" y="5143500"/>
          <p14:tracePt t="55626" x="4705350" y="5205413"/>
          <p14:tracePt t="55643" x="4751388" y="5251450"/>
          <p14:tracePt t="55660" x="4813300" y="5303838"/>
          <p14:tracePt t="55676" x="4867275" y="5322888"/>
          <p14:tracePt t="55693" x="5054600" y="5340350"/>
          <p14:tracePt t="55709" x="5286375" y="5313363"/>
          <p14:tracePt t="55727" x="5500688" y="5180013"/>
          <p14:tracePt t="55743" x="5616575" y="5062538"/>
          <p14:tracePt t="55760" x="5776913" y="4795838"/>
          <p14:tracePt t="55776" x="5857875" y="4527550"/>
          <p14:tracePt t="55793" x="5857875" y="4419600"/>
          <p14:tracePt t="55810" x="5813425" y="4251325"/>
          <p14:tracePt t="55826" x="5697538" y="4170363"/>
          <p14:tracePt t="55843" x="5616575" y="4143375"/>
          <p14:tracePt t="55859" x="5483225" y="4125913"/>
          <p14:tracePt t="55877" x="5322888" y="4143375"/>
          <p14:tracePt t="55893" x="5126038" y="4241800"/>
          <p14:tracePt t="55910" x="5037138" y="4313238"/>
          <p14:tracePt t="55926" x="4919663" y="4500563"/>
          <p14:tracePt t="55943" x="4867275" y="4741863"/>
          <p14:tracePt t="55960" x="4857750" y="4875213"/>
          <p14:tracePt t="55976" x="4867275" y="5143500"/>
          <p14:tracePt t="55993" x="4946650" y="5357813"/>
          <p14:tracePt t="56009" x="5010150" y="5429250"/>
          <p14:tracePt t="56026" x="5160963" y="5527675"/>
          <p14:tracePt t="56043" x="5348288" y="5518150"/>
          <p14:tracePt t="56059" x="5518150" y="5384800"/>
          <p14:tracePt t="56076" x="5589588" y="5286375"/>
          <p14:tracePt t="56093" x="5697538" y="5081588"/>
          <p14:tracePt t="56110" x="5732463" y="4867275"/>
          <p14:tracePt t="56126" x="5732463" y="4759325"/>
          <p14:tracePt t="56143" x="5661025" y="4572000"/>
          <p14:tracePt t="56159" x="5537200" y="4456113"/>
          <p14:tracePt t="56176" x="5394325" y="4419600"/>
          <p14:tracePt t="56193" x="5322888" y="4419600"/>
          <p14:tracePt t="56209" x="5170488" y="4465638"/>
          <p14:tracePt t="56226" x="5027613" y="4562475"/>
          <p14:tracePt t="56243" x="4965700" y="4660900"/>
          <p14:tracePt t="56260" x="4884738" y="4894263"/>
          <p14:tracePt t="56276" x="4894263" y="5160963"/>
          <p14:tracePt t="56293" x="4919663" y="5268913"/>
          <p14:tracePt t="56309" x="5018088" y="5429250"/>
          <p14:tracePt t="56326" x="5143500" y="5491163"/>
          <p14:tracePt t="56343" x="5268913" y="5473700"/>
          <p14:tracePt t="56360" x="5330825" y="5438775"/>
          <p14:tracePt t="56376" x="5438775" y="5286375"/>
          <p14:tracePt t="56393" x="5527675" y="5045075"/>
          <p14:tracePt t="56410" x="5537200" y="4867275"/>
          <p14:tracePt t="56426" x="5491163" y="4581525"/>
          <p14:tracePt t="56443" x="5367338" y="4394200"/>
          <p14:tracePt t="56459" x="5295900" y="4348163"/>
          <p14:tracePt t="56476" x="5143500" y="4330700"/>
          <p14:tracePt t="56492" x="5010150" y="4375150"/>
          <p14:tracePt t="56509" x="4929188" y="4510088"/>
          <p14:tracePt t="56526" x="4894263" y="4608513"/>
          <p14:tracePt t="56542" x="4875213" y="4803775"/>
          <p14:tracePt t="56560" x="4911725" y="5000625"/>
          <p14:tracePt t="56576" x="4946650" y="5081588"/>
          <p14:tracePt t="56593" x="5054600" y="5180013"/>
          <p14:tracePt t="56610" x="5197475" y="5197475"/>
          <p14:tracePt t="56626" x="5348288" y="5126038"/>
          <p14:tracePt t="56642" x="5419725" y="5054600"/>
          <p14:tracePt t="56659" x="5527675" y="4919663"/>
          <p14:tracePt t="56676" x="5554663" y="4875213"/>
          <p14:tracePt t="56693" x="5572125" y="4822825"/>
          <p14:tracePt t="56709" x="5562600" y="4803775"/>
          <p14:tracePt t="56726" x="5537200" y="4786313"/>
          <p14:tracePt t="56742" x="5510213" y="4786313"/>
          <p14:tracePt t="56759" x="5500688" y="4786313"/>
          <p14:tracePt t="57425" x="5500688" y="4776788"/>
          <p14:tracePt t="57464" x="5500688" y="4768850"/>
          <p14:tracePt t="57476" x="5491163" y="4768850"/>
          <p14:tracePt t="57476" x="5483225" y="4759325"/>
          <p14:tracePt t="57492" x="5456238" y="4732338"/>
          <p14:tracePt t="57509" x="5411788" y="4679950"/>
          <p14:tracePt t="57526" x="5384800" y="4643438"/>
          <p14:tracePt t="57542" x="5322888" y="4554538"/>
          <p14:tracePt t="57559" x="5251450" y="4473575"/>
          <p14:tracePt t="57575" x="5170488" y="4402138"/>
          <p14:tracePt t="57593" x="5126038" y="4357688"/>
          <p14:tracePt t="57609" x="5018088" y="4276725"/>
          <p14:tracePt t="57627" x="4919663" y="4187825"/>
          <p14:tracePt t="57642" x="4822825" y="4108450"/>
          <p14:tracePt t="57659" x="4776788" y="4071938"/>
          <p14:tracePt t="57675" x="4732338" y="4037013"/>
          <p14:tracePt t="57692" x="4598988" y="3929063"/>
          <p14:tracePt t="57709" x="4554538" y="3894138"/>
          <p14:tracePt t="57726" x="4438650" y="3830638"/>
          <p14:tracePt t="57743" x="4295775" y="3732213"/>
          <p14:tracePt t="57759" x="4214813" y="3697288"/>
          <p14:tracePt t="57776" x="4037013" y="3589338"/>
          <p14:tracePt t="57792" x="3840163" y="3517900"/>
          <p14:tracePt t="57809" x="3616325" y="3419475"/>
          <p14:tracePt t="57825" x="3490913" y="3367088"/>
          <p14:tracePt t="57842" x="3197225" y="3251200"/>
          <p14:tracePt t="57859" x="2955925" y="3152775"/>
          <p14:tracePt t="57876" x="2847975" y="3116263"/>
          <p14:tracePt t="57892" x="2660650" y="3054350"/>
          <p14:tracePt t="57909" x="2490788" y="3009900"/>
          <p14:tracePt t="57926" x="2393950" y="2990850"/>
          <p14:tracePt t="57942" x="2214563" y="2965450"/>
          <p14:tracePt t="57959" x="2036763" y="2965450"/>
          <p14:tracePt t="57975" x="1866900" y="2973388"/>
          <p14:tracePt t="57992" x="1785938" y="2973388"/>
          <p14:tracePt t="58009" x="1660525" y="3009900"/>
          <p14:tracePt t="58026" x="1598613" y="3017838"/>
          <p14:tracePt t="58026" x="1517650" y="3036888"/>
          <p14:tracePt t="58043" x="1393825" y="3098800"/>
          <p14:tracePt t="58059" x="1312863" y="3125788"/>
          <p14:tracePt t="58076" x="1179513" y="3187700"/>
          <p14:tracePt t="58092" x="1054100" y="3232150"/>
          <p14:tracePt t="58109" x="1000125" y="3259138"/>
          <p14:tracePt t="58125" x="901700" y="3303588"/>
          <p14:tracePt t="58143" x="812800" y="3340100"/>
          <p14:tracePt t="58159" x="776288" y="3357563"/>
          <p14:tracePt t="58176" x="696913" y="3394075"/>
          <p14:tracePt t="58192" x="633413" y="3429000"/>
          <p14:tracePt t="58209" x="625475" y="3438525"/>
          <p14:tracePt t="58226" x="588963" y="3446463"/>
          <p14:tracePt t="58242" x="581025" y="3446463"/>
          <p14:tracePt t="58286" x="571500" y="3446463"/>
          <p14:tracePt t="58558" x="571500" y="3438525"/>
          <p14:tracePt t="58576" x="571500" y="3429000"/>
          <p14:tracePt t="58581" x="571500" y="3419475"/>
          <p14:tracePt t="58592" x="581025" y="3419475"/>
          <p14:tracePt t="58609" x="588963" y="3402013"/>
          <p14:tracePt t="58625" x="625475" y="3357563"/>
          <p14:tracePt t="58643" x="669925" y="3303588"/>
          <p14:tracePt t="58659" x="687388" y="3268663"/>
          <p14:tracePt t="58675" x="750888" y="3205163"/>
          <p14:tracePt t="58692" x="803275" y="3143250"/>
          <p14:tracePt t="58709" x="847725" y="3081338"/>
          <p14:tracePt t="58725" x="874713" y="3036888"/>
          <p14:tracePt t="58742" x="938213" y="2965450"/>
          <p14:tracePt t="58759" x="990600" y="2884488"/>
          <p14:tracePt t="58776" x="1017588" y="2857500"/>
          <p14:tracePt t="58792" x="1071563" y="2786063"/>
          <p14:tracePt t="58809" x="1143000" y="2724150"/>
          <p14:tracePt t="58825" x="1223963" y="2643188"/>
          <p14:tracePt t="58842" x="1250950" y="2608263"/>
          <p14:tracePt t="58858" x="1339850" y="2536825"/>
          <p14:tracePt t="58875" x="1419225" y="2482850"/>
          <p14:tracePt t="58892" x="1446213" y="2446338"/>
          <p14:tracePt t="58908" x="1517650" y="2401888"/>
          <p14:tracePt t="58926" x="1562100" y="2374900"/>
          <p14:tracePt t="58942" x="1581150" y="2357438"/>
          <p14:tracePt t="58959" x="1633538" y="2339975"/>
          <p14:tracePt t="58975" x="1660525" y="2330450"/>
          <p14:tracePt t="58992" x="1697038" y="2322513"/>
          <p14:tracePt t="59008" x="1704975" y="2322513"/>
          <p14:tracePt t="59025" x="1731963" y="2312988"/>
          <p14:tracePt t="59042" x="1758950" y="2312988"/>
          <p14:tracePt t="59058" x="1776413" y="2312988"/>
          <p14:tracePt t="59076" x="1795463" y="2312988"/>
          <p14:tracePt t="59092" x="1812925" y="2312988"/>
          <p14:tracePt t="59109" x="1847850" y="2312988"/>
          <p14:tracePt t="59125" x="1866900" y="2322513"/>
          <p14:tracePt t="59142" x="1911350" y="2339975"/>
          <p14:tracePt t="59159" x="1946275" y="2374900"/>
          <p14:tracePt t="59175" x="1973263" y="2401888"/>
          <p14:tracePt t="59192" x="2009775" y="2428875"/>
          <p14:tracePt t="59208" x="2044700" y="2455863"/>
          <p14:tracePt t="59226" x="2081213" y="2482850"/>
          <p14:tracePt t="59242" x="2125663" y="2536825"/>
          <p14:tracePt t="59259" x="2197100" y="2633663"/>
          <p14:tracePt t="59275" x="2276475" y="2741613"/>
          <p14:tracePt t="59292" x="2312988" y="2803525"/>
          <p14:tracePt t="59308" x="2366963" y="2884488"/>
          <p14:tracePt t="59325" x="2384425" y="2919413"/>
          <p14:tracePt t="59325" x="2401888" y="2938463"/>
          <p14:tracePt t="59342" x="2419350" y="2965450"/>
          <p14:tracePt t="59359" x="2446338" y="2990850"/>
          <p14:tracePt t="59376" x="2455863" y="3009900"/>
          <p14:tracePt t="59410" x="2455863" y="3017838"/>
          <p14:tracePt t="59410" x="2465388" y="3017838"/>
          <p14:tracePt t="59425" x="2473325" y="3027363"/>
          <p14:tracePt t="59442" x="2473325" y="3036888"/>
          <p14:tracePt t="59459" x="2482850" y="3044825"/>
          <p14:tracePt t="59475" x="2517775" y="3089275"/>
          <p14:tracePt t="59492" x="2554288" y="3143250"/>
          <p14:tracePt t="59508" x="2608263" y="3197225"/>
          <p14:tracePt t="59525" x="2625725" y="3224213"/>
          <p14:tracePt t="59542" x="2670175" y="3276600"/>
          <p14:tracePt t="59559" x="2705100" y="3313113"/>
          <p14:tracePt t="59575" x="2714625" y="3322638"/>
          <p14:tracePt t="59592" x="2741613" y="3348038"/>
          <p14:tracePt t="59609" x="2768600" y="3367088"/>
          <p14:tracePt t="59625" x="2786063" y="3375025"/>
          <p14:tracePt t="59642" x="2813050" y="3394075"/>
          <p14:tracePt t="59660" x="2822575" y="3402013"/>
          <p14:tracePt t="59675" x="2894013" y="3438525"/>
          <p14:tracePt t="59692" x="2965450" y="3465513"/>
          <p14:tracePt t="59709" x="3027363" y="3490913"/>
          <p14:tracePt t="59725" x="3054350" y="3500438"/>
          <p14:tracePt t="59742" x="3081338" y="3509963"/>
          <p14:tracePt t="59758" x="3152775" y="3527425"/>
          <p14:tracePt t="59776" x="3214688" y="3527425"/>
          <p14:tracePt t="59792" x="3251200" y="3527425"/>
          <p14:tracePt t="59808" x="3357563" y="3527425"/>
          <p14:tracePt t="59825" x="3465513" y="3527425"/>
          <p14:tracePt t="59842" x="3544888" y="3509963"/>
          <p14:tracePt t="59858" x="3643313" y="3482975"/>
          <p14:tracePt t="59875" x="3741738" y="3465513"/>
          <p14:tracePt t="59892" x="3848100" y="3419475"/>
          <p14:tracePt t="59908" x="3884613" y="3402013"/>
          <p14:tracePt t="59925" x="3965575" y="3348038"/>
          <p14:tracePt t="59941" x="4010025" y="3322638"/>
          <p14:tracePt t="59958" x="4044950" y="3295650"/>
          <p14:tracePt t="59975" x="4081463" y="3268663"/>
          <p14:tracePt t="59992" x="4108450" y="3241675"/>
          <p14:tracePt t="60008" x="4133850" y="3197225"/>
          <p14:tracePt t="60025" x="4152900" y="3179763"/>
          <p14:tracePt t="60042" x="4170363" y="3160713"/>
          <p14:tracePt t="60058" x="4179888" y="3152775"/>
          <p14:tracePt t="60075" x="4187825" y="3152775"/>
          <p14:tracePt t="60091" x="4187825" y="3133725"/>
          <p14:tracePt t="60133" x="4197350" y="3133725"/>
          <p14:tracePt t="60163" x="4197350" y="3125788"/>
          <p14:tracePt t="60220" x="4197350" y="3116263"/>
          <p14:tracePt t="60251" x="4205288" y="3098800"/>
          <p14:tracePt t="60261" x="4214813" y="3089275"/>
          <p14:tracePt t="60270" x="4224338" y="3062288"/>
          <p14:tracePt t="60277" x="4251325" y="3017838"/>
          <p14:tracePt t="60291" x="4251325" y="3009900"/>
          <p14:tracePt t="60309" x="4268788" y="2965450"/>
          <p14:tracePt t="60325" x="4268788" y="2938463"/>
          <p14:tracePt t="60342" x="4276725" y="2919413"/>
          <p14:tracePt t="60358" x="4286250" y="2901950"/>
          <p14:tracePt t="60375" x="4295775" y="2884488"/>
          <p14:tracePt t="60391" x="4295775" y="2874963"/>
          <p14:tracePt t="60408" x="4303713" y="2867025"/>
          <p14:tracePt t="60447" x="4303713" y="2857500"/>
          <p14:tracePt t="66421" x="4303713" y="2867025"/>
          <p14:tracePt t="66429" x="4303713" y="2955925"/>
          <p14:tracePt t="66444" x="4340225" y="3017838"/>
          <p14:tracePt t="66457" x="4375150" y="3170238"/>
          <p14:tracePt t="66474" x="4419600" y="3340100"/>
          <p14:tracePt t="66491" x="4465638" y="3509963"/>
          <p14:tracePt t="66508" x="4483100" y="3616325"/>
          <p14:tracePt t="66524" x="4510088" y="3822700"/>
          <p14:tracePt t="66541" x="4537075" y="3990975"/>
          <p14:tracePt t="66557" x="4545013" y="4054475"/>
          <p14:tracePt t="66574" x="4554538" y="4179888"/>
          <p14:tracePt t="66591" x="4554538" y="4303713"/>
          <p14:tracePt t="66608" x="4554538" y="4367213"/>
          <p14:tracePt t="66624" x="4554538" y="4491038"/>
          <p14:tracePt t="66641" x="4545013" y="4562475"/>
          <p14:tracePt t="66657" x="4545013" y="4714875"/>
          <p14:tracePt t="66674" x="4545013" y="4840288"/>
          <p14:tracePt t="66691" x="4545013" y="4938713"/>
          <p14:tracePt t="66996" x="4545013" y="4956175"/>
          <p14:tracePt t="67007" x="4545013" y="5018088"/>
          <p14:tracePt t="67008" x="4545013" y="5089525"/>
          <p14:tracePt t="67024" x="4545013" y="5286375"/>
          <p14:tracePt t="67041" x="4554538" y="5456238"/>
          <p14:tracePt t="67058" x="4554538" y="5518150"/>
          <p14:tracePt t="67074" x="4572000" y="5599113"/>
          <p14:tracePt t="67091" x="4572000" y="5634038"/>
          <p14:tracePt t="67107" x="4572000" y="5643563"/>
          <p14:tracePt t="67153" x="4572000" y="5653088"/>
          <p14:tracePt t="67239" x="4572000" y="5661025"/>
          <p14:tracePt t="67257" x="4572000" y="5670550"/>
          <p14:tracePt t="67258" x="4589463" y="5697538"/>
          <p14:tracePt t="67274" x="4616450" y="5732463"/>
          <p14:tracePt t="67290" x="4625975" y="5741988"/>
          <p14:tracePt t="67307" x="4670425" y="5768975"/>
          <p14:tracePt t="67324" x="4697413" y="5786438"/>
          <p14:tracePt t="67340" x="4714875" y="5795963"/>
          <p14:tracePt t="67340" x="4732338" y="5795963"/>
          <p14:tracePt t="67358" x="4741863" y="5795963"/>
          <p14:tracePt t="67374" x="4768850" y="5795963"/>
          <p14:tracePt t="67391" x="4795838" y="5776913"/>
          <p14:tracePt t="67407" x="4803775" y="5776913"/>
          <p14:tracePt t="67424" x="4803775" y="5768975"/>
          <p14:tracePt t="67440" x="4813300" y="5759450"/>
          <p14:tracePt t="67457" x="4813300" y="5751513"/>
          <p14:tracePt t="67474" x="4822825" y="5751513"/>
          <p14:tracePt t="67514" x="4822825" y="5741988"/>
          <p14:tracePt t="67649" x="4822825" y="5732463"/>
          <p14:tracePt t="67678" x="4813300" y="5724525"/>
          <p14:tracePt t="67690" x="4803775" y="5705475"/>
          <p14:tracePt t="67692" x="4776788" y="5688013"/>
          <p14:tracePt t="67707" x="4741863" y="5680075"/>
          <p14:tracePt t="67724" x="4705350" y="5661025"/>
          <p14:tracePt t="67740" x="4679950" y="5653088"/>
          <p14:tracePt t="67777" x="4670425" y="5653088"/>
          <p14:tracePt t="67837" x="4660900" y="5653088"/>
          <p14:tracePt t="67841" x="4652963" y="5653088"/>
          <p14:tracePt t="67983" x="4643438" y="5653088"/>
          <p14:tracePt t="68033" x="4633913" y="5653088"/>
          <p14:tracePt t="68042" x="4633913" y="5661025"/>
          <p14:tracePt t="68057" x="4625975" y="5670550"/>
          <p14:tracePt t="68120" x="4616450" y="5670550"/>
          <p14:tracePt t="68130" x="4616450" y="5680075"/>
          <p14:tracePt t="68141" x="4608513" y="5680075"/>
          <p14:tracePt t="68178" x="4598988" y="5680075"/>
          <p14:tracePt t="68187" x="4589463" y="5680075"/>
          <p14:tracePt t="68200" x="4581525" y="5688013"/>
          <p14:tracePt t="73107" x="4572000" y="5688013"/>
          <p14:tracePt t="73116" x="4554538" y="5688013"/>
          <p14:tracePt t="73140" x="4491038" y="5732463"/>
          <p14:tracePt t="73156" x="4402138" y="5822950"/>
          <p14:tracePt t="73157" x="4367213" y="5867400"/>
          <p14:tracePt t="73173" x="4295775" y="5965825"/>
          <p14:tracePt t="73190" x="4214813" y="6081713"/>
          <p14:tracePt t="73207" x="4170363" y="6143625"/>
          <p14:tracePt t="73223" x="4098925" y="6313488"/>
          <p14:tracePt t="73240" x="4037013" y="6483350"/>
          <p14:tracePt t="73257" x="3990975" y="6581775"/>
          <p14:tracePt t="73273" x="3973513" y="6616700"/>
          <p14:tracePt t="73290" x="3973513" y="6643688"/>
          <p14:tracePt t="73306" x="3965575" y="6643688"/>
          <p14:tracePt t="74299" x="3956050" y="6643688"/>
          <p14:tracePt t="74308" x="3946525" y="6634163"/>
          <p14:tracePt t="74349" x="3929063" y="6626225"/>
          <p14:tracePt t="74358" x="3867150" y="6572250"/>
          <p14:tracePt t="74374" x="3776663" y="6491288"/>
          <p14:tracePt t="74390" x="3652838" y="6394450"/>
          <p14:tracePt t="74406" x="3581400" y="6357938"/>
          <p14:tracePt t="74423" x="3455988" y="6296025"/>
          <p14:tracePt t="74440" x="3340100" y="6259513"/>
          <p14:tracePt t="74456" x="3224213" y="6224588"/>
          <p14:tracePt t="74473" x="3152775" y="6215063"/>
          <p14:tracePt t="74490" x="3089275" y="6188075"/>
          <p14:tracePt t="74506" x="3054350" y="6180138"/>
          <p14:tracePt t="74524" x="3044825" y="6180138"/>
          <p14:tracePt t="74539" x="3044825" y="6170613"/>
          <p14:tracePt t="74582" x="3044825" y="6161088"/>
          <p14:tracePt t="89958" x="3062288" y="6161088"/>
          <p14:tracePt t="89969" x="3116263" y="6161088"/>
          <p14:tracePt t="89986" x="3187700" y="6161088"/>
          <p14:tracePt t="90003" x="3251200" y="6161088"/>
          <p14:tracePt t="90020" x="3286125" y="6161088"/>
          <p14:tracePt t="90036" x="3357563" y="6161088"/>
          <p14:tracePt t="90053" x="3446463" y="6161088"/>
          <p14:tracePt t="90070" x="3490913" y="6161088"/>
          <p14:tracePt t="90070" x="3544888" y="6161088"/>
          <p14:tracePt t="90087" x="3581400" y="6161088"/>
          <p14:tracePt t="90103" x="3660775" y="6161088"/>
          <p14:tracePt t="90119" x="3741738" y="6180138"/>
          <p14:tracePt t="90136" x="3768725" y="6180138"/>
          <p14:tracePt t="90153" x="3840163" y="6180138"/>
          <p14:tracePt t="90170" x="3902075" y="6180138"/>
          <p14:tracePt t="90187" x="3946525" y="6180138"/>
          <p14:tracePt t="90203" x="4010025" y="6180138"/>
          <p14:tracePt t="90220" x="4062413" y="6180138"/>
          <p14:tracePt t="90236" x="4098925" y="6180138"/>
          <p14:tracePt t="90253" x="4125913" y="6170613"/>
          <p14:tracePt t="90269" x="4187825" y="6161088"/>
          <p14:tracePt t="90286" x="4251325" y="6108700"/>
          <p14:tracePt t="90303" x="4313238" y="6062663"/>
          <p14:tracePt t="90320" x="4348163" y="6037263"/>
          <p14:tracePt t="90336" x="4394200" y="5991225"/>
          <p14:tracePt t="90353" x="4438650" y="5965825"/>
          <p14:tracePt t="90370" x="4456113" y="5946775"/>
          <p14:tracePt t="90386" x="4483100" y="5929313"/>
          <p14:tracePt t="90403" x="4510088" y="5911850"/>
          <p14:tracePt t="90419" x="4527550" y="5902325"/>
          <p14:tracePt t="90436" x="4537075" y="5894388"/>
          <p14:tracePt t="90453" x="4537075" y="5884863"/>
          <p14:tracePt t="90469" x="4545013" y="5884863"/>
          <p14:tracePt t="90487" x="4545013" y="5875338"/>
          <p14:tracePt t="90503" x="4554538" y="5875338"/>
          <p14:tracePt t="90520" x="4554538" y="5867400"/>
          <p14:tracePt t="90536" x="4562475" y="5867400"/>
          <p14:tracePt t="90576" x="4562475" y="5857875"/>
          <p14:tracePt t="90594" x="4562475" y="5848350"/>
          <p14:tracePt t="90625" x="4562475" y="5840413"/>
          <p14:tracePt t="90629" x="4562475" y="5830888"/>
          <p14:tracePt t="90682" x="4562475" y="5822950"/>
          <p14:tracePt t="90729" x="4562475" y="5813425"/>
          <p14:tracePt t="90739" x="4554538" y="5813425"/>
          <p14:tracePt t="90788" x="4545013" y="5813425"/>
          <p14:tracePt t="90818" x="4537075" y="5813425"/>
          <p14:tracePt t="90868" x="4527550" y="5813425"/>
          <p14:tracePt t="90946" x="4527550" y="5803900"/>
          <p14:tracePt t="90976" x="4537075" y="5803900"/>
          <p14:tracePt t="90995" x="4537075" y="5795963"/>
          <p14:tracePt t="91002" x="4545013" y="5795963"/>
          <p14:tracePt t="91019" x="4562475" y="5795963"/>
          <p14:tracePt t="91036" x="4562475" y="5786438"/>
          <p14:tracePt t="91053" x="4572000" y="5786438"/>
          <p14:tracePt t="91069" x="4589463" y="5776913"/>
          <p14:tracePt t="91086" x="4598988" y="5768975"/>
          <p14:tracePt t="91523" x="4598988" y="5759450"/>
          <p14:tracePt t="91533" x="4608513" y="5759450"/>
          <p14:tracePt t="91541" x="4616450" y="5759450"/>
          <p14:tracePt t="91552" x="4616450" y="5751513"/>
          <p14:tracePt t="91569" x="4625975" y="5741988"/>
          <p14:tracePt t="91586" x="4633913" y="5741988"/>
          <p14:tracePt t="91603" x="4643438" y="5732463"/>
          <p14:tracePt t="91619" x="4652963" y="5724525"/>
          <p14:tracePt t="91636" x="4660900" y="5724525"/>
          <p14:tracePt t="91653" x="4660900" y="5705475"/>
          <p14:tracePt t="91669" x="4670425" y="5705475"/>
          <p14:tracePt t="91686" x="4697413" y="5688013"/>
          <p14:tracePt t="91703" x="4714875" y="5670550"/>
          <p14:tracePt t="91719" x="4741863" y="5661025"/>
          <p14:tracePt t="91737" x="4759325" y="5643563"/>
          <p14:tracePt t="91752" x="4776788" y="5643563"/>
          <p14:tracePt t="91769" x="4786313" y="5626100"/>
          <p14:tracePt t="91786" x="4803775" y="5626100"/>
          <p14:tracePt t="91803" x="4822825" y="5616575"/>
          <p14:tracePt t="91819" x="4840288" y="5599113"/>
          <p14:tracePt t="91836" x="4848225" y="5599113"/>
          <p14:tracePt t="91853" x="4857750" y="5581650"/>
          <p14:tracePt t="91869" x="4867275" y="5581650"/>
          <p14:tracePt t="91904" x="4875213" y="5572125"/>
          <p14:tracePt t="91905" x="4884738" y="5572125"/>
          <p14:tracePt t="91919" x="4884738" y="5562600"/>
          <p14:tracePt t="91936" x="4894263" y="5554663"/>
          <p14:tracePt t="91952" x="4894263" y="5545138"/>
          <p14:tracePt t="91969" x="4902200" y="5537200"/>
          <p14:tracePt t="91986" x="4911725" y="5537200"/>
          <p14:tracePt t="92003" x="4919663" y="5527675"/>
          <p14:tracePt t="92019" x="4929188" y="5518150"/>
          <p14:tracePt t="92036" x="4938713" y="5510213"/>
          <p14:tracePt t="92070" x="4946650" y="5510213"/>
          <p14:tracePt t="92088" x="4956175" y="5510213"/>
          <p14:tracePt t="92090" x="4956175" y="5500688"/>
          <p14:tracePt t="92102" x="4965700" y="5500688"/>
          <p14:tracePt t="92139" x="4973638" y="5500688"/>
          <p14:tracePt t="92140" x="4983163" y="5491163"/>
          <p14:tracePt t="92153" x="5000625" y="5483225"/>
          <p14:tracePt t="92169" x="5018088" y="5483225"/>
          <p14:tracePt t="92169" x="5037138" y="5473700"/>
          <p14:tracePt t="92186" x="5045075" y="5473700"/>
          <p14:tracePt t="92202" x="5072063" y="5456238"/>
          <p14:tracePt t="92219" x="5099050" y="5456238"/>
          <p14:tracePt t="92235" x="5108575" y="5446713"/>
          <p14:tracePt t="92252" x="5133975" y="5438775"/>
          <p14:tracePt t="92269" x="5153025" y="5438775"/>
          <p14:tracePt t="92286" x="5170488" y="5429250"/>
          <p14:tracePt t="92303" x="5180013" y="5419725"/>
          <p14:tracePt t="92319" x="5187950" y="5419725"/>
          <p14:tracePt t="92354" x="5197475" y="5419725"/>
          <p14:tracePt t="92354" x="5197475" y="5411788"/>
          <p14:tracePt t="92369" x="5205413" y="5411788"/>
          <p14:tracePt t="92385" x="5214938" y="5402263"/>
          <p14:tracePt t="92402" x="5224463" y="5402263"/>
          <p14:tracePt t="92419" x="5251450" y="5394325"/>
          <p14:tracePt t="92436" x="5276850" y="5384800"/>
          <p14:tracePt t="92453" x="5286375" y="5375275"/>
          <p14:tracePt t="92469" x="5313363" y="5375275"/>
          <p14:tracePt t="92486" x="5340350" y="5367338"/>
          <p14:tracePt t="92502" x="5348288" y="5357813"/>
          <p14:tracePt t="92519" x="5375275" y="5348288"/>
          <p14:tracePt t="92535" x="5402263" y="5348288"/>
          <p14:tracePt t="92552" x="5438775" y="5330825"/>
          <p14:tracePt t="92569" x="5456238" y="5322888"/>
          <p14:tracePt t="92585" x="5491163" y="5303838"/>
          <p14:tracePt t="92602" x="5510213" y="5295900"/>
          <p14:tracePt t="92602" x="5527675" y="5286375"/>
          <p14:tracePt t="92620" x="5545138" y="5276850"/>
          <p14:tracePt t="92635" x="5581650" y="5268913"/>
          <p14:tracePt t="92653" x="5616575" y="5251450"/>
          <p14:tracePt t="92669" x="5653088" y="5251450"/>
          <p14:tracePt t="92685" x="5670550" y="5241925"/>
          <p14:tracePt t="92703" x="5697538" y="5232400"/>
          <p14:tracePt t="92719" x="5732463" y="5224463"/>
          <p14:tracePt t="92736" x="5741988" y="5224463"/>
          <p14:tracePt t="92752" x="5768975" y="5214938"/>
          <p14:tracePt t="92769" x="5803900" y="5197475"/>
          <p14:tracePt t="92785" x="5813425" y="5197475"/>
          <p14:tracePt t="92802" x="5840413" y="5187950"/>
          <p14:tracePt t="92819" x="5867400" y="5187950"/>
          <p14:tracePt t="92835" x="5884863" y="5187950"/>
          <p14:tracePt t="92852" x="5902325" y="5187950"/>
          <p14:tracePt t="92869" x="5929313" y="5187950"/>
          <p14:tracePt t="92886" x="5946775" y="5187950"/>
          <p14:tracePt t="92902" x="5965825" y="5187950"/>
          <p14:tracePt t="93253" x="5983288" y="5187950"/>
          <p14:tracePt t="93263" x="6000750" y="5187950"/>
          <p14:tracePt t="93269" x="6045200" y="5197475"/>
          <p14:tracePt t="93285" x="6099175" y="5214938"/>
          <p14:tracePt t="93302" x="6116638" y="5224463"/>
          <p14:tracePt t="93319" x="6134100" y="5224463"/>
          <p14:tracePt t="93336" x="6153150" y="5224463"/>
          <p14:tracePt t="93370" x="6161088" y="5224463"/>
          <p14:tracePt t="93390" x="6161088" y="5232400"/>
          <p14:tracePt t="93402" x="6170613" y="5232400"/>
          <p14:tracePt t="93402" x="6180138" y="5232400"/>
          <p14:tracePt t="93419" x="6188075" y="5241925"/>
          <p14:tracePt t="93458" x="6197600" y="5251450"/>
          <p14:tracePt t="93470" x="6215063" y="5251450"/>
          <p14:tracePt t="93486" x="6232525" y="5251450"/>
          <p14:tracePt t="93502" x="6242050" y="5251450"/>
          <p14:tracePt t="93652" x="6251575" y="5251450"/>
          <p14:tracePt t="93702" x="6259513" y="5251450"/>
          <p14:tracePt t="93712" x="6269038" y="5259388"/>
          <p14:tracePt t="93742" x="6276975" y="5259388"/>
          <p14:tracePt t="93762" x="6286500" y="5268913"/>
          <p14:tracePt t="93791" x="6296025" y="5268913"/>
          <p14:tracePt t="93803" x="6296025" y="5276850"/>
          <p14:tracePt t="93850" x="6303963" y="5276850"/>
          <p14:tracePt t="93869" x="6303963" y="5286375"/>
          <p14:tracePt t="93889" x="6313488" y="5286375"/>
          <p14:tracePt t="93905" x="6323013" y="5295900"/>
          <p14:tracePt t="93919" x="6330950" y="5295900"/>
          <p14:tracePt t="93957" x="6340475" y="5295900"/>
          <p14:tracePt t="93966" x="6340475" y="5303838"/>
          <p14:tracePt t="93968" x="6348413" y="5303838"/>
          <p14:tracePt t="93985" x="6357938" y="5313363"/>
          <p14:tracePt t="94002" x="6367463" y="5313363"/>
          <p14:tracePt t="94436" x="6375400" y="5313363"/>
          <p14:tracePt t="94525" x="6384925" y="5313363"/>
          <p14:tracePt t="94532" x="6394450" y="5313363"/>
          <p14:tracePt t="94536" x="6429375" y="5322888"/>
          <p14:tracePt t="94552" x="6438900" y="5322888"/>
          <p14:tracePt t="94568" x="6473825" y="5330825"/>
          <p14:tracePt t="94585" x="6483350" y="5330825"/>
          <p14:tracePt t="94602" x="6510338" y="5340350"/>
          <p14:tracePt t="94618" x="6518275" y="5340350"/>
          <p14:tracePt t="94618" x="6537325" y="5340350"/>
          <p14:tracePt t="94636" x="6545263" y="5340350"/>
          <p14:tracePt t="94670" x="6554788" y="5340350"/>
          <p14:tracePt t="94671" x="6562725" y="5340350"/>
          <p14:tracePt t="94685" x="6572250" y="5348288"/>
          <p14:tracePt t="94729" x="6581775" y="5348288"/>
          <p14:tracePt t="94749" x="6589713" y="5348288"/>
          <p14:tracePt t="94755" x="6599238" y="5348288"/>
          <p14:tracePt t="94798" x="6608763" y="5357813"/>
          <p14:tracePt t="94814" x="6616700" y="5357813"/>
          <p14:tracePt t="94819" x="6626225" y="5367338"/>
          <p14:tracePt t="94856" x="6634163" y="5367338"/>
          <p14:tracePt t="94885" x="6643688" y="5375275"/>
          <p14:tracePt t="94885" x="6653213" y="5375275"/>
          <p14:tracePt t="94901" x="6661150" y="5375275"/>
          <p14:tracePt t="94955" x="6670675" y="5375275"/>
          <p14:tracePt t="94974" x="6680200" y="5375275"/>
          <p14:tracePt t="94985" x="6688138" y="5375275"/>
          <p14:tracePt t="94985" x="6688138" y="5384800"/>
          <p14:tracePt t="95014" x="6697663" y="5384800"/>
          <p14:tracePt t="95024" x="6705600" y="5394325"/>
          <p14:tracePt t="95035" x="6715125" y="5394325"/>
          <p14:tracePt t="95051" x="6715125" y="5402263"/>
          <p14:tracePt t="95068" x="6724650" y="5402263"/>
          <p14:tracePt t="95085" x="6732588" y="5402263"/>
          <p14:tracePt t="95101" x="6742113" y="5411788"/>
          <p14:tracePt t="95119" x="6751638" y="5411788"/>
          <p14:tracePt t="95135" x="6769100" y="5419725"/>
          <p14:tracePt t="95152" x="6786563" y="5429250"/>
          <p14:tracePt t="95168" x="6804025" y="5429250"/>
          <p14:tracePt t="95185" x="6831013" y="5438775"/>
          <p14:tracePt t="95201" x="6858000" y="5456238"/>
          <p14:tracePt t="95218" x="6867525" y="5456238"/>
          <p14:tracePt t="95235" x="6894513" y="5473700"/>
          <p14:tracePt t="95251" x="6919913" y="5491163"/>
          <p14:tracePt t="95269" x="6929438" y="5500688"/>
          <p14:tracePt t="95285" x="6965950" y="5518150"/>
          <p14:tracePt t="95302" x="7000875" y="5537200"/>
          <p14:tracePt t="95318" x="7010400" y="5545138"/>
          <p14:tracePt t="95335" x="7037388" y="5545138"/>
          <p14:tracePt t="95351" x="7062788" y="5562600"/>
          <p14:tracePt t="95368" x="7081838" y="5572125"/>
          <p14:tracePt t="95385" x="7099300" y="5572125"/>
          <p14:tracePt t="95401" x="7126288" y="5589588"/>
          <p14:tracePt t="95418" x="7161213" y="5589588"/>
          <p14:tracePt t="95435" x="7170738" y="5599113"/>
          <p14:tracePt t="95452" x="7197725" y="5608638"/>
          <p14:tracePt t="95468" x="7224713" y="5608638"/>
          <p14:tracePt t="95485" x="7242175" y="5616575"/>
          <p14:tracePt t="95520" x="7251700" y="5616575"/>
          <p14:tracePt t="95520" x="7259638" y="5626100"/>
          <p14:tracePt t="95535" x="7286625" y="5626100"/>
          <p14:tracePt t="95551" x="7296150" y="5626100"/>
          <p14:tracePt t="95551" x="7304088" y="5626100"/>
          <p14:tracePt t="95569" x="7323138" y="5626100"/>
          <p14:tracePt t="95585" x="7331075" y="5626100"/>
          <p14:tracePt t="95602" x="7358063" y="5626100"/>
          <p14:tracePt t="95618" x="7375525" y="5626100"/>
          <p14:tracePt t="95635" x="7394575" y="5626100"/>
          <p14:tracePt t="95651" x="7402513" y="5626100"/>
          <p14:tracePt t="95651" x="7412038" y="5626100"/>
          <p14:tracePt t="95669" x="7419975" y="5626100"/>
          <p14:tracePt t="95685" x="7439025" y="5626100"/>
          <p14:tracePt t="95701" x="7456488" y="5626100"/>
          <p14:tracePt t="95718" x="7466013" y="5626100"/>
          <p14:tracePt t="95735" x="7483475" y="5626100"/>
          <p14:tracePt t="95751" x="7510463" y="5626100"/>
          <p14:tracePt t="95768" x="7518400" y="5626100"/>
          <p14:tracePt t="95785" x="7527925" y="5626100"/>
          <p14:tracePt t="95801" x="7545388" y="5626100"/>
          <p14:tracePt t="95818" x="7572375" y="5616575"/>
          <p14:tracePt t="95835" x="7572375" y="5608638"/>
          <p14:tracePt t="95851" x="7599363" y="5608638"/>
          <p14:tracePt t="95868" x="7616825" y="5599113"/>
          <p14:tracePt t="95885" x="7634288" y="5589588"/>
          <p14:tracePt t="95901" x="7653338" y="5581650"/>
          <p14:tracePt t="95919" x="7680325" y="5572125"/>
          <p14:tracePt t="95935" x="7697788" y="5572125"/>
          <p14:tracePt t="95951" x="7715250" y="5562600"/>
          <p14:tracePt t="95968" x="7742238" y="5554663"/>
          <p14:tracePt t="95985" x="7759700" y="5545138"/>
          <p14:tracePt t="96002" x="7769225" y="5545138"/>
          <p14:tracePt t="96018" x="7777163" y="5527675"/>
          <p14:tracePt t="96035" x="7804150" y="5527675"/>
          <p14:tracePt t="96051" x="7831138" y="5510213"/>
          <p14:tracePt t="96068" x="7840663" y="5500688"/>
          <p14:tracePt t="96085" x="7858125" y="5491163"/>
          <p14:tracePt t="96101" x="7867650" y="5483225"/>
          <p14:tracePt t="96137" x="7875588" y="5483225"/>
          <p14:tracePt t="96158" x="7875588" y="5473700"/>
          <p14:tracePt t="96166" x="7885113" y="5465763"/>
          <p14:tracePt t="96173" x="7894638" y="5465763"/>
          <p14:tracePt t="96184" x="7902575" y="5456238"/>
          <p14:tracePt t="96201" x="7902575" y="5446713"/>
          <p14:tracePt t="96218" x="7912100" y="5438775"/>
          <p14:tracePt t="96265" x="7920038" y="5429250"/>
          <p14:tracePt t="96284" x="7929563" y="5429250"/>
          <p14:tracePt t="96314" x="7929563" y="5419725"/>
          <p14:tracePt t="97673" x="7920038" y="5419725"/>
          <p14:tracePt t="97683" x="7902575" y="5419725"/>
          <p14:tracePt t="97685" x="7848600" y="5446713"/>
          <p14:tracePt t="97702" x="7804150" y="5456238"/>
          <p14:tracePt t="97718" x="7705725" y="5473700"/>
          <p14:tracePt t="97735" x="7589838" y="5483225"/>
          <p14:tracePt t="97752" x="7518400" y="5491163"/>
          <p14:tracePt t="97768" x="7348538" y="5491163"/>
          <p14:tracePt t="97785" x="7153275" y="5491163"/>
          <p14:tracePt t="97802" x="7054850" y="5465763"/>
          <p14:tracePt t="97818" x="6831013" y="5438775"/>
          <p14:tracePt t="97835" x="6581775" y="5367338"/>
          <p14:tracePt t="97852" x="6251575" y="5232400"/>
          <p14:tracePt t="97868" x="6116638" y="5170488"/>
          <p14:tracePt t="97885" x="5867400" y="5072063"/>
          <p14:tracePt t="97902" x="5680075" y="5010150"/>
          <p14:tracePt t="97918" x="5599113" y="4973638"/>
          <p14:tracePt t="97935" x="5465763" y="4938713"/>
          <p14:tracePt t="97952" x="5322888" y="4875213"/>
          <p14:tracePt t="97969" x="5180013" y="4803775"/>
          <p14:tracePt t="97985" x="5099050" y="4768850"/>
          <p14:tracePt t="98002" x="4938713" y="4670425"/>
          <p14:tracePt t="98018" x="4813300" y="4608513"/>
          <p14:tracePt t="98035" x="4759325" y="4572000"/>
          <p14:tracePt t="98052" x="4652963" y="4527550"/>
          <p14:tracePt t="98068" x="4554538" y="4491038"/>
          <p14:tracePt t="98085" x="4527550" y="4473575"/>
          <p14:tracePt t="98102" x="4456113" y="4438650"/>
          <p14:tracePt t="98119" x="4411663" y="4419600"/>
          <p14:tracePt t="98135" x="4394200" y="4411663"/>
          <p14:tracePt t="98709" x="4411663" y="4411663"/>
          <p14:tracePt t="98719" x="4438650" y="4419600"/>
          <p14:tracePt t="98720" x="4483100" y="4446588"/>
          <p14:tracePt t="98735" x="4527550" y="4473575"/>
          <p14:tracePt t="98752" x="4554538" y="4491038"/>
          <p14:tracePt t="98768" x="4572000" y="4518025"/>
          <p14:tracePt t="98785" x="4598988" y="4537075"/>
          <p14:tracePt t="98801" x="4616450" y="4572000"/>
          <p14:tracePt t="98818" x="4616450" y="4589463"/>
          <p14:tracePt t="98835" x="4616450" y="4652963"/>
          <p14:tracePt t="98852" x="4608513" y="4724400"/>
          <p14:tracePt t="98868" x="4589463" y="4776788"/>
          <p14:tracePt t="98885" x="4589463" y="4786313"/>
          <p14:tracePt t="98902" x="4589463" y="4795838"/>
          <p14:tracePt t="108542" x="4572000" y="4813300"/>
          <p14:tracePt t="108552" x="4537075" y="4857750"/>
          <p14:tracePt t="108563" x="4500563" y="4902200"/>
          <p14:tracePt t="108573" x="4473575" y="4965700"/>
          <p14:tracePt t="108582" x="4402138" y="5143500"/>
          <p14:tracePt t="108599" x="4340225" y="5348288"/>
          <p14:tracePt t="108616" x="4268788" y="5545138"/>
          <p14:tracePt t="108632" x="4241800" y="5634038"/>
          <p14:tracePt t="108649" x="4187825" y="5741988"/>
          <p14:tracePt t="108665" x="4116388" y="5813425"/>
          <p14:tracePt t="108682" x="4089400" y="5830888"/>
          <p14:tracePt t="108682" x="4054475" y="5848350"/>
          <p14:tracePt t="108699" x="4027488" y="5875338"/>
          <p14:tracePt t="108715" x="3929063" y="5929313"/>
          <p14:tracePt t="108733" x="3830638" y="5983288"/>
          <p14:tracePt t="108749" x="3768725" y="6027738"/>
          <p14:tracePt t="108765" x="3652838" y="6099175"/>
          <p14:tracePt t="108782" x="3544888" y="6143625"/>
          <p14:tracePt t="108800" x="3509963" y="6170613"/>
          <p14:tracePt t="109188" x="3500438" y="6170613"/>
          <p14:tracePt t="109197" x="3465513" y="6170613"/>
          <p14:tracePt t="109215" x="3402013" y="6180138"/>
          <p14:tracePt t="109232" x="3295650" y="6188075"/>
          <p14:tracePt t="109249" x="3179763" y="6224588"/>
          <p14:tracePt t="109265" x="3108325" y="6232525"/>
          <p14:tracePt t="109282" x="2982913" y="6232525"/>
          <p14:tracePt t="109299" x="2901950" y="6232525"/>
          <p14:tracePt t="109315" x="2884488" y="6232525"/>
          <p14:tracePt t="109332" x="2874963" y="6224588"/>
          <p14:tracePt t="109348" x="2867025" y="6224588"/>
          <p14:tracePt t="109366" x="2847975" y="6215063"/>
          <p14:tracePt t="109382" x="2803525" y="6188075"/>
          <p14:tracePt t="109399" x="2714625" y="6161088"/>
          <p14:tracePt t="109415" x="2679700" y="6161088"/>
          <p14:tracePt t="109432" x="2589213" y="6153150"/>
          <p14:tracePt t="109449" x="2544763" y="6153150"/>
          <p14:tracePt t="109465" x="2527300" y="6153150"/>
          <p14:tracePt t="109482" x="2517775" y="6153150"/>
          <p14:tracePt t="109498" x="2509838" y="6153150"/>
          <p14:tracePt t="109736" x="2517775" y="6153150"/>
          <p14:tracePt t="109748" x="2536825" y="6153150"/>
          <p14:tracePt t="109753" x="2571750" y="6153150"/>
          <p14:tracePt t="109765" x="2581275" y="6153150"/>
          <p14:tracePt t="109782" x="2625725" y="6153150"/>
          <p14:tracePt t="109799" x="2652713" y="6153150"/>
          <p14:tracePt t="109815" x="2687638" y="6153150"/>
          <p14:tracePt t="109832" x="2697163" y="6153150"/>
          <p14:tracePt t="109849" x="2724150" y="6153150"/>
          <p14:tracePt t="109865" x="2732088" y="6153150"/>
          <p14:tracePt t="109911" x="2741613" y="6153150"/>
          <p14:tracePt t="109960" x="2751138" y="6153150"/>
          <p14:tracePt t="109989" x="2759075" y="6153150"/>
          <p14:tracePt t="110019" x="2768600" y="6153150"/>
          <p14:tracePt t="110048" x="2776538" y="6153150"/>
          <p14:tracePt t="110051" x="2786063" y="6153150"/>
          <p14:tracePt t="110065" x="2795588" y="6153150"/>
          <p14:tracePt t="110106" x="2803525" y="6153150"/>
          <p14:tracePt t="110156" x="2813050" y="6153150"/>
          <p14:tracePt t="110185" x="2822575" y="6153150"/>
          <p14:tracePt t="110203" x="2830513" y="6153150"/>
          <p14:tracePt t="110229" x="2847975" y="6153150"/>
          <p14:tracePt t="110235" x="2857500" y="6153150"/>
          <p14:tracePt t="110248" x="2884488" y="6153150"/>
          <p14:tracePt t="110265" x="2901950" y="6153150"/>
          <p14:tracePt t="110282" x="2911475" y="6153150"/>
          <p14:tracePt t="110315" x="2928938" y="6153150"/>
          <p14:tracePt t="110315" x="2938463" y="6153150"/>
          <p14:tracePt t="110360" x="2946400" y="6153150"/>
          <p14:tracePt t="110390" x="2955925" y="6153150"/>
          <p14:tracePt t="110419" x="2965450" y="6153150"/>
          <p14:tracePt t="110478" x="2973388" y="6153150"/>
          <p14:tracePt t="110518" x="2990850" y="6161088"/>
          <p14:tracePt t="110531" x="3017838" y="6161088"/>
          <p14:tracePt t="110532" x="3133725" y="6205538"/>
          <p14:tracePt t="110548" x="3197225" y="6215063"/>
          <p14:tracePt t="110565" x="3322638" y="6242050"/>
          <p14:tracePt t="110582" x="3375025" y="6251575"/>
          <p14:tracePt t="110598" x="3473450" y="6259513"/>
          <p14:tracePt t="110615" x="3527425" y="6259513"/>
          <p14:tracePt t="110631" x="3562350" y="6259513"/>
          <p14:tracePt t="110648" x="3581400" y="6259513"/>
          <p14:tracePt t="111544" x="3571875" y="6259513"/>
          <p14:tracePt t="111718" x="3562350" y="6259513"/>
          <p14:tracePt t="111738" x="3554413" y="6269038"/>
          <p14:tracePt t="111748" x="3509963" y="6276975"/>
          <p14:tracePt t="111765" x="3429000" y="6286500"/>
          <p14:tracePt t="111781" x="3375025" y="6296025"/>
          <p14:tracePt t="111798" x="3357563" y="6296025"/>
          <p14:tracePt t="111815" x="3330575" y="6296025"/>
          <p14:tracePt t="111831" x="3322638" y="6296025"/>
          <p14:tracePt t="111877" x="3313113" y="6296025"/>
          <p14:tracePt t="111935" x="3303588" y="6296025"/>
          <p14:tracePt t="111954" x="3286125" y="6296025"/>
          <p14:tracePt t="111964" x="3259138" y="6296025"/>
          <p14:tracePt t="111965" x="3232150" y="6296025"/>
          <p14:tracePt t="111981" x="3160713" y="6296025"/>
          <p14:tracePt t="111998" x="3116263" y="6296025"/>
          <p14:tracePt t="112014" x="3098800" y="6296025"/>
          <p14:tracePt t="112031" x="3081338" y="6296025"/>
          <p14:tracePt t="112048" x="3054350" y="6296025"/>
          <p14:tracePt t="112065" x="3044825" y="6296025"/>
          <p14:tracePt t="112081" x="3017838" y="6296025"/>
          <p14:tracePt t="112098" x="3009900" y="6296025"/>
          <p14:tracePt t="112132" x="3000375" y="6296025"/>
          <p14:tracePt t="112228" x="2990850" y="6296025"/>
          <p14:tracePt t="112306" x="2982913" y="6296025"/>
          <p14:tracePt t="112316" x="2946400" y="6313488"/>
          <p14:tracePt t="112331" x="2847975" y="6340475"/>
          <p14:tracePt t="112348" x="2786063" y="6357938"/>
          <p14:tracePt t="112364" x="2652713" y="6411913"/>
          <p14:tracePt t="112381" x="2581275" y="6446838"/>
          <p14:tracePt t="112398" x="2562225" y="6446838"/>
          <p14:tracePt t="112414" x="2554288" y="6456363"/>
          <p14:tracePt t="112431" x="2544763" y="6456363"/>
          <p14:tracePt t="113146" x="2536825" y="6456363"/>
          <p14:tracePt t="113155" x="2536825" y="6429375"/>
          <p14:tracePt t="113165" x="2509838" y="6348413"/>
          <p14:tracePt t="113181" x="2509838" y="6323013"/>
          <p14:tracePt t="113197" x="2509838" y="6313488"/>
          <p14:tracePt t="113214" x="2509838" y="6303963"/>
          <p14:tracePt t="113255" x="2509838" y="6296025"/>
          <p14:tracePt t="113261" x="2490788" y="6259513"/>
          <p14:tracePt t="113264" x="2482850" y="6224588"/>
          <p14:tracePt t="113281" x="2473325" y="6170613"/>
          <p14:tracePt t="113298" x="2473325" y="6134100"/>
          <p14:tracePt t="113314" x="2473325" y="6126163"/>
          <p14:tracePt t="113362" x="2465388" y="6116638"/>
          <p14:tracePt t="113381" x="2465388" y="6108700"/>
          <p14:tracePt t="113382" x="2438400" y="6045200"/>
          <p14:tracePt t="113397" x="2428875" y="6018213"/>
          <p14:tracePt t="113415" x="2419350" y="6000750"/>
          <p14:tracePt t="113431" x="2419350" y="5965825"/>
          <p14:tracePt t="113448" x="2401888" y="5938838"/>
          <p14:tracePt t="113464" x="2401888" y="5911850"/>
          <p14:tracePt t="113481" x="2393950" y="5894388"/>
          <p14:tracePt t="113497" x="2384425" y="5875338"/>
          <p14:tracePt t="113514" x="2374900" y="5848350"/>
          <p14:tracePt t="113531" x="2357438" y="5813425"/>
          <p14:tracePt t="113547" x="2347913" y="5795963"/>
          <p14:tracePt t="113564" x="2322513" y="5741988"/>
          <p14:tracePt t="113581" x="2303463" y="5697538"/>
          <p14:tracePt t="113597" x="2286000" y="5661025"/>
          <p14:tracePt t="113614" x="2276475" y="5626100"/>
          <p14:tracePt t="113631" x="2259013" y="5581650"/>
          <p14:tracePt t="113647" x="2251075" y="5572125"/>
          <p14:tracePt t="113664" x="2232025" y="5545138"/>
          <p14:tracePt t="113681" x="2214563" y="5518150"/>
          <p14:tracePt t="113698" x="2187575" y="5491163"/>
          <p14:tracePt t="113714" x="2179638" y="5483225"/>
          <p14:tracePt t="113731" x="2152650" y="5456238"/>
          <p14:tracePt t="113747" x="2125663" y="5438775"/>
          <p14:tracePt t="113764" x="2125663" y="5429250"/>
          <p14:tracePt t="113781" x="2116138" y="5429250"/>
          <p14:tracePt t="113797" x="2108200" y="5419725"/>
          <p14:tracePt t="113814" x="2098675" y="5419725"/>
          <p14:tracePt t="113851" x="2089150" y="5411788"/>
          <p14:tracePt t="113881" x="2089150" y="5402263"/>
          <p14:tracePt t="113910" x="2081213" y="5402263"/>
          <p14:tracePt t="113960" x="2071688" y="5402263"/>
          <p14:tracePt t="114035" x="2062163" y="5402263"/>
          <p14:tracePt t="114045" x="2062163" y="5411788"/>
          <p14:tracePt t="114095" x="2054225" y="5411788"/>
          <p14:tracePt t="114104" x="2054225" y="5419725"/>
          <p14:tracePt t="114114" x="2044700" y="5419725"/>
          <p14:tracePt t="114390" x="2054225" y="5429250"/>
          <p14:tracePt t="114403" x="2062163" y="5429250"/>
          <p14:tracePt t="114436" x="2071688" y="5429250"/>
          <p14:tracePt t="114447" x="2081213" y="5438775"/>
          <p14:tracePt t="114447" x="2089150" y="5438775"/>
          <p14:tracePt t="114464" x="2108200" y="5438775"/>
          <p14:tracePt t="114481" x="2116138" y="5438775"/>
          <p14:tracePt t="114524" x="2125663" y="5438775"/>
          <p14:tracePt t="114534" x="2133600" y="5438775"/>
          <p14:tracePt t="114534" x="2133600" y="5446713"/>
          <p14:tracePt t="114547" x="2143125" y="5446713"/>
          <p14:tracePt t="114564" x="2160588" y="5456238"/>
          <p14:tracePt t="114580" x="2179638" y="5456238"/>
          <p14:tracePt t="114597" x="2214563" y="5465763"/>
          <p14:tracePt t="114614" x="2224088" y="5465763"/>
          <p14:tracePt t="114631" x="2241550" y="5465763"/>
          <p14:tracePt t="114647" x="2268538" y="5465763"/>
          <p14:tracePt t="114664" x="2276475" y="5465763"/>
          <p14:tracePt t="114680" x="2312988" y="5465763"/>
          <p14:tracePt t="114697" x="2347913" y="5465763"/>
          <p14:tracePt t="114714" x="2366963" y="5465763"/>
          <p14:tracePt t="114732" x="2384425" y="5473700"/>
          <p14:tracePt t="114748" x="2401888" y="5473700"/>
          <p14:tracePt t="114765" x="2419350" y="5483225"/>
          <p14:tracePt t="114765" x="2428875" y="5483225"/>
          <p14:tracePt t="114782" x="2438400" y="5483225"/>
          <p14:tracePt t="114798" x="2446338" y="5483225"/>
          <p14:tracePt t="114815" x="2455863" y="5483225"/>
          <p14:tracePt t="114831" x="2465388" y="5483225"/>
          <p14:tracePt t="114848" x="2473325" y="5483225"/>
          <p14:tracePt t="114865" x="2482850" y="5491163"/>
          <p14:tracePt t="114899" x="2490788" y="5491163"/>
          <p14:tracePt t="114918" x="2500313" y="5491163"/>
          <p14:tracePt t="114948" x="2509838" y="5491163"/>
          <p14:tracePt t="114955" x="2517775" y="5491163"/>
          <p14:tracePt t="114965" x="2527300" y="5500688"/>
          <p14:tracePt t="115005" x="2536825" y="5500688"/>
          <p14:tracePt t="115015" x="2544763" y="5500688"/>
          <p14:tracePt t="115034" x="2554288" y="5500688"/>
          <p14:tracePt t="115083" x="2562225" y="5500688"/>
          <p14:tracePt t="116189" x="2562225" y="5491163"/>
          <p14:tracePt t="116196" x="2562225" y="5473700"/>
          <p14:tracePt t="116214" x="2562225" y="5394325"/>
          <p14:tracePt t="116231" x="2562225" y="5367338"/>
          <p14:tracePt t="116247" x="2544763" y="5303838"/>
          <p14:tracePt t="116265" x="2527300" y="5205413"/>
          <p14:tracePt t="116281" x="2517775" y="5126038"/>
          <p14:tracePt t="116298" x="2500313" y="5089525"/>
          <p14:tracePt t="116314" x="2490788" y="4973638"/>
          <p14:tracePt t="116331" x="2473325" y="4867275"/>
          <p14:tracePt t="116348" x="2465388" y="4840288"/>
          <p14:tracePt t="116364" x="2455863" y="4751388"/>
          <p14:tracePt t="116381" x="2438400" y="4670425"/>
          <p14:tracePt t="116398" x="2419350" y="4608513"/>
          <p14:tracePt t="116415" x="2419350" y="4581525"/>
          <p14:tracePt t="116431" x="2401888" y="4518025"/>
          <p14:tracePt t="116449" x="2384425" y="4473575"/>
          <p14:tracePt t="116464" x="2384425" y="4438650"/>
          <p14:tracePt t="116481" x="2374900" y="4429125"/>
          <p14:tracePt t="116498" x="2366963" y="4419600"/>
          <p14:tracePt t="116541" x="2366963" y="4411663"/>
          <p14:tracePt t="116589" x="2366963" y="4402138"/>
          <p14:tracePt t="116649" x="2374900" y="4402138"/>
          <p14:tracePt t="116651" x="2384425" y="4402138"/>
          <p14:tracePt t="116665" x="2419350" y="4402138"/>
          <p14:tracePt t="116681" x="2482850" y="4402138"/>
          <p14:tracePt t="116698" x="2509838" y="4402138"/>
          <p14:tracePt t="116714" x="2598738" y="4402138"/>
          <p14:tracePt t="116731" x="2670175" y="4402138"/>
          <p14:tracePt t="116748" x="2714625" y="4394200"/>
          <p14:tracePt t="116764" x="2776538" y="4394200"/>
          <p14:tracePt t="116781" x="2830513" y="4384675"/>
          <p14:tracePt t="116797" x="2840038" y="4384675"/>
          <p14:tracePt t="116814" x="2874963" y="4384675"/>
          <p14:tracePt t="116831" x="2911475" y="4384675"/>
          <p14:tracePt t="116847" x="2938463" y="4384675"/>
          <p14:tracePt t="116864" x="2946400" y="4384675"/>
          <p14:tracePt t="116901" x="2955925" y="4384675"/>
          <p14:tracePt t="116950" x="2965450" y="4384675"/>
          <p14:tracePt t="117098" x="2965450" y="4394200"/>
          <p14:tracePt t="117147" x="2965450" y="4402138"/>
          <p14:tracePt t="117164" x="2946400" y="4429125"/>
          <p14:tracePt t="117165" x="2822575" y="4510088"/>
          <p14:tracePt t="117181" x="2652713" y="4616450"/>
          <p14:tracePt t="117198" x="2571750" y="4652963"/>
          <p14:tracePt t="117214" x="2465388" y="4697413"/>
          <p14:tracePt t="117231" x="2428875" y="4714875"/>
          <p14:tracePt t="117247" x="2419350" y="4724400"/>
          <p14:tracePt t="117264" x="2411413" y="4724400"/>
          <p14:tracePt t="117280" x="2401888" y="4724400"/>
          <p14:tracePt t="117898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Transmission Level – AS: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Necessary Capabilities </a:t>
            </a:r>
          </a:p>
          <a:p>
            <a:pPr lvl="1"/>
            <a:r>
              <a:rPr lang="en-US" dirty="0" smtClean="0"/>
              <a:t>Fast charge/discharge (4 seconds)</a:t>
            </a:r>
          </a:p>
          <a:p>
            <a:pPr lvl="1"/>
            <a:r>
              <a:rPr lang="en-US" dirty="0" smtClean="0"/>
              <a:t>Varying power output levels</a:t>
            </a:r>
          </a:p>
          <a:p>
            <a:pPr lvl="1"/>
            <a:r>
              <a:rPr lang="en-US" dirty="0" smtClean="0"/>
              <a:t>Small to moderate capacity</a:t>
            </a:r>
          </a:p>
          <a:p>
            <a:pPr lvl="1"/>
            <a:r>
              <a:rPr lang="en-US" dirty="0" smtClean="0"/>
              <a:t>Ability to smooth intermittent power from renewables integration</a:t>
            </a:r>
          </a:p>
          <a:p>
            <a:r>
              <a:rPr lang="en-US" sz="2000" dirty="0" smtClean="0"/>
              <a:t>Devices</a:t>
            </a:r>
          </a:p>
          <a:p>
            <a:pPr lvl="1"/>
            <a:r>
              <a:rPr lang="en-US" dirty="0" smtClean="0"/>
              <a:t>Batteries</a:t>
            </a:r>
          </a:p>
          <a:p>
            <a:pPr lvl="2"/>
            <a:r>
              <a:rPr lang="en-US" sz="2000" dirty="0" smtClean="0"/>
              <a:t>CES</a:t>
            </a:r>
          </a:p>
          <a:p>
            <a:pPr lvl="2"/>
            <a:r>
              <a:rPr lang="en-US" sz="2000" dirty="0" smtClean="0"/>
              <a:t>PHEVs</a:t>
            </a:r>
          </a:p>
          <a:p>
            <a:pPr lvl="1"/>
            <a:r>
              <a:rPr lang="en-US" dirty="0" smtClean="0"/>
              <a:t>Flywheel</a:t>
            </a:r>
          </a:p>
          <a:p>
            <a:pPr lvl="1"/>
            <a:r>
              <a:rPr lang="en-US" dirty="0"/>
              <a:t>Pumped </a:t>
            </a:r>
            <a:r>
              <a:rPr lang="en-US" dirty="0" smtClean="0"/>
              <a:t>Hydro &amp; Compressed Air (</a:t>
            </a:r>
            <a:r>
              <a:rPr lang="en-US" dirty="0" smtClean="0">
                <a:sym typeface="Wingdings" pitchFamily="2" charset="2"/>
              </a:rPr>
              <a:t>Small </a:t>
            </a:r>
            <a:r>
              <a:rPr lang="en-US" dirty="0">
                <a:sym typeface="Wingdings" pitchFamily="2" charset="2"/>
              </a:rPr>
              <a:t>scale theoretically possible, but not practical so </a:t>
            </a:r>
            <a:r>
              <a:rPr lang="en-US" dirty="0" smtClean="0">
                <a:sym typeface="Wingdings" pitchFamily="2" charset="2"/>
              </a:rPr>
              <a:t>far)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84"/>
    </mc:Choice>
    <mc:Fallback xmlns="">
      <p:transition spd="slow" advTm="23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Transmission </a:t>
            </a:r>
            <a:r>
              <a:rPr lang="en-US" dirty="0"/>
              <a:t>Level – </a:t>
            </a:r>
            <a:r>
              <a:rPr lang="en-US" dirty="0" smtClean="0"/>
              <a:t>AS: Load Following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Necessary Capabilities</a:t>
            </a:r>
          </a:p>
          <a:p>
            <a:pPr lvl="1"/>
            <a:r>
              <a:rPr lang="en-US" dirty="0" smtClean="0"/>
              <a:t>Medium charge/discharge response time (minutes)</a:t>
            </a:r>
          </a:p>
          <a:p>
            <a:pPr lvl="1"/>
            <a:r>
              <a:rPr lang="en-US" dirty="0" smtClean="0"/>
              <a:t>Varying power output levels</a:t>
            </a:r>
          </a:p>
          <a:p>
            <a:pPr lvl="1"/>
            <a:r>
              <a:rPr lang="en-US" dirty="0" smtClean="0"/>
              <a:t>Larger capacity</a:t>
            </a:r>
          </a:p>
          <a:p>
            <a:r>
              <a:rPr lang="en-US" sz="2000" dirty="0" smtClean="0"/>
              <a:t>Devices</a:t>
            </a:r>
          </a:p>
          <a:p>
            <a:pPr lvl="1"/>
            <a:r>
              <a:rPr lang="en-US" dirty="0" smtClean="0"/>
              <a:t>Batteries</a:t>
            </a:r>
          </a:p>
          <a:p>
            <a:pPr lvl="2"/>
            <a:r>
              <a:rPr lang="en-US" sz="2000" dirty="0" smtClean="0"/>
              <a:t>CES</a:t>
            </a:r>
          </a:p>
          <a:p>
            <a:pPr lvl="2"/>
            <a:r>
              <a:rPr lang="en-US" sz="2000" dirty="0" smtClean="0"/>
              <a:t>PHEVs </a:t>
            </a:r>
            <a:r>
              <a:rPr lang="en-US" sz="2000" dirty="0" smtClean="0">
                <a:sym typeface="Wingdings" pitchFamily="2" charset="2"/>
              </a:rPr>
              <a:t> Not necessarily as well suited</a:t>
            </a:r>
            <a:endParaRPr lang="en-US" sz="2000" dirty="0" smtClean="0"/>
          </a:p>
          <a:p>
            <a:pPr lvl="1"/>
            <a:r>
              <a:rPr lang="en-US" dirty="0" smtClean="0"/>
              <a:t>Pumped Hydro &amp; Compressed Air </a:t>
            </a:r>
            <a:r>
              <a:rPr lang="en-US" dirty="0" smtClean="0">
                <a:sym typeface="Wingdings" pitchFamily="2" charset="2"/>
              </a:rPr>
              <a:t> Small scale theoretically possible, but not practical so 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Distribution Level: Peak Shifting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Purposes</a:t>
            </a:r>
          </a:p>
          <a:p>
            <a:pPr lvl="1"/>
            <a:r>
              <a:rPr lang="en-US" sz="2200" dirty="0" smtClean="0"/>
              <a:t>Peak shifting or “valley filling” is relative to the objective.  The peak with respect to which peak?</a:t>
            </a:r>
          </a:p>
          <a:p>
            <a:pPr lvl="2"/>
            <a:r>
              <a:rPr lang="en-US" sz="2000" dirty="0" smtClean="0"/>
              <a:t>Customer peak – reducing customer load during “expensive” power periods</a:t>
            </a:r>
          </a:p>
          <a:p>
            <a:pPr lvl="2"/>
            <a:r>
              <a:rPr lang="en-US" sz="2000" dirty="0" smtClean="0"/>
              <a:t>Feeder peak – reducing customer load during peak utility periods</a:t>
            </a:r>
          </a:p>
          <a:p>
            <a:pPr lvl="1"/>
            <a:r>
              <a:rPr lang="en-US" dirty="0" smtClean="0"/>
              <a:t>Possible carbon impacts (</a:t>
            </a:r>
            <a:r>
              <a:rPr lang="en-US" dirty="0" smtClean="0">
                <a:sym typeface="Wingdings" pitchFamily="2" charset="2"/>
              </a:rPr>
              <a:t>extremely region/instance dependent)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Implementations include:</a:t>
            </a:r>
          </a:p>
          <a:p>
            <a:pPr lvl="1"/>
            <a:r>
              <a:rPr lang="en-US" sz="2200" dirty="0" smtClean="0"/>
              <a:t>Thermal Energy Storage (TES)</a:t>
            </a:r>
          </a:p>
          <a:p>
            <a:pPr lvl="1"/>
            <a:r>
              <a:rPr lang="en-US" sz="2200" dirty="0" smtClean="0"/>
              <a:t>Community Energy Storage (CES)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9"/>
    </mc:Choice>
    <mc:Fallback xmlns="">
      <p:transition spd="slow" advTm="1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Distribution Level: Peak Shifting – Example</a:t>
            </a:r>
            <a:endParaRPr lang="en-US" dirty="0"/>
          </a:p>
        </p:txBody>
      </p:sp>
      <p:pic>
        <p:nvPicPr>
          <p:cNvPr id="1026" name="Picture 2" descr="C:\Users\d3x593\Desktop\load_cur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92170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3x593\Desktop\load_curve_shif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95" y="4343400"/>
            <a:ext cx="592170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6506" y="2590800"/>
            <a:ext cx="2612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Shift energy consumption from high demand time to low demand time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81202" y="2743200"/>
            <a:ext cx="1600198" cy="137160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81400" y="2743200"/>
            <a:ext cx="685800" cy="137160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67400" y="4724400"/>
            <a:ext cx="315748" cy="76200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67400" y="4724400"/>
            <a:ext cx="2590800" cy="762000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81400" y="4114800"/>
            <a:ext cx="2286000" cy="609600"/>
          </a:xfrm>
          <a:prstGeom prst="straightConnector1">
            <a:avLst/>
          </a:prstGeom>
          <a:ln w="2540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4" name="TextBox 1043"/>
          <p:cNvSpPr txBox="1"/>
          <p:nvPr/>
        </p:nvSpPr>
        <p:spPr>
          <a:xfrm>
            <a:off x="3048000" y="1752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“Valley Filling”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0"/>
    </mc:Choice>
    <mc:Fallback xmlns="">
      <p:transition spd="slow" advTm="5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71" x="4483100" y="3500438"/>
          <p14:tracePt t="9943" x="4473575" y="3500438"/>
          <p14:tracePt t="9954" x="4465638" y="3500438"/>
          <p14:tracePt t="9970" x="4465638" y="3490913"/>
          <p14:tracePt t="9970" x="4456113" y="3482975"/>
          <p14:tracePt t="9972" x="4429125" y="3465513"/>
          <p14:tracePt t="9987" x="4340225" y="3367088"/>
          <p14:tracePt t="10004" x="4276725" y="3303588"/>
          <p14:tracePt t="10020" x="4133850" y="3170238"/>
          <p14:tracePt t="10038" x="3946525" y="3036888"/>
          <p14:tracePt t="10054" x="3705225" y="2919413"/>
          <p14:tracePt t="10071" x="3589338" y="2867025"/>
          <p14:tracePt t="10087" x="3340100" y="2795588"/>
          <p14:tracePt t="10104" x="3116263" y="2741613"/>
          <p14:tracePt t="10121" x="3017838" y="2724150"/>
          <p14:tracePt t="10137" x="2830513" y="2679700"/>
          <p14:tracePt t="10154" x="2705100" y="2679700"/>
          <p14:tracePt t="10170" x="2633663" y="2679700"/>
          <p14:tracePt t="10187" x="2608263" y="2679700"/>
          <p14:tracePt t="10204" x="2562225" y="2705100"/>
          <p14:tracePt t="10221" x="2500313" y="2741613"/>
          <p14:tracePt t="10237" x="2438400" y="2786063"/>
          <p14:tracePt t="10254" x="2393950" y="2830513"/>
          <p14:tracePt t="10271" x="2276475" y="2946400"/>
          <p14:tracePt t="10287" x="2143125" y="3081338"/>
          <p14:tracePt t="10304" x="2081213" y="3152775"/>
          <p14:tracePt t="10320" x="1955800" y="3276600"/>
          <p14:tracePt t="10338" x="1884363" y="3357563"/>
          <p14:tracePt t="10354" x="1839913" y="3402013"/>
          <p14:tracePt t="10371" x="1822450" y="3411538"/>
          <p14:tracePt t="10387" x="1795463" y="3429000"/>
          <p14:tracePt t="10404" x="1776413" y="3446463"/>
          <p14:tracePt t="10421" x="1751013" y="3455988"/>
          <p14:tracePt t="10437" x="1714500" y="3473450"/>
          <p14:tracePt t="10454" x="1616075" y="3509963"/>
          <p14:tracePt t="10470" x="1562100" y="3536950"/>
          <p14:tracePt t="10487" x="1428750" y="3562350"/>
          <p14:tracePt t="10504" x="1322388" y="3598863"/>
          <p14:tracePt t="10520" x="1268413" y="3608388"/>
          <p14:tracePt t="10537" x="1187450" y="3625850"/>
          <p14:tracePt t="10554" x="1133475" y="3633788"/>
          <p14:tracePt t="10571" x="1116013" y="3633788"/>
          <p14:tracePt t="10587" x="1098550" y="3633788"/>
          <p14:tracePt t="10604" x="1089025" y="3633788"/>
          <p14:tracePt t="10620" x="1081088" y="3633788"/>
          <p14:tracePt t="10637" x="1071563" y="3633788"/>
          <p14:tracePt t="10654" x="1054100" y="3608388"/>
          <p14:tracePt t="10670" x="1027113" y="3589338"/>
          <p14:tracePt t="10687" x="1017588" y="3589338"/>
          <p14:tracePt t="10704" x="990600" y="3581400"/>
          <p14:tracePt t="10721" x="955675" y="3571875"/>
          <p14:tracePt t="10737" x="928688" y="3562350"/>
          <p14:tracePt t="10754" x="901700" y="3562350"/>
          <p14:tracePt t="10770" x="884238" y="3554413"/>
          <p14:tracePt t="10787" x="857250" y="3544888"/>
          <p14:tracePt t="10804" x="847725" y="3544888"/>
          <p14:tracePt t="10820" x="847725" y="3536950"/>
          <p14:tracePt t="12932" x="839788" y="3536950"/>
          <p14:tracePt t="12946" x="839788" y="3527425"/>
          <p14:tracePt t="12981" x="830263" y="3527425"/>
          <p14:tracePt t="13090" x="839788" y="3527425"/>
          <p14:tracePt t="13103" x="847725" y="3527425"/>
          <p14:tracePt t="13105" x="874713" y="3527425"/>
          <p14:tracePt t="13120" x="884238" y="3527425"/>
          <p14:tracePt t="13137" x="901700" y="3527425"/>
          <p14:tracePt t="13153" x="938213" y="3509963"/>
          <p14:tracePt t="13170" x="946150" y="3509963"/>
          <p14:tracePt t="13186" x="965200" y="3509963"/>
          <p14:tracePt t="13203" x="965200" y="3500438"/>
          <p14:tracePt t="13220" x="973138" y="3500438"/>
          <p14:tracePt t="13325" x="973138" y="3490913"/>
          <p14:tracePt t="13325" x="982663" y="3490913"/>
          <p14:tracePt t="13336" x="990600" y="3482975"/>
          <p14:tracePt t="13353" x="990600" y="3473450"/>
          <p14:tracePt t="13369" x="1000125" y="3473450"/>
          <p14:tracePt t="13387" x="1017588" y="3446463"/>
          <p14:tracePt t="13403" x="1036638" y="3429000"/>
          <p14:tracePt t="13420" x="1044575" y="3411538"/>
          <p14:tracePt t="13436" x="1062038" y="3402013"/>
          <p14:tracePt t="13472" x="1071563" y="3402013"/>
          <p14:tracePt t="13473" x="1071563" y="3394075"/>
          <p14:tracePt t="13486" x="1081088" y="3384550"/>
          <p14:tracePt t="13503" x="1081088" y="3375025"/>
          <p14:tracePt t="13538" x="1089025" y="3375025"/>
          <p14:tracePt t="13538" x="1089025" y="3367088"/>
          <p14:tracePt t="13553" x="1098550" y="3367088"/>
          <p14:tracePt t="13596" x="1098550" y="3357563"/>
          <p14:tracePt t="13619" x="1098550" y="3348038"/>
          <p14:tracePt t="13621" x="1108075" y="3330575"/>
          <p14:tracePt t="13636" x="1116013" y="3313113"/>
          <p14:tracePt t="13653" x="1133475" y="3286125"/>
          <p14:tracePt t="13669" x="1143000" y="3251200"/>
          <p14:tracePt t="13687" x="1152525" y="3241675"/>
          <p14:tracePt t="13703" x="1169988" y="3214688"/>
          <p14:tracePt t="13720" x="1187450" y="3179763"/>
          <p14:tracePt t="13736" x="1196975" y="3170238"/>
          <p14:tracePt t="13753" x="1214438" y="3133725"/>
          <p14:tracePt t="13770" x="1231900" y="3108325"/>
          <p14:tracePt t="13786" x="1241425" y="3098800"/>
          <p14:tracePt t="13786" x="1250950" y="3081338"/>
          <p14:tracePt t="13803" x="1258888" y="3071813"/>
          <p14:tracePt t="13819" x="1258888" y="3062288"/>
          <p14:tracePt t="13837" x="1258888" y="3054350"/>
          <p14:tracePt t="13853" x="1268413" y="3054350"/>
          <p14:tracePt t="13870" x="1268413" y="3036888"/>
          <p14:tracePt t="13921" x="1268413" y="3027363"/>
          <p14:tracePt t="13921" x="1268413" y="3017838"/>
          <p14:tracePt t="13936" x="1268413" y="2990850"/>
          <p14:tracePt t="13953" x="1276350" y="2955925"/>
          <p14:tracePt t="13969" x="1285875" y="2911475"/>
          <p14:tracePt t="13986" x="1347788" y="2813050"/>
          <p14:tracePt t="14003" x="1446213" y="2679700"/>
          <p14:tracePt t="14020" x="1482725" y="2616200"/>
          <p14:tracePt t="14036" x="1554163" y="2517775"/>
          <p14:tracePt t="14053" x="1589088" y="2465388"/>
          <p14:tracePt t="14070" x="1598613" y="2446338"/>
          <p14:tracePt t="14086" x="1608138" y="2428875"/>
          <p14:tracePt t="14103" x="1616075" y="2419350"/>
          <p14:tracePt t="14247" x="1625600" y="2419350"/>
          <p14:tracePt t="14275" x="1633538" y="2419350"/>
          <p14:tracePt t="14291" x="1643063" y="2419350"/>
          <p14:tracePt t="14303" x="1652588" y="2419350"/>
          <p14:tracePt t="14319" x="1670050" y="2419350"/>
          <p14:tracePt t="14319" x="1679575" y="2419350"/>
          <p14:tracePt t="14320" x="1687513" y="2419350"/>
          <p14:tracePt t="14336" x="1714500" y="2428875"/>
          <p14:tracePt t="14353" x="1724025" y="2428875"/>
          <p14:tracePt t="14369" x="1731963" y="2428875"/>
          <p14:tracePt t="14386" x="1741488" y="2438400"/>
          <p14:tracePt t="14403" x="1751013" y="2438400"/>
          <p14:tracePt t="14439" x="1758950" y="2446338"/>
          <p14:tracePt t="14458" x="1768475" y="2446338"/>
          <p14:tracePt t="14488" x="1776413" y="2446338"/>
          <p14:tracePt t="14517" x="1785938" y="2446338"/>
          <p14:tracePt t="14575" x="1795463" y="2446338"/>
          <p14:tracePt t="14615" x="1803400" y="2446338"/>
          <p14:tracePt t="14625" x="1812925" y="2438400"/>
          <p14:tracePt t="14654" x="1822450" y="2438400"/>
          <p14:tracePt t="14673" x="1830388" y="2428875"/>
          <p14:tracePt t="14693" x="1830388" y="2419350"/>
          <p14:tracePt t="14704" x="1839913" y="2419350"/>
          <p14:tracePt t="14704" x="1847850" y="2419350"/>
          <p14:tracePt t="14719" x="1857375" y="2419350"/>
          <p14:tracePt t="14736" x="1884363" y="2419350"/>
          <p14:tracePt t="14752" x="1893888" y="2419350"/>
          <p14:tracePt t="14769" x="1919288" y="2438400"/>
          <p14:tracePt t="14786" x="1946275" y="2446338"/>
          <p14:tracePt t="14803" x="2009775" y="2465388"/>
          <p14:tracePt t="14819" x="2044700" y="2500313"/>
          <p14:tracePt t="14836" x="2143125" y="2562225"/>
          <p14:tracePt t="14853" x="2232025" y="2633663"/>
          <p14:tracePt t="14869" x="2268538" y="2660650"/>
          <p14:tracePt t="14886" x="2322513" y="2705100"/>
          <p14:tracePt t="14902" x="2357438" y="2732088"/>
          <p14:tracePt t="14920" x="2384425" y="2759075"/>
          <p14:tracePt t="14936" x="2411413" y="2768600"/>
          <p14:tracePt t="14953" x="2446338" y="2813050"/>
          <p14:tracePt t="14969" x="2473325" y="2840038"/>
          <p14:tracePt t="14986" x="2490788" y="2857500"/>
          <p14:tracePt t="15025" x="2500313" y="2867025"/>
          <p14:tracePt t="15044" x="2500313" y="2874963"/>
          <p14:tracePt t="15055" x="2500313" y="2884488"/>
          <p14:tracePt t="15058" x="2509838" y="2884488"/>
          <p14:tracePt t="15070" x="2517775" y="2894013"/>
          <p14:tracePt t="15144" x="2517775" y="2901950"/>
          <p14:tracePt t="15700" x="2509838" y="2901950"/>
          <p14:tracePt t="15720" x="2500313" y="2901950"/>
          <p14:tracePt t="15724" x="2482850" y="2901950"/>
          <p14:tracePt t="15736" x="2411413" y="2911475"/>
          <p14:tracePt t="15752" x="2276475" y="2928938"/>
          <p14:tracePt t="15769" x="2197100" y="2938463"/>
          <p14:tracePt t="15786" x="2089150" y="2946400"/>
          <p14:tracePt t="15802" x="1982788" y="2955925"/>
          <p14:tracePt t="15819" x="1946275" y="2955925"/>
          <p14:tracePt t="15835" x="1866900" y="2955925"/>
          <p14:tracePt t="15852" x="1812925" y="2928938"/>
          <p14:tracePt t="15870" x="1776413" y="2911475"/>
          <p14:tracePt t="15887" x="1731963" y="2884488"/>
          <p14:tracePt t="15903" x="1704975" y="2867025"/>
          <p14:tracePt t="15920" x="1697038" y="2857500"/>
          <p14:tracePt t="15937" x="1687513" y="2857500"/>
          <p14:tracePt t="15953" x="1679575" y="2847975"/>
          <p14:tracePt t="16043" x="1670050" y="2847975"/>
          <p14:tracePt t="16073" x="1652588" y="2847975"/>
          <p14:tracePt t="16073" x="1625600" y="2840038"/>
          <p14:tracePt t="16094" x="1589088" y="2840038"/>
          <p14:tracePt t="16102" x="1517650" y="2840038"/>
          <p14:tracePt t="16120" x="1446213" y="2840038"/>
          <p14:tracePt t="16136" x="1393825" y="2840038"/>
          <p14:tracePt t="16154" x="1366838" y="2840038"/>
          <p14:tracePt t="16170" x="1347788" y="2840038"/>
          <p14:tracePt t="16187" x="1322388" y="2840038"/>
          <p14:tracePt t="16203" x="1303338" y="2840038"/>
          <p14:tracePt t="16247" x="1295400" y="2840038"/>
          <p14:tracePt t="16483" x="1303338" y="2840038"/>
          <p14:tracePt t="16561" x="1303338" y="2830513"/>
          <p14:tracePt t="16591" x="1312863" y="2830513"/>
          <p14:tracePt t="16629" x="1312863" y="2822575"/>
          <p14:tracePt t="16640" x="1322388" y="2822575"/>
          <p14:tracePt t="16649" x="1330325" y="2822575"/>
          <p14:tracePt t="16659" x="1339850" y="2822575"/>
          <p14:tracePt t="16717" x="1347788" y="2822575"/>
          <p14:tracePt t="16744" x="1357313" y="2822575"/>
          <p14:tracePt t="16942" x="1366838" y="2822575"/>
          <p14:tracePt t="16952" x="1374775" y="2822575"/>
          <p14:tracePt t="16970" x="1393825" y="2822575"/>
          <p14:tracePt t="16986" x="1438275" y="2822575"/>
          <p14:tracePt t="17003" x="1455738" y="2822575"/>
          <p14:tracePt t="17020" x="1509713" y="2813050"/>
          <p14:tracePt t="17036" x="1536700" y="2803525"/>
          <p14:tracePt t="17053" x="1562100" y="2795588"/>
          <p14:tracePt t="17070" x="1571625" y="2795588"/>
          <p14:tracePt t="17087" x="1589088" y="2786063"/>
          <p14:tracePt t="17121" x="1598613" y="2786063"/>
          <p14:tracePt t="17167" x="1608138" y="2786063"/>
          <p14:tracePt t="17216" x="1616075" y="2786063"/>
          <p14:tracePt t="17245" x="1625600" y="2786063"/>
          <p14:tracePt t="17266" x="1633538" y="2776538"/>
          <p14:tracePt t="17275" x="1643063" y="2776538"/>
          <p14:tracePt t="17284" x="1652588" y="2776538"/>
          <p14:tracePt t="17303" x="1670050" y="2768600"/>
          <p14:tracePt t="17303" x="1687513" y="2768600"/>
          <p14:tracePt t="17319" x="1714500" y="2768600"/>
          <p14:tracePt t="17336" x="1741488" y="2768600"/>
          <p14:tracePt t="17354" x="1751013" y="2768600"/>
          <p14:tracePt t="17369" x="1776413" y="2768600"/>
          <p14:tracePt t="17387" x="1785938" y="2768600"/>
          <p14:tracePt t="17420" x="1795463" y="2768600"/>
          <p14:tracePt t="17439" x="1803400" y="2768600"/>
          <p14:tracePt t="17488" x="1812925" y="2768600"/>
          <p14:tracePt t="17578" x="1822450" y="2768600"/>
          <p14:tracePt t="17586" x="1830388" y="2768600"/>
          <p14:tracePt t="17604" x="1839913" y="2768600"/>
          <p14:tracePt t="17637" x="1847850" y="2768600"/>
          <p14:tracePt t="17656" x="1857375" y="2768600"/>
          <p14:tracePt t="17657" x="1866900" y="2768600"/>
          <p14:tracePt t="17714" x="1874838" y="2768600"/>
          <p14:tracePt t="18291" x="1874838" y="2751138"/>
          <p14:tracePt t="18301" x="1874838" y="2732088"/>
          <p14:tracePt t="18301" x="1884363" y="2714625"/>
          <p14:tracePt t="18320" x="1901825" y="2705100"/>
          <p14:tracePt t="18336" x="1946275" y="2660650"/>
          <p14:tracePt t="18353" x="1973263" y="2633663"/>
          <p14:tracePt t="18369" x="2054225" y="2581275"/>
          <p14:tracePt t="18386" x="2125663" y="2517775"/>
          <p14:tracePt t="18402" x="2179638" y="2455863"/>
          <p14:tracePt t="18419" x="2197100" y="2438400"/>
          <p14:tracePt t="18436" x="2224088" y="2411413"/>
          <p14:tracePt t="18452" x="2224088" y="2401888"/>
          <p14:tracePt t="18506" x="2224088" y="2393950"/>
          <p14:tracePt t="18516" x="2224088" y="2384425"/>
          <p14:tracePt t="18523" x="2205038" y="2384425"/>
          <p14:tracePt t="18536" x="2197100" y="2374900"/>
          <p14:tracePt t="18552" x="2179638" y="2374900"/>
          <p14:tracePt t="18569" x="2170113" y="2374900"/>
          <p14:tracePt t="18653" x="2170113" y="2393950"/>
          <p14:tracePt t="18663" x="2160588" y="2411413"/>
          <p14:tracePt t="18663" x="2160588" y="2419350"/>
          <p14:tracePt t="18673" x="2160588" y="2455863"/>
          <p14:tracePt t="18686" x="2160588" y="2500313"/>
          <p14:tracePt t="18702" x="2152650" y="2608263"/>
          <p14:tracePt t="18719" x="2152650" y="2633663"/>
          <p14:tracePt t="18736" x="2152650" y="2679700"/>
          <p14:tracePt t="18752" x="2152650" y="2705100"/>
          <p14:tracePt t="18769" x="2160588" y="2705100"/>
          <p14:tracePt t="18786" x="2179638" y="2714625"/>
          <p14:tracePt t="18803" x="2205038" y="2714625"/>
          <p14:tracePt t="18819" x="2224088" y="2705100"/>
          <p14:tracePt t="18836" x="2251075" y="2687638"/>
          <p14:tracePt t="18853" x="2276475" y="2652713"/>
          <p14:tracePt t="18869" x="2276475" y="2643188"/>
          <p14:tracePt t="18886" x="2276475" y="2608263"/>
          <p14:tracePt t="18902" x="2232025" y="2571750"/>
          <p14:tracePt t="18919" x="2205038" y="2554288"/>
          <p14:tracePt t="18936" x="2116138" y="2544763"/>
          <p14:tracePt t="18953" x="2027238" y="2544763"/>
          <p14:tracePt t="18969" x="1955800" y="2571750"/>
          <p14:tracePt t="18986" x="1938338" y="2571750"/>
          <p14:tracePt t="19003" x="1919288" y="2581275"/>
          <p14:tracePt t="19019" x="1919288" y="2589213"/>
          <p14:tracePt t="19036" x="1919288" y="2608263"/>
          <p14:tracePt t="19052" x="1928813" y="2633663"/>
          <p14:tracePt t="19069" x="1982788" y="2679700"/>
          <p14:tracePt t="19086" x="2036763" y="2697163"/>
          <p14:tracePt t="19103" x="2125663" y="2697163"/>
          <p14:tracePt t="19119" x="2197100" y="2652713"/>
          <p14:tracePt t="19136" x="2241550" y="2608263"/>
          <p14:tracePt t="19152" x="2251075" y="2589213"/>
          <p14:tracePt t="19169" x="2268538" y="2571750"/>
          <p14:tracePt t="19186" x="2268538" y="2562225"/>
          <p14:tracePt t="19202" x="2251075" y="2554288"/>
          <p14:tracePt t="19220" x="2179638" y="2554288"/>
          <p14:tracePt t="19235" x="2044700" y="2616200"/>
          <p14:tracePt t="19253" x="1946275" y="2679700"/>
          <p14:tracePt t="19269" x="1919288" y="2705100"/>
          <p14:tracePt t="19286" x="1919288" y="2759075"/>
          <p14:tracePt t="19302" x="1928813" y="2786063"/>
          <p14:tracePt t="19319" x="1990725" y="2803525"/>
          <p14:tracePt t="19336" x="2054225" y="2803525"/>
          <p14:tracePt t="19352" x="2224088" y="2776538"/>
          <p14:tracePt t="19369" x="2438400" y="2705100"/>
          <p14:tracePt t="19386" x="2536825" y="2660650"/>
          <p14:tracePt t="19403" x="2751138" y="2616200"/>
          <p14:tracePt t="19419" x="2955925" y="2589213"/>
          <p14:tracePt t="19436" x="3081338" y="2581275"/>
          <p14:tracePt t="19452" x="3322638" y="2581275"/>
          <p14:tracePt t="19469" x="3544888" y="2598738"/>
          <p14:tracePt t="19485" x="3705225" y="2616200"/>
          <p14:tracePt t="19502" x="3776663" y="2616200"/>
          <p14:tracePt t="19519" x="3894138" y="2625725"/>
          <p14:tracePt t="19535" x="3946525" y="2625725"/>
          <p14:tracePt t="19553" x="3965575" y="2625725"/>
          <p14:tracePt t="19569" x="3983038" y="2625725"/>
          <p14:tracePt t="19738" x="3973513" y="2625725"/>
          <p14:tracePt t="19752" x="3965575" y="2625725"/>
          <p14:tracePt t="19769" x="3848100" y="2633663"/>
          <p14:tracePt t="19769" x="3776663" y="2643188"/>
          <p14:tracePt t="19786" x="3616325" y="2660650"/>
          <p14:tracePt t="19802" x="3465513" y="2679700"/>
          <p14:tracePt t="19819" x="3357563" y="2697163"/>
          <p14:tracePt t="19835" x="3295650" y="2697163"/>
          <p14:tracePt t="19852" x="3214688" y="2697163"/>
          <p14:tracePt t="19869" x="3179763" y="2697163"/>
          <p14:tracePt t="19885" x="3170238" y="2697163"/>
          <p14:tracePt t="19902" x="3152775" y="2697163"/>
          <p14:tracePt t="19980" x="3170238" y="2697163"/>
          <p14:tracePt t="19993" x="3232150" y="2687638"/>
          <p14:tracePt t="20002" x="3259138" y="2687638"/>
          <p14:tracePt t="20019" x="3348038" y="2679700"/>
          <p14:tracePt t="20036" x="3419475" y="2670175"/>
          <p14:tracePt t="20052" x="3455988" y="2652713"/>
          <p14:tracePt t="20069" x="3473450" y="2652713"/>
          <p14:tracePt t="20085" x="3482975" y="2652713"/>
          <p14:tracePt t="20102" x="3509963" y="2652713"/>
          <p14:tracePt t="20147" x="3517900" y="2652713"/>
          <p14:tracePt t="20692" x="0" y="0"/>
        </p14:tracePtLst>
        <p14:tracePtLst>
          <p14:tracePt t="28299" x="3517900" y="2652713"/>
          <p14:tracePt t="28398" x="3509963" y="2652713"/>
          <p14:tracePt t="28456" x="3509963" y="2660650"/>
          <p14:tracePt t="28502" x="3509963" y="2670175"/>
          <p14:tracePt t="28610" x="3509963" y="2679700"/>
          <p14:tracePt t="28619" x="3509963" y="2741613"/>
          <p14:tracePt t="28634" x="3509963" y="2847975"/>
          <p14:tracePt t="28651" x="3509963" y="2919413"/>
          <p14:tracePt t="28667" x="3554413" y="3170238"/>
          <p14:tracePt t="28684" x="3776663" y="3643313"/>
          <p14:tracePt t="28701" x="3973513" y="3938588"/>
          <p14:tracePt t="28718" x="4384675" y="4518025"/>
          <p14:tracePt t="28734" x="4625975" y="4786313"/>
          <p14:tracePt t="28751" x="4714875" y="4875213"/>
          <p14:tracePt t="28767" x="4875213" y="5037138"/>
          <p14:tracePt t="28784" x="5000625" y="5187950"/>
          <p14:tracePt t="28801" x="5108575" y="5330825"/>
          <p14:tracePt t="28817" x="5153025" y="5402263"/>
          <p14:tracePt t="28834" x="5187950" y="5456238"/>
          <p14:tracePt t="29216" x="5180013" y="5446713"/>
          <p14:tracePt t="29234" x="5153025" y="5446713"/>
          <p14:tracePt t="29234" x="5081588" y="5438775"/>
          <p14:tracePt t="29251" x="4956175" y="5419725"/>
          <p14:tracePt t="29267" x="4894263" y="5411788"/>
          <p14:tracePt t="29284" x="4803775" y="5402263"/>
          <p14:tracePt t="29301" x="4741863" y="5394325"/>
          <p14:tracePt t="29317" x="4732338" y="5384800"/>
          <p14:tracePt t="29334" x="4724400" y="5384800"/>
          <p14:tracePt t="29403" x="4724400" y="5375275"/>
          <p14:tracePt t="29442" x="4724400" y="5367338"/>
          <p14:tracePt t="29462" x="4714875" y="5367338"/>
          <p14:tracePt t="29492" x="4705350" y="5367338"/>
          <p14:tracePt t="29502" x="4705350" y="5357813"/>
          <p14:tracePt t="29550" x="4697413" y="5348288"/>
          <p14:tracePt t="29590" x="4687888" y="5348288"/>
          <p14:tracePt t="29608" x="4687888" y="5340350"/>
          <p14:tracePt t="29628" x="4687888" y="5330825"/>
          <p14:tracePt t="29635" x="4679950" y="5330825"/>
          <p14:tracePt t="29790" x="4679950" y="5340350"/>
          <p14:tracePt t="29805" x="4679950" y="5357813"/>
          <p14:tracePt t="29805" x="4679950" y="5367338"/>
          <p14:tracePt t="29825" x="4679950" y="5384800"/>
          <p14:tracePt t="29852" x="4679950" y="5394325"/>
          <p14:tracePt t="29891" x="4679950" y="5402263"/>
          <p14:tracePt t="29920" x="4679950" y="5411788"/>
          <p14:tracePt t="30023" x="4670425" y="5419725"/>
          <p14:tracePt t="30050" x="4660900" y="5419725"/>
          <p14:tracePt t="30078" x="4660900" y="5429250"/>
          <p14:tracePt t="30088" x="4652963" y="5429250"/>
          <p14:tracePt t="30097" x="4652963" y="5438775"/>
          <p14:tracePt t="30175" x="4643438" y="5438775"/>
          <p14:tracePt t="30381" x="4643438" y="5429250"/>
          <p14:tracePt t="30487" x="4643438" y="5419725"/>
          <p14:tracePt t="30489" x="4652963" y="5419725"/>
          <p14:tracePt t="30545" x="4660900" y="5419725"/>
          <p14:tracePt t="30549" x="4670425" y="5411788"/>
          <p14:tracePt t="30567" x="4679950" y="5411788"/>
          <p14:tracePt t="30584" x="4679950" y="5402263"/>
          <p14:tracePt t="30600" x="4697413" y="5394325"/>
          <p14:tracePt t="30617" x="4714875" y="5384800"/>
          <p14:tracePt t="30633" x="4732338" y="5367338"/>
          <p14:tracePt t="30651" x="4751388" y="5357813"/>
          <p14:tracePt t="30667" x="4759325" y="5357813"/>
          <p14:tracePt t="30683" x="4768850" y="5348288"/>
          <p14:tracePt t="30723" x="4776788" y="5348288"/>
          <p14:tracePt t="30743" x="4776788" y="5340350"/>
          <p14:tracePt t="30772" x="4786313" y="5340350"/>
          <p14:tracePt t="30850" x="4795838" y="5340350"/>
          <p14:tracePt t="30851" x="4803775" y="5340350"/>
          <p14:tracePt t="30867" x="4822825" y="5330825"/>
          <p14:tracePt t="30884" x="4857750" y="5322888"/>
          <p14:tracePt t="30900" x="4875213" y="5313363"/>
          <p14:tracePt t="30917" x="4911725" y="5313363"/>
          <p14:tracePt t="30933" x="4929188" y="5303838"/>
          <p14:tracePt t="30950" x="4956175" y="5303838"/>
          <p14:tracePt t="30967" x="4983163" y="5303838"/>
          <p14:tracePt t="30983" x="5000625" y="5303838"/>
          <p14:tracePt t="31000" x="5037138" y="5303838"/>
          <p14:tracePt t="31017" x="5054600" y="5303838"/>
          <p14:tracePt t="31033" x="5081588" y="5303838"/>
          <p14:tracePt t="31050" x="5089525" y="5303838"/>
          <p14:tracePt t="31067" x="5099050" y="5303838"/>
          <p14:tracePt t="31122" x="5108575" y="5303838"/>
          <p14:tracePt t="31152" x="5116513" y="5303838"/>
          <p14:tracePt t="31155" x="5126038" y="5303838"/>
          <p14:tracePt t="31191" x="5133975" y="5303838"/>
          <p14:tracePt t="31220" x="5143500" y="5303838"/>
          <p14:tracePt t="31220" x="5153025" y="5303838"/>
          <p14:tracePt t="31259" x="5160963" y="5303838"/>
          <p14:tracePt t="31274" x="5170488" y="5303838"/>
          <p14:tracePt t="31309" x="5180013" y="5303838"/>
          <p14:tracePt t="31319" x="5187950" y="5303838"/>
          <p14:tracePt t="31334" x="5197475" y="5303838"/>
          <p14:tracePt t="31350" x="5205413" y="5303838"/>
          <p14:tracePt t="31367" x="5214938" y="5303838"/>
          <p14:tracePt t="31383" x="5224463" y="5303838"/>
          <p14:tracePt t="31417" x="5232400" y="5313363"/>
          <p14:tracePt t="31447" x="5251450" y="5313363"/>
          <p14:tracePt t="31453" x="5268913" y="5322888"/>
          <p14:tracePt t="31466" x="5286375" y="5322888"/>
          <p14:tracePt t="31484" x="5303838" y="5322888"/>
          <p14:tracePt t="31500" x="5322888" y="5322888"/>
          <p14:tracePt t="31517" x="5330825" y="5322888"/>
          <p14:tracePt t="31554" x="5340350" y="5322888"/>
          <p14:tracePt t="31554" x="5348288" y="5322888"/>
          <p14:tracePt t="31603" x="5357813" y="5322888"/>
          <p14:tracePt t="31642" x="5357813" y="5330825"/>
          <p14:tracePt t="32052" x="5375275" y="5322888"/>
          <p14:tracePt t="32058" x="5384800" y="5322888"/>
          <p14:tracePt t="32066" x="5419725" y="5313363"/>
          <p14:tracePt t="32083" x="5446713" y="5313363"/>
          <p14:tracePt t="32100" x="5500688" y="5313363"/>
          <p14:tracePt t="32116" x="5554663" y="5322888"/>
          <p14:tracePt t="32133" x="5599113" y="5340350"/>
          <p14:tracePt t="32150" x="5661025" y="5357813"/>
          <p14:tracePt t="32166" x="5732463" y="5384800"/>
          <p14:tracePt t="32183" x="5803900" y="5411788"/>
          <p14:tracePt t="32200" x="5848350" y="5429250"/>
          <p14:tracePt t="32217" x="5902325" y="5456238"/>
          <p14:tracePt t="32233" x="5965825" y="5500688"/>
          <p14:tracePt t="32250" x="5991225" y="5510213"/>
          <p14:tracePt t="32267" x="6045200" y="5537200"/>
          <p14:tracePt t="32283" x="6089650" y="5562600"/>
          <p14:tracePt t="32300" x="6108700" y="5572125"/>
          <p14:tracePt t="32316" x="6134100" y="5599113"/>
          <p14:tracePt t="32333" x="6161088" y="5626100"/>
          <p14:tracePt t="32350" x="6188075" y="5653088"/>
          <p14:tracePt t="32366" x="6215063" y="5670550"/>
          <p14:tracePt t="32383" x="6224588" y="5688013"/>
          <p14:tracePt t="32400" x="6242050" y="5705475"/>
          <p14:tracePt t="32416" x="6251575" y="5724525"/>
          <p14:tracePt t="32451" x="6269038" y="5732463"/>
          <p14:tracePt t="32471" x="6276975" y="5741988"/>
          <p14:tracePt t="32483" x="6276975" y="5751513"/>
          <p14:tracePt t="32499" x="6286500" y="5751513"/>
          <p14:tracePt t="32500" x="6296025" y="5759450"/>
          <p14:tracePt t="32549" x="6303963" y="5768975"/>
          <p14:tracePt t="32569" x="6303963" y="5776913"/>
          <p14:tracePt t="32584" x="6303963" y="5803900"/>
          <p14:tracePt t="32600" x="6296025" y="5813425"/>
          <p14:tracePt t="32616" x="6259513" y="5840413"/>
          <p14:tracePt t="32633" x="6170613" y="5848350"/>
          <p14:tracePt t="32650" x="6099175" y="5840413"/>
          <p14:tracePt t="32666" x="5973763" y="5786438"/>
          <p14:tracePt t="32683" x="5867400" y="5724525"/>
          <p14:tracePt t="32700" x="5822950" y="5688013"/>
          <p14:tracePt t="32716" x="5751513" y="5653088"/>
          <p14:tracePt t="32733" x="5705475" y="5634038"/>
          <p14:tracePt t="32750" x="5688013" y="5626100"/>
          <p14:tracePt t="32766" x="5680075" y="5626100"/>
          <p14:tracePt t="32783" x="5680075" y="5616575"/>
          <p14:tracePt t="32800" x="5680075" y="5608638"/>
          <p14:tracePt t="32932" x="5680075" y="5616575"/>
          <p14:tracePt t="32949" x="5697538" y="5626100"/>
          <p14:tracePt t="32951" x="5741988" y="5661025"/>
          <p14:tracePt t="32966" x="5768975" y="5680075"/>
          <p14:tracePt t="32983" x="5857875" y="5732463"/>
          <p14:tracePt t="32999" x="5911850" y="5768975"/>
          <p14:tracePt t="33016" x="5983288" y="5795963"/>
          <p14:tracePt t="33033" x="6062663" y="5813425"/>
          <p14:tracePt t="33049" x="6108700" y="5822950"/>
          <p14:tracePt t="33066" x="6180138" y="5822950"/>
          <p14:tracePt t="33083" x="6232525" y="5822950"/>
          <p14:tracePt t="33099" x="6259513" y="5813425"/>
          <p14:tracePt t="33116" x="6269038" y="5803900"/>
          <p14:tracePt t="34903" x="6232525" y="5803900"/>
          <p14:tracePt t="34917" x="6188075" y="5803900"/>
          <p14:tracePt t="34918" x="6161088" y="5803900"/>
          <p14:tracePt t="34933" x="6089650" y="5803900"/>
          <p14:tracePt t="34950" x="6062663" y="5803900"/>
          <p14:tracePt t="34967" x="5991225" y="5803900"/>
          <p14:tracePt t="34984" x="5884863" y="5803900"/>
          <p14:tracePt t="35000" x="5776913" y="5803900"/>
          <p14:tracePt t="35017" x="5643563" y="5795963"/>
          <p14:tracePt t="35033" x="5554663" y="5795963"/>
          <p14:tracePt t="35050" x="5384800" y="5795963"/>
          <p14:tracePt t="35067" x="5187950" y="5795963"/>
          <p14:tracePt t="35083" x="5089525" y="5795963"/>
          <p14:tracePt t="35100" x="4902200" y="5795963"/>
          <p14:tracePt t="35116" x="4724400" y="5803900"/>
          <p14:tracePt t="35134" x="4643438" y="5822950"/>
          <p14:tracePt t="35150" x="4500563" y="5848350"/>
          <p14:tracePt t="35167" x="4411663" y="5884863"/>
          <p14:tracePt t="35183" x="4322763" y="5919788"/>
          <p14:tracePt t="35200" x="4295775" y="5938838"/>
          <p14:tracePt t="35217" x="4232275" y="5965825"/>
          <p14:tracePt t="35233" x="4179888" y="5991225"/>
          <p14:tracePt t="35250" x="4143375" y="6010275"/>
          <p14:tracePt t="35267" x="4089400" y="6027738"/>
          <p14:tracePt t="35284" x="4027488" y="6045200"/>
          <p14:tracePt t="35300" x="4017963" y="6045200"/>
          <p14:tracePt t="35317" x="3973513" y="6054725"/>
          <p14:tracePt t="35333" x="3956050" y="6062663"/>
          <p14:tracePt t="35350" x="3946525" y="6062663"/>
          <p14:tracePt t="35367" x="3938588" y="6062663"/>
          <p14:tracePt t="35383" x="3929063" y="6062663"/>
          <p14:tracePt t="35400" x="3929063" y="6072188"/>
          <p14:tracePt t="35444" x="3919538" y="6072188"/>
          <p14:tracePt t="35609" x="3919538" y="6081713"/>
          <p14:tracePt t="35677" x="3929063" y="6081713"/>
          <p14:tracePt t="35706" x="3938588" y="6089650"/>
          <p14:tracePt t="35766" x="3946525" y="6089650"/>
          <p14:tracePt t="35816" x="3956050" y="6089650"/>
          <p14:tracePt t="35885" x="3965575" y="6089650"/>
          <p14:tracePt t="35913" x="3973513" y="6089650"/>
          <p14:tracePt t="35942" x="3983038" y="6089650"/>
          <p14:tracePt t="35952" x="3990975" y="6089650"/>
          <p14:tracePt t="35967" x="4000500" y="6089650"/>
          <p14:tracePt t="36002" x="4010025" y="6089650"/>
          <p14:tracePt t="36021" x="4017963" y="6089650"/>
          <p14:tracePt t="36027" x="4017963" y="6081713"/>
          <p14:tracePt t="36051" x="4027488" y="6081713"/>
          <p14:tracePt t="36070" x="4037013" y="6081713"/>
          <p14:tracePt t="36119" x="4044950" y="6081713"/>
          <p14:tracePt t="36168" x="4044950" y="6072188"/>
          <p14:tracePt t="36168" x="4054475" y="6072188"/>
          <p14:tracePt t="36197" x="4062413" y="6072188"/>
          <p14:tracePt t="36197" x="4062413" y="6062663"/>
          <p14:tracePt t="36217" x="4071938" y="6062663"/>
          <p14:tracePt t="36235" x="4071938" y="6054725"/>
          <p14:tracePt t="36237" x="4081463" y="6045200"/>
          <p14:tracePt t="36249" x="4089400" y="6037263"/>
          <p14:tracePt t="36266" x="4098925" y="6037263"/>
          <p14:tracePt t="36283" x="4098925" y="6027738"/>
          <p14:tracePt t="36300" x="4108450" y="6018213"/>
          <p14:tracePt t="36316" x="4125913" y="6010275"/>
          <p14:tracePt t="36333" x="4125913" y="6000750"/>
          <p14:tracePt t="36381" x="4133850" y="6000750"/>
          <p14:tracePt t="36399" x="4133850" y="5991225"/>
          <p14:tracePt t="36400" x="4133850" y="5983288"/>
          <p14:tracePt t="36470" x="4133850" y="5973763"/>
          <p14:tracePt t="36510" x="4143375" y="5973763"/>
          <p14:tracePt t="36549" x="4143375" y="5965825"/>
          <p14:tracePt t="36558" x="4152900" y="5965825"/>
          <p14:tracePt t="36567" x="4170363" y="5938838"/>
          <p14:tracePt t="36583" x="4187825" y="5911850"/>
          <p14:tracePt t="36600" x="4197350" y="5902325"/>
          <p14:tracePt t="36616" x="4205288" y="5884863"/>
          <p14:tracePt t="36633" x="4214813" y="5867400"/>
          <p14:tracePt t="36667" x="4224338" y="5867400"/>
          <p14:tracePt t="36667" x="4224338" y="5857875"/>
          <p14:tracePt t="36715" x="4232275" y="5857875"/>
          <p14:tracePt t="36735" x="4232275" y="5848350"/>
          <p14:tracePt t="36765" x="4232275" y="5840413"/>
          <p14:tracePt t="36773" x="4241800" y="5840413"/>
          <p14:tracePt t="36783" x="4241800" y="5830888"/>
          <p14:tracePt t="36799" x="4268788" y="5803900"/>
          <p14:tracePt t="36816" x="4276725" y="5795963"/>
          <p14:tracePt t="36816" x="4286250" y="5795963"/>
          <p14:tracePt t="36833" x="4286250" y="5786438"/>
          <p14:tracePt t="36849" x="4295775" y="5776913"/>
          <p14:tracePt t="36867" x="4303713" y="5768975"/>
          <p14:tracePt t="36902" x="4313238" y="5759450"/>
          <p14:tracePt t="36903" x="4313238" y="5751513"/>
          <p14:tracePt t="36916" x="4322763" y="5741988"/>
          <p14:tracePt t="36962" x="4330700" y="5732463"/>
          <p14:tracePt t="37007" x="4340225" y="5732463"/>
          <p14:tracePt t="37017" x="4340225" y="5724525"/>
          <p14:tracePt t="37340" x="4340225" y="5715000"/>
          <p14:tracePt t="37370" x="4357688" y="5715000"/>
          <p14:tracePt t="37381" x="4367213" y="5715000"/>
          <p14:tracePt t="37382" x="4384675" y="5715000"/>
          <p14:tracePt t="37398" x="4419600" y="5715000"/>
          <p14:tracePt t="37415" x="4473575" y="5724525"/>
          <p14:tracePt t="37431" x="4510088" y="5724525"/>
          <p14:tracePt t="37448" x="4537075" y="5724525"/>
          <p14:tracePt t="37465" x="4554538" y="5724525"/>
          <p14:tracePt t="37482" x="4562475" y="5724525"/>
          <p14:tracePt t="37498" x="4572000" y="5724525"/>
          <p14:tracePt t="37515" x="4581525" y="5724525"/>
          <p14:tracePt t="37532" x="4589463" y="5724525"/>
          <p14:tracePt t="37548" x="4598988" y="5715000"/>
          <p14:tracePt t="37565" x="4598988" y="5705475"/>
          <p14:tracePt t="37582" x="4608513" y="5697538"/>
          <p14:tracePt t="37598" x="4616450" y="5697538"/>
          <p14:tracePt t="37661" x="4616450" y="5688013"/>
          <p14:tracePt t="37790" x="4616450" y="5680075"/>
          <p14:tracePt t="37820" x="4616450" y="5670550"/>
          <p14:tracePt t="37838" x="4616450" y="5661025"/>
          <p14:tracePt t="37848" x="4625975" y="5634038"/>
          <p14:tracePt t="37865" x="4633913" y="5599113"/>
          <p14:tracePt t="37882" x="4643438" y="5572125"/>
          <p14:tracePt t="37898" x="4652963" y="5562600"/>
          <p14:tracePt t="37915" x="4670425" y="5537200"/>
          <p14:tracePt t="37931" x="4670425" y="5527675"/>
          <p14:tracePt t="37948" x="4679950" y="5510213"/>
          <p14:tracePt t="37965" x="4679950" y="5500688"/>
          <p14:tracePt t="37981" x="4687888" y="5500688"/>
          <p14:tracePt t="37998" x="4687888" y="5491163"/>
          <p14:tracePt t="38033" x="4687888" y="5483225"/>
          <p14:tracePt t="38034" x="4697413" y="5483225"/>
          <p14:tracePt t="38048" x="4705350" y="5483225"/>
          <p14:tracePt t="38065" x="4705350" y="5473700"/>
          <p14:tracePt t="38081" x="4732338" y="5446713"/>
          <p14:tracePt t="38098" x="4741863" y="5438775"/>
          <p14:tracePt t="38115" x="4759325" y="5419725"/>
          <p14:tracePt t="38131" x="4786313" y="5394325"/>
          <p14:tracePt t="38148" x="4803775" y="5375275"/>
          <p14:tracePt t="38165" x="4830763" y="5357813"/>
          <p14:tracePt t="38181" x="4848225" y="5348288"/>
          <p14:tracePt t="38198" x="4867275" y="5330825"/>
          <p14:tracePt t="38215" x="4875213" y="5322888"/>
          <p14:tracePt t="38231" x="4884738" y="5322888"/>
          <p14:tracePt t="38267" x="4894263" y="5313363"/>
          <p14:tracePt t="38317" x="4902200" y="5313363"/>
          <p14:tracePt t="38345" x="4911725" y="5313363"/>
          <p14:tracePt t="38376" x="4919663" y="5313363"/>
          <p14:tracePt t="38381" x="4919663" y="5303838"/>
          <p14:tracePt t="38398" x="4938713" y="5303838"/>
          <p14:tracePt t="38415" x="4956175" y="5295900"/>
          <p14:tracePt t="38431" x="4983163" y="5295900"/>
          <p14:tracePt t="38448" x="5010150" y="5295900"/>
          <p14:tracePt t="38465" x="5037138" y="5295900"/>
          <p14:tracePt t="38481" x="5054600" y="5295900"/>
          <p14:tracePt t="38498" x="5072063" y="5295900"/>
          <p14:tracePt t="38515" x="5081588" y="5295900"/>
          <p14:tracePt t="38531" x="5108575" y="5295900"/>
          <p14:tracePt t="38548" x="5116513" y="5295900"/>
          <p14:tracePt t="38565" x="5126038" y="5295900"/>
          <p14:tracePt t="38621" x="5133975" y="5295900"/>
          <p14:tracePt t="38650" x="5143500" y="5295900"/>
          <p14:tracePt t="38650" x="5153025" y="5295900"/>
          <p14:tracePt t="38688" x="5160963" y="5295900"/>
          <p14:tracePt t="38708" x="5170488" y="5295900"/>
          <p14:tracePt t="38731" x="5180013" y="5295900"/>
          <p14:tracePt t="38787" x="5187950" y="5295900"/>
          <p14:tracePt t="38811" x="5187950" y="5303838"/>
          <p14:tracePt t="38817" x="5197475" y="5303838"/>
          <p14:tracePt t="38873" x="5197475" y="5313363"/>
          <p14:tracePt t="38883" x="5205413" y="5313363"/>
          <p14:tracePt t="38898" x="5214938" y="5313363"/>
          <p14:tracePt t="38915" x="5224463" y="5322888"/>
          <p14:tracePt t="38956" x="5232400" y="5322888"/>
          <p14:tracePt t="38968" x="5241925" y="5322888"/>
          <p14:tracePt t="38986" x="5251450" y="5322888"/>
          <p14:tracePt t="38998" x="5251450" y="5330825"/>
          <p14:tracePt t="39014" x="5259388" y="5330825"/>
          <p14:tracePt t="39014" x="5268913" y="5340350"/>
          <p14:tracePt t="39031" x="5276850" y="5340350"/>
          <p14:tracePt t="39070" x="5286375" y="5340350"/>
          <p14:tracePt t="39080" x="5295900" y="5348288"/>
          <p14:tracePt t="39098" x="5303838" y="5348288"/>
          <p14:tracePt t="39114" x="5313363" y="5357813"/>
          <p14:tracePt t="39148" x="5322888" y="5357813"/>
          <p14:tracePt t="39168" x="5330825" y="5367338"/>
          <p14:tracePt t="39184" x="5340350" y="5375275"/>
          <p14:tracePt t="39198" x="5348288" y="5375275"/>
          <p14:tracePt t="39215" x="5357813" y="5375275"/>
          <p14:tracePt t="39231" x="5367338" y="5384800"/>
          <p14:tracePt t="39248" x="5375275" y="5384800"/>
          <p14:tracePt t="39264" x="5384800" y="5384800"/>
          <p14:tracePt t="39281" x="5394325" y="5384800"/>
          <p14:tracePt t="39297" x="5402263" y="5384800"/>
          <p14:tracePt t="39335" x="5411788" y="5384800"/>
          <p14:tracePt t="39354" x="5419725" y="5394325"/>
          <p14:tracePt t="39383" x="5429250" y="5394325"/>
          <p14:tracePt t="39413" x="5429250" y="5402263"/>
          <p14:tracePt t="39979" x="5446713" y="5402263"/>
          <p14:tracePt t="39990" x="5465763" y="5402263"/>
          <p14:tracePt t="39998" x="5483225" y="5402263"/>
          <p14:tracePt t="40014" x="5500688" y="5402263"/>
          <p14:tracePt t="40031" x="5510213" y="5402263"/>
          <p14:tracePt t="40193" x="5510213" y="5411788"/>
          <p14:tracePt t="40214" x="5518150" y="5419725"/>
          <p14:tracePt t="40232" x="5527675" y="5419725"/>
          <p14:tracePt t="40262" x="5537200" y="5419725"/>
          <p14:tracePt t="40282" x="5545138" y="5419725"/>
          <p14:tracePt t="40302" x="5554663" y="5419725"/>
          <p14:tracePt t="40341" x="5562600" y="5419725"/>
          <p14:tracePt t="40350" x="5562600" y="5429250"/>
          <p14:tracePt t="40399" x="5572125" y="5429250"/>
          <p14:tracePt t="40449" x="5581650" y="5429250"/>
          <p14:tracePt t="40465" x="5589588" y="5438775"/>
          <p14:tracePt t="40517" x="5599113" y="5438775"/>
          <p14:tracePt t="42734" x="5608638" y="5438775"/>
          <p14:tracePt t="42744" x="5616575" y="5438775"/>
          <p14:tracePt t="42753" x="5626100" y="5438775"/>
          <p14:tracePt t="42753" x="5634038" y="5438775"/>
          <p14:tracePt t="42764" x="5643563" y="5438775"/>
          <p14:tracePt t="42780" x="5680075" y="5438775"/>
          <p14:tracePt t="42797" x="5715000" y="5438775"/>
          <p14:tracePt t="42813" x="5732463" y="5438775"/>
          <p14:tracePt t="42830" x="5768975" y="5438775"/>
          <p14:tracePt t="42847" x="5795963" y="5438775"/>
          <p14:tracePt t="42863" x="5803900" y="5446713"/>
          <p14:tracePt t="42880" x="5830888" y="5446713"/>
          <p14:tracePt t="42897" x="5840413" y="5456238"/>
          <p14:tracePt t="42914" x="5875338" y="5473700"/>
          <p14:tracePt t="42930" x="5902325" y="5491163"/>
          <p14:tracePt t="42948" x="5929313" y="5510213"/>
          <p14:tracePt t="42963" x="5946775" y="5518150"/>
          <p14:tracePt t="42980" x="5965825" y="5518150"/>
          <p14:tracePt t="42996" x="5983288" y="5537200"/>
          <p14:tracePt t="43014" x="6010275" y="5537200"/>
          <p14:tracePt t="43030" x="6018213" y="5537200"/>
          <p14:tracePt t="43047" x="6027738" y="5545138"/>
          <p14:tracePt t="43063" x="6027738" y="5554663"/>
          <p14:tracePt t="43080" x="6037263" y="5554663"/>
          <p14:tracePt t="43097" x="6045200" y="5554663"/>
          <p14:tracePt t="43113" x="6054725" y="5562600"/>
          <p14:tracePt t="43166" x="6062663" y="5562600"/>
          <p14:tracePt t="43180" x="6072188" y="5562600"/>
          <p14:tracePt t="43184" x="6081713" y="5562600"/>
          <p14:tracePt t="43196" x="6081713" y="5572125"/>
          <p14:tracePt t="43214" x="6089650" y="5572125"/>
          <p14:tracePt t="43230" x="6099175" y="5572125"/>
          <p14:tracePt t="43247" x="6126163" y="5589588"/>
          <p14:tracePt t="43263" x="6134100" y="5589588"/>
          <p14:tracePt t="43280" x="6161088" y="5599113"/>
          <p14:tracePt t="43296" x="6180138" y="5599113"/>
          <p14:tracePt t="43313" x="6197600" y="5599113"/>
          <p14:tracePt t="43330" x="6232525" y="5608638"/>
          <p14:tracePt t="43347" x="6269038" y="5608638"/>
          <p14:tracePt t="43364" x="6286500" y="5608638"/>
          <p14:tracePt t="43380" x="6313488" y="5608638"/>
          <p14:tracePt t="43397" x="6375400" y="5608638"/>
          <p14:tracePt t="43413" x="6429375" y="5599113"/>
          <p14:tracePt t="43430" x="6456363" y="5599113"/>
          <p14:tracePt t="43446" x="6500813" y="5581650"/>
          <p14:tracePt t="43464" x="6537325" y="5572125"/>
          <p14:tracePt t="43480" x="6562725" y="5572125"/>
          <p14:tracePt t="43497" x="6589713" y="5562600"/>
          <p14:tracePt t="43514" x="6616700" y="5554663"/>
          <p14:tracePt t="43530" x="6643688" y="5545138"/>
          <p14:tracePt t="43547" x="6653213" y="5545138"/>
          <p14:tracePt t="43563" x="6680200" y="5537200"/>
          <p14:tracePt t="43580" x="6705600" y="5527675"/>
          <p14:tracePt t="43596" x="6715125" y="5527675"/>
          <p14:tracePt t="43613" x="6742113" y="5527675"/>
          <p14:tracePt t="43630" x="6759575" y="5527675"/>
          <p14:tracePt t="43647" x="6777038" y="5527675"/>
          <p14:tracePt t="43663" x="6796088" y="5527675"/>
          <p14:tracePt t="43680" x="6823075" y="5518150"/>
          <p14:tracePt t="43697" x="6831013" y="5518150"/>
          <p14:tracePt t="43733" x="6840538" y="5518150"/>
          <p14:tracePt t="43771" x="6848475" y="5518150"/>
          <p14:tracePt t="43912" x="6840538" y="5518150"/>
          <p14:tracePt t="43930" x="6831013" y="5518150"/>
          <p14:tracePt t="43932" x="6804025" y="5527675"/>
          <p14:tracePt t="43947" x="6786563" y="5537200"/>
          <p14:tracePt t="43964" x="6777038" y="5545138"/>
          <p14:tracePt t="43980" x="6742113" y="5554663"/>
          <p14:tracePt t="43996" x="6715125" y="5572125"/>
          <p14:tracePt t="44013" x="6670675" y="5572125"/>
          <p14:tracePt t="44030" x="6653213" y="5581650"/>
          <p14:tracePt t="44046" x="6589713" y="5599113"/>
          <p14:tracePt t="44063" x="6554788" y="5608638"/>
          <p14:tracePt t="44080" x="6473825" y="5608638"/>
          <p14:tracePt t="44097" x="6384925" y="5608638"/>
          <p14:tracePt t="44113" x="6348413" y="5608638"/>
          <p14:tracePt t="44130" x="6242050" y="5608638"/>
          <p14:tracePt t="44147" x="6153150" y="5608638"/>
          <p14:tracePt t="44163" x="6099175" y="5599113"/>
          <p14:tracePt t="44180" x="6037263" y="5599113"/>
          <p14:tracePt t="44196" x="5983288" y="5599113"/>
          <p14:tracePt t="44214" x="5956300" y="5589588"/>
          <p14:tracePt t="44229" x="5929313" y="5589588"/>
          <p14:tracePt t="44247" x="5884863" y="5581650"/>
          <p14:tracePt t="44263" x="5857875" y="5572125"/>
          <p14:tracePt t="44280" x="5848350" y="5572125"/>
          <p14:tracePt t="44297" x="5822950" y="5562600"/>
          <p14:tracePt t="44313" x="5803900" y="5554663"/>
          <p14:tracePt t="44330" x="5786438" y="5554663"/>
          <p14:tracePt t="44346" x="5776913" y="5554663"/>
          <p14:tracePt t="44397" x="5768975" y="5554663"/>
          <p14:tracePt t="44416" x="5759450" y="5554663"/>
          <p14:tracePt t="44495" x="5768975" y="5554663"/>
          <p14:tracePt t="44496" x="5786438" y="5554663"/>
          <p14:tracePt t="44513" x="5840413" y="5572125"/>
          <p14:tracePt t="44529" x="5938838" y="5608638"/>
          <p14:tracePt t="44546" x="5983288" y="5616575"/>
          <p14:tracePt t="44563" x="6062663" y="5643563"/>
          <p14:tracePt t="44580" x="6153150" y="5653088"/>
          <p14:tracePt t="44596" x="6242050" y="5653088"/>
          <p14:tracePt t="44613" x="6296025" y="5653088"/>
          <p14:tracePt t="44630" x="6367463" y="5653088"/>
          <p14:tracePt t="44646" x="6446838" y="5634038"/>
          <p14:tracePt t="44664" x="6518275" y="5626100"/>
          <p14:tracePt t="44679" x="6545263" y="5626100"/>
          <p14:tracePt t="44696" x="6581775" y="5616575"/>
          <p14:tracePt t="44713" x="6608763" y="5599113"/>
          <p14:tracePt t="44729" x="6626225" y="5589588"/>
          <p14:tracePt t="44747" x="6643688" y="5572125"/>
          <p14:tracePt t="44763" x="6670675" y="5562600"/>
          <p14:tracePt t="44780" x="6688138" y="5554663"/>
          <p14:tracePt t="44796" x="6697663" y="5554663"/>
          <p14:tracePt t="44813" x="6697663" y="5545138"/>
          <p14:tracePt t="44830" x="6705600" y="5545138"/>
          <p14:tracePt t="44876" x="6715125" y="5545138"/>
          <p14:tracePt t="44886" x="6715125" y="5537200"/>
          <p14:tracePt t="45501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 Distribution Level: Peak Shifting – Thermal Energy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Smart Grid Investment Grant (SGIG) Projects</a:t>
            </a:r>
          </a:p>
          <a:p>
            <a:pPr lvl="1"/>
            <a:r>
              <a:rPr lang="en-US" sz="2000" dirty="0" smtClean="0"/>
              <a:t>Thermal energy storage (TES) as a method for shifting feeder peak</a:t>
            </a:r>
            <a:endParaRPr lang="en-US" sz="1800" dirty="0" smtClean="0"/>
          </a:p>
          <a:p>
            <a:pPr lvl="1"/>
            <a:r>
              <a:rPr lang="en-US" dirty="0" smtClean="0"/>
              <a:t>Utility controlled</a:t>
            </a:r>
          </a:p>
          <a:p>
            <a:pPr lvl="1"/>
            <a:r>
              <a:rPr lang="en-US" sz="2000" dirty="0" smtClean="0"/>
              <a:t>Larger units – deployed on commercial buildings</a:t>
            </a:r>
          </a:p>
          <a:p>
            <a:endParaRPr lang="en-US" sz="2400" dirty="0" smtClean="0"/>
          </a:p>
          <a:p>
            <a:r>
              <a:rPr lang="en-US" sz="2400" dirty="0" smtClean="0"/>
              <a:t>Cooling Thermal Energy Storage</a:t>
            </a:r>
          </a:p>
          <a:p>
            <a:pPr lvl="1"/>
            <a:r>
              <a:rPr lang="en-US" sz="2000" dirty="0" smtClean="0"/>
              <a:t>5-ton storage capacity (5 cooling tons)</a:t>
            </a:r>
          </a:p>
          <a:p>
            <a:pPr lvl="1"/>
            <a:r>
              <a:rPr lang="en-US" sz="2000" dirty="0" smtClean="0"/>
              <a:t>Make ice during off-peak, low demand times</a:t>
            </a:r>
          </a:p>
          <a:p>
            <a:pPr lvl="2"/>
            <a:r>
              <a:rPr lang="en-US" sz="1800" dirty="0" smtClean="0"/>
              <a:t>Normal cooling load to make ice</a:t>
            </a:r>
          </a:p>
          <a:p>
            <a:pPr lvl="1"/>
            <a:r>
              <a:rPr lang="en-US" dirty="0" smtClean="0"/>
              <a:t>Melt ice during on-peak, high demand times</a:t>
            </a:r>
          </a:p>
          <a:p>
            <a:pPr lvl="2"/>
            <a:r>
              <a:rPr lang="en-US" sz="1800" dirty="0" smtClean="0"/>
              <a:t>Provides cooling to building, instead of air conditioner system</a:t>
            </a:r>
          </a:p>
          <a:p>
            <a:pPr lvl="2"/>
            <a:r>
              <a:rPr lang="en-US" sz="1800" dirty="0" smtClean="0"/>
              <a:t>Small cooling load required – just a small circulating pump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4"/>
    </mc:Choice>
    <mc:Fallback xmlns="">
      <p:transition spd="slow" advTm="7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 Distribution Level: Peak Shifting – Thermal Energy </a:t>
            </a:r>
            <a:r>
              <a:rPr lang="en-US" dirty="0" smtClean="0"/>
              <a:t>Storage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Representative 12.47 kV distribution feeder with a peak load of just over 9 MVA.</a:t>
            </a:r>
          </a:p>
          <a:p>
            <a:endParaRPr lang="en-US" dirty="0" smtClean="0"/>
          </a:p>
          <a:p>
            <a:r>
              <a:rPr lang="en-US" dirty="0" smtClean="0"/>
              <a:t>457 houses, the majority with </a:t>
            </a:r>
            <a:r>
              <a:rPr lang="en-US" dirty="0"/>
              <a:t>A/C </a:t>
            </a:r>
            <a:r>
              <a:rPr lang="en-US" dirty="0" smtClean="0"/>
              <a:t>units.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427 </a:t>
            </a:r>
            <a:r>
              <a:rPr lang="en-US" dirty="0"/>
              <a:t>commercial building </a:t>
            </a:r>
            <a:r>
              <a:rPr lang="en-US" dirty="0" smtClean="0"/>
              <a:t>zones, with some commercial buildings having more than one zone.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average, </a:t>
            </a:r>
            <a:r>
              <a:rPr lang="en-US" dirty="0" smtClean="0"/>
              <a:t>a 3</a:t>
            </a:r>
            <a:r>
              <a:rPr lang="en-US" dirty="0"/>
              <a:t>% peak </a:t>
            </a:r>
            <a:r>
              <a:rPr lang="en-US" dirty="0" smtClean="0"/>
              <a:t>reduction in the peak load.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3" descr="C:\SGIGLinks\t9_Comparison of peak demand by month for R3-1247-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19" y="2209800"/>
            <a:ext cx="4805897" cy="285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07"/>
    </mc:Choice>
    <mc:Fallback xmlns="">
      <p:transition spd="slow" advTm="11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28" x="4473575" y="3536950"/>
          <p14:tracePt t="46967" x="4483100" y="3536950"/>
          <p14:tracePt t="46977" x="4527550" y="3554413"/>
          <p14:tracePt t="46993" x="4625975" y="3616325"/>
          <p14:tracePt t="47009" x="4741863" y="3687763"/>
          <p14:tracePt t="47026" x="4822825" y="3714750"/>
          <p14:tracePt t="47042" x="4938713" y="3759200"/>
          <p14:tracePt t="47059" x="5018088" y="3776663"/>
          <p14:tracePt t="47076" x="5045075" y="3786188"/>
          <p14:tracePt t="47092" x="5089525" y="3786188"/>
          <p14:tracePt t="47109" x="5116513" y="3786188"/>
          <p14:tracePt t="47126" x="5133975" y="3786188"/>
          <p14:tracePt t="47143" x="5160963" y="3786188"/>
          <p14:tracePt t="47159" x="5187950" y="3795713"/>
          <p14:tracePt t="47176" x="5197475" y="3803650"/>
          <p14:tracePt t="47192" x="5224463" y="3813175"/>
          <p14:tracePt t="47210" x="5241925" y="3813175"/>
          <p14:tracePt t="47225" x="5251450" y="3813175"/>
          <p14:tracePt t="47242" x="5259388" y="3813175"/>
          <p14:tracePt t="47566" x="5259388" y="3803650"/>
          <p14:tracePt t="47580" x="5251450" y="3803650"/>
          <p14:tracePt t="47593" x="5241925" y="3803650"/>
          <p14:tracePt t="47651" x="5232400" y="3795713"/>
          <p14:tracePt t="47719" x="5224463" y="3795713"/>
          <p14:tracePt t="47749" x="5214938" y="3795713"/>
          <p14:tracePt t="47764" x="5214938" y="3786188"/>
          <p14:tracePt t="47776" x="5205413" y="3786188"/>
          <p14:tracePt t="47792" x="5197475" y="3786188"/>
          <p14:tracePt t="47809" x="5187950" y="3776663"/>
          <p14:tracePt t="47849" x="5187950" y="3768725"/>
          <p14:tracePt t="47859" x="5180013" y="3768725"/>
          <p14:tracePt t="48835" x="5187950" y="3768725"/>
          <p14:tracePt t="48841" x="5197475" y="3768725"/>
          <p14:tracePt t="48859" x="5205413" y="3768725"/>
          <p14:tracePt t="48894" x="5214938" y="3768725"/>
          <p14:tracePt t="48894" x="5224463" y="3768725"/>
          <p14:tracePt t="48914" x="5224463" y="3759200"/>
          <p14:tracePt t="48923" x="5232400" y="3759200"/>
          <p14:tracePt t="48923" x="5251450" y="3751263"/>
          <p14:tracePt t="48943" x="5259388" y="3751263"/>
          <p14:tracePt t="48943" x="5268913" y="3751263"/>
          <p14:tracePt t="48958" x="5295900" y="3732213"/>
          <p14:tracePt t="48975" x="5313363" y="3732213"/>
          <p14:tracePt t="48992" x="5322888" y="3732213"/>
          <p14:tracePt t="49009" x="5348288" y="3714750"/>
          <p14:tracePt t="49025" x="5384800" y="3714750"/>
          <p14:tracePt t="49042" x="5402263" y="3705225"/>
          <p14:tracePt t="49058" x="5446713" y="3687763"/>
          <p14:tracePt t="49076" x="5510213" y="3660775"/>
          <p14:tracePt t="49092" x="5608638" y="3633788"/>
          <p14:tracePt t="49108" x="5661025" y="3616325"/>
          <p14:tracePt t="49125" x="5768975" y="3581400"/>
          <p14:tracePt t="49142" x="5848350" y="3554413"/>
          <p14:tracePt t="49159" x="5884863" y="3544888"/>
          <p14:tracePt t="49175" x="5956300" y="3517900"/>
          <p14:tracePt t="49192" x="6000750" y="3500438"/>
          <p14:tracePt t="49208" x="6018213" y="3482975"/>
          <p14:tracePt t="49225" x="6062663" y="3473450"/>
          <p14:tracePt t="49242" x="6116638" y="3438525"/>
          <p14:tracePt t="49258" x="6143625" y="3438525"/>
          <p14:tracePt t="49275" x="6215063" y="3411538"/>
          <p14:tracePt t="49292" x="6269038" y="3384550"/>
          <p14:tracePt t="49309" x="6313488" y="3375025"/>
          <p14:tracePt t="49325" x="6330950" y="3367088"/>
          <p14:tracePt t="49342" x="6394450" y="3357563"/>
          <p14:tracePt t="49358" x="6465888" y="3348038"/>
          <p14:tracePt t="49375" x="6572250" y="3340100"/>
          <p14:tracePt t="49392" x="6643688" y="3340100"/>
          <p14:tracePt t="49408" x="6751638" y="3340100"/>
          <p14:tracePt t="49425" x="6831013" y="3340100"/>
          <p14:tracePt t="49442" x="6867525" y="3340100"/>
          <p14:tracePt t="49459" x="6929438" y="3348038"/>
          <p14:tracePt t="49475" x="6965950" y="3357563"/>
          <p14:tracePt t="49492" x="6983413" y="3367088"/>
          <p14:tracePt t="49509" x="7018338" y="3367088"/>
          <p14:tracePt t="49525" x="7045325" y="3375025"/>
          <p14:tracePt t="49543" x="7054850" y="3384550"/>
          <p14:tracePt t="49578" x="7062788" y="3384550"/>
          <p14:tracePt t="49608" x="7072313" y="3384550"/>
          <p14:tracePt t="49989" x="7062788" y="3375025"/>
          <p14:tracePt t="50043" x="7062788" y="3367088"/>
          <p14:tracePt t="50049" x="7054850" y="3367088"/>
          <p14:tracePt t="50087" x="7054850" y="3357563"/>
          <p14:tracePt t="50095" x="7045325" y="3348038"/>
          <p14:tracePt t="50125" x="7045325" y="3340100"/>
          <p14:tracePt t="50125" x="7037388" y="3340100"/>
          <p14:tracePt t="50141" x="7027863" y="3330575"/>
          <p14:tracePt t="50158" x="7027863" y="3322638"/>
          <p14:tracePt t="50175" x="7018338" y="3313113"/>
          <p14:tracePt t="50191" x="7010400" y="3286125"/>
          <p14:tracePt t="50209" x="6983413" y="3259138"/>
          <p14:tracePt t="50243" x="6973888" y="3241675"/>
          <p14:tracePt t="50243" x="6965950" y="3232150"/>
          <p14:tracePt t="50258" x="6938963" y="3214688"/>
          <p14:tracePt t="50275" x="6911975" y="3197225"/>
          <p14:tracePt t="50292" x="6902450" y="3197225"/>
          <p14:tracePt t="50308" x="6875463" y="3187700"/>
          <p14:tracePt t="50325" x="6848475" y="3170238"/>
          <p14:tracePt t="50341" x="6840538" y="3170238"/>
          <p14:tracePt t="50358" x="6813550" y="3170238"/>
          <p14:tracePt t="50375" x="6786563" y="3170238"/>
          <p14:tracePt t="50392" x="6769100" y="3170238"/>
          <p14:tracePt t="50408" x="6742113" y="3179763"/>
          <p14:tracePt t="50425" x="6705600" y="3187700"/>
          <p14:tracePt t="50442" x="6688138" y="3197225"/>
          <p14:tracePt t="50458" x="6670675" y="3205163"/>
          <p14:tracePt t="50475" x="6643688" y="3205163"/>
          <p14:tracePt t="50491" x="6608763" y="3214688"/>
          <p14:tracePt t="50508" x="6572250" y="3232150"/>
          <p14:tracePt t="50525" x="6554788" y="3241675"/>
          <p14:tracePt t="50541" x="6527800" y="3251200"/>
          <p14:tracePt t="50559" x="6510338" y="3259138"/>
          <p14:tracePt t="50593" x="6500813" y="3268663"/>
          <p14:tracePt t="50594" x="6491288" y="3268663"/>
          <p14:tracePt t="50608" x="6465888" y="3286125"/>
          <p14:tracePt t="50625" x="6446838" y="3295650"/>
          <p14:tracePt t="50641" x="6411913" y="3313113"/>
          <p14:tracePt t="50659" x="6384925" y="3322638"/>
          <p14:tracePt t="50694" x="6375400" y="3330575"/>
          <p14:tracePt t="50694" x="6367463" y="3330575"/>
          <p14:tracePt t="50708" x="6367463" y="3340100"/>
          <p14:tracePt t="50725" x="6357938" y="3340100"/>
          <p14:tracePt t="50770" x="6348413" y="3340100"/>
          <p14:tracePt t="50791" x="6348413" y="3348038"/>
          <p14:tracePt t="50796" x="6340475" y="3348038"/>
          <p14:tracePt t="50808" x="6330950" y="3348038"/>
          <p14:tracePt t="50825" x="6323013" y="3357563"/>
          <p14:tracePt t="50858" x="6313488" y="3357563"/>
          <p14:tracePt t="50859" x="6303963" y="3357563"/>
          <p14:tracePt t="50897" x="6296025" y="3357563"/>
          <p14:tracePt t="50915" x="6286500" y="3357563"/>
          <p14:tracePt t="50965" x="6276975" y="3357563"/>
          <p14:tracePt t="50995" x="6269038" y="3357563"/>
          <p14:tracePt t="51113" x="6259513" y="3357563"/>
          <p14:tracePt t="51159" x="6259513" y="3367088"/>
          <p14:tracePt t="51174" x="6251575" y="3367088"/>
          <p14:tracePt t="51199" x="6242050" y="3367088"/>
          <p14:tracePt t="51247" x="6232525" y="3367088"/>
          <p14:tracePt t="51346" x="6224588" y="3367088"/>
          <p14:tracePt t="51503" x="6224588" y="3375025"/>
          <p14:tracePt t="51562" x="6215063" y="3384550"/>
          <p14:tracePt t="51581" x="6215063" y="3394075"/>
          <p14:tracePt t="51592" x="6215063" y="3402013"/>
          <p14:tracePt t="51610" x="6205538" y="3411538"/>
          <p14:tracePt t="51611" x="6205538" y="3429000"/>
          <p14:tracePt t="51624" x="6205538" y="3455988"/>
          <p14:tracePt t="51642" x="6205538" y="3473450"/>
          <p14:tracePt t="51679" x="6205538" y="3482975"/>
          <p14:tracePt t="51689" x="6205538" y="3490913"/>
          <p14:tracePt t="51718" x="6205538" y="3500438"/>
          <p14:tracePt t="51738" x="6205538" y="3509963"/>
          <p14:tracePt t="51757" x="6205538" y="3517900"/>
          <p14:tracePt t="51774" x="6205538" y="3536950"/>
          <p14:tracePt t="51791" x="6205538" y="3562350"/>
          <p14:tracePt t="51808" x="6215063" y="3581400"/>
          <p14:tracePt t="51824" x="6224588" y="3608388"/>
          <p14:tracePt t="51841" x="6224588" y="3643313"/>
          <p14:tracePt t="51858" x="6224588" y="3652838"/>
          <p14:tracePt t="51874" x="6224588" y="3660775"/>
          <p14:tracePt t="51891" x="6224588" y="3670300"/>
          <p14:tracePt t="51908" x="6224588" y="3679825"/>
          <p14:tracePt t="51980" x="6224588" y="3687763"/>
          <p14:tracePt t="52314" x="6224588" y="3697288"/>
          <p14:tracePt t="52363" x="6224588" y="3705225"/>
          <p14:tracePt t="52382" x="6224588" y="3714750"/>
          <p14:tracePt t="52391" x="6224588" y="3724275"/>
          <p14:tracePt t="52407" x="6224588" y="3741738"/>
          <p14:tracePt t="52461" x="6224588" y="3751263"/>
          <p14:tracePt t="52520" x="6224588" y="3759200"/>
          <p14:tracePt t="54424" x="6215063" y="3759200"/>
          <p14:tracePt t="54444" x="6215063" y="3751263"/>
          <p14:tracePt t="54483" x="6205538" y="3751263"/>
          <p14:tracePt t="54512" x="6197600" y="3751263"/>
          <p14:tracePt t="54520" x="6188075" y="3751263"/>
          <p14:tracePt t="54551" x="6180138" y="3751263"/>
          <p14:tracePt t="54571" x="6170613" y="3741738"/>
          <p14:tracePt t="54576" x="6161088" y="3741738"/>
          <p14:tracePt t="54590" x="6134100" y="3741738"/>
          <p14:tracePt t="54606" x="6081713" y="3741738"/>
          <p14:tracePt t="54623" x="6045200" y="3741738"/>
          <p14:tracePt t="54639" x="5956300" y="3751263"/>
          <p14:tracePt t="54656" x="5848350" y="3776663"/>
          <p14:tracePt t="54673" x="5724525" y="3813175"/>
          <p14:tracePt t="54689" x="5608638" y="3857625"/>
          <p14:tracePt t="54706" x="5562600" y="3875088"/>
          <p14:tracePt t="54722" x="5473700" y="3902075"/>
          <p14:tracePt t="54740" x="5429250" y="3919538"/>
          <p14:tracePt t="54756" x="5419725" y="3929063"/>
          <p14:tracePt t="54773" x="5402263" y="3929063"/>
          <p14:tracePt t="55099" x="5394325" y="3929063"/>
          <p14:tracePt t="55137" x="5375275" y="3929063"/>
          <p14:tracePt t="55147" x="5357813" y="3929063"/>
          <p14:tracePt t="55156" x="5303838" y="3929063"/>
          <p14:tracePt t="55172" x="5232400" y="3929063"/>
          <p14:tracePt t="55190" x="5197475" y="3929063"/>
          <p14:tracePt t="55206" x="5126038" y="3929063"/>
          <p14:tracePt t="55223" x="5108575" y="3929063"/>
          <p14:tracePt t="55239" x="5089525" y="3929063"/>
          <p14:tracePt t="55285" x="5089525" y="3919538"/>
          <p14:tracePt t="55313" x="5089525" y="3911600"/>
          <p14:tracePt t="55325" x="5081588" y="3911600"/>
          <p14:tracePt t="55340" x="5072063" y="3894138"/>
          <p14:tracePt t="55356" x="5062538" y="3867150"/>
          <p14:tracePt t="55373" x="5054600" y="3857625"/>
          <p14:tracePt t="55389" x="5037138" y="3830638"/>
          <p14:tracePt t="55406" x="5027613" y="3813175"/>
          <p14:tracePt t="55423" x="5018088" y="3813175"/>
          <p14:tracePt t="55439" x="5018088" y="3803650"/>
          <p14:tracePt t="55456" x="5010150" y="3803650"/>
          <p14:tracePt t="55472" x="5010150" y="3795713"/>
          <p14:tracePt t="55517" x="5010150" y="3786188"/>
          <p14:tracePt t="55527" x="5000625" y="3786188"/>
          <p14:tracePt t="55542" x="5000625" y="3776663"/>
          <p14:tracePt t="55556" x="4991100" y="3776663"/>
          <p14:tracePt t="55573" x="4983163" y="3776663"/>
          <p14:tracePt t="55589" x="4973638" y="3776663"/>
          <p14:tracePt t="55606" x="4946650" y="3786188"/>
          <p14:tracePt t="55646" x="4938713" y="3786188"/>
          <p14:tracePt t="55666" x="4938713" y="3795713"/>
          <p14:tracePt t="55674" x="4929188" y="3795713"/>
          <p14:tracePt t="55690" x="4929188" y="3803650"/>
          <p14:tracePt t="55744" x="4929188" y="3813175"/>
          <p14:tracePt t="55773" x="4929188" y="3822700"/>
          <p14:tracePt t="55812" x="4929188" y="3830638"/>
          <p14:tracePt t="55842" x="4929188" y="3840163"/>
          <p14:tracePt t="55842" x="4938713" y="3840163"/>
          <p14:tracePt t="55856" x="4946650" y="3840163"/>
          <p14:tracePt t="55872" x="4956175" y="3840163"/>
          <p14:tracePt t="55910" x="4965700" y="3840163"/>
          <p14:tracePt t="55930" x="4973638" y="3840163"/>
          <p14:tracePt t="55930" x="4983163" y="3840163"/>
          <p14:tracePt t="55988" x="4991100" y="3840163"/>
          <p14:tracePt t="56026" x="5000625" y="3840163"/>
          <p14:tracePt t="56042" x="5010150" y="3840163"/>
          <p14:tracePt t="56072" x="5018088" y="3840163"/>
          <p14:tracePt t="56072" x="5027613" y="3840163"/>
          <p14:tracePt t="56133" x="5037138" y="3840163"/>
          <p14:tracePt t="58430" x="5037138" y="3830638"/>
          <p14:tracePt t="58440" x="5054600" y="3822700"/>
          <p14:tracePt t="58455" x="5081588" y="3803650"/>
          <p14:tracePt t="58471" x="5108575" y="3795713"/>
          <p14:tracePt t="58489" x="5160963" y="3776663"/>
          <p14:tracePt t="58505" x="5224463" y="3751263"/>
          <p14:tracePt t="58522" x="5241925" y="3732213"/>
          <p14:tracePt t="58538" x="5303838" y="3705225"/>
          <p14:tracePt t="58555" x="5367338" y="3670300"/>
          <p14:tracePt t="58571" x="5446713" y="3643313"/>
          <p14:tracePt t="58588" x="5483225" y="3625850"/>
          <p14:tracePt t="58605" x="5581650" y="3608388"/>
          <p14:tracePt t="58621" x="5680075" y="3581400"/>
          <p14:tracePt t="58639" x="5732463" y="3571875"/>
          <p14:tracePt t="58655" x="5848350" y="3544888"/>
          <p14:tracePt t="58672" x="5983288" y="3500438"/>
          <p14:tracePt t="58688" x="6072188" y="3455988"/>
          <p14:tracePt t="58705" x="6116638" y="3429000"/>
          <p14:tracePt t="58721" x="6188075" y="3402013"/>
          <p14:tracePt t="58738" x="6224588" y="3384550"/>
          <p14:tracePt t="58755" x="6232525" y="3375025"/>
          <p14:tracePt t="58771" x="6259513" y="3367088"/>
          <p14:tracePt t="58789" x="6276975" y="3367088"/>
          <p14:tracePt t="58805" x="6286500" y="3367088"/>
          <p14:tracePt t="59115" x="6286500" y="3357563"/>
          <p14:tracePt t="59124" x="6276975" y="3357563"/>
          <p14:tracePt t="59164" x="6276975" y="3348038"/>
          <p14:tracePt t="59194" x="6276975" y="3340100"/>
          <p14:tracePt t="59282" x="6276975" y="3330575"/>
          <p14:tracePt t="59330" x="6276975" y="3313113"/>
          <p14:tracePt t="59340" x="6276975" y="3286125"/>
          <p14:tracePt t="59356" x="6276975" y="3259138"/>
          <p14:tracePt t="59357" x="6296025" y="3187700"/>
          <p14:tracePt t="59372" x="6313488" y="3143250"/>
          <p14:tracePt t="59389" x="6348413" y="3062288"/>
          <p14:tracePt t="59405" x="6394450" y="2990850"/>
          <p14:tracePt t="59423" x="6411913" y="2938463"/>
          <p14:tracePt t="59439" x="6419850" y="2928938"/>
          <p14:tracePt t="59456" x="6429375" y="2894013"/>
          <p14:tracePt t="59472" x="6429375" y="2884488"/>
          <p14:tracePt t="59489" x="6438900" y="2884488"/>
          <p14:tracePt t="59506" x="6438900" y="2874963"/>
          <p14:tracePt t="59585" x="6438900" y="2867025"/>
          <p14:tracePt t="59622" x="6438900" y="2857500"/>
          <p14:tracePt t="59625" x="6446838" y="2857500"/>
          <p14:tracePt t="59639" x="6446838" y="2847975"/>
          <p14:tracePt t="59656" x="6456363" y="2847975"/>
          <p14:tracePt t="59701" x="6456363" y="2840038"/>
          <p14:tracePt t="59779" x="6465888" y="2840038"/>
          <p14:tracePt t="59828" x="6473825" y="2840038"/>
          <p14:tracePt t="59839" x="6473825" y="2847975"/>
          <p14:tracePt t="59858" x="6473825" y="2857500"/>
          <p14:tracePt t="59877" x="6483350" y="2857500"/>
          <p14:tracePt t="59897" x="6483350" y="2867025"/>
          <p14:tracePt t="59907" x="6491288" y="2867025"/>
          <p14:tracePt t="59939" x="6491288" y="2874963"/>
          <p14:tracePt t="59939" x="6491288" y="2884488"/>
          <p14:tracePt t="59955" x="6500813" y="2894013"/>
          <p14:tracePt t="59998" x="6500813" y="2901950"/>
          <p14:tracePt t="60006" x="6510338" y="2901950"/>
          <p14:tracePt t="60022" x="6518275" y="2901950"/>
          <p14:tracePt t="60039" x="6518275" y="2911475"/>
          <p14:tracePt t="60073" x="6518275" y="2919413"/>
          <p14:tracePt t="60074" x="6527800" y="2919413"/>
          <p14:tracePt t="60142" x="6537325" y="2919413"/>
          <p14:tracePt t="60278" x="6545263" y="2919413"/>
          <p14:tracePt t="60298" x="6554788" y="2919413"/>
          <p14:tracePt t="60326" x="6562725" y="2928938"/>
          <p14:tracePt t="60339" x="6572250" y="2928938"/>
          <p14:tracePt t="60358" x="6581775" y="2928938"/>
          <p14:tracePt t="60358" x="6589713" y="2938463"/>
          <p14:tracePt t="60375" x="6616700" y="2946400"/>
          <p14:tracePt t="60414" x="6626225" y="2946400"/>
          <p14:tracePt t="60439" x="6634163" y="2946400"/>
          <p14:tracePt t="60463" x="6643688" y="2946400"/>
          <p14:tracePt t="60472" x="6653213" y="2946400"/>
          <p14:tracePt t="60531" x="6661150" y="2946400"/>
          <p14:tracePt t="60581" x="6670675" y="2955925"/>
          <p14:tracePt t="60611" x="6680200" y="2955925"/>
          <p14:tracePt t="60631" x="6688138" y="2965450"/>
          <p14:tracePt t="60655" x="6688138" y="2973388"/>
          <p14:tracePt t="60656" x="6697663" y="2973388"/>
          <p14:tracePt t="60672" x="6705600" y="2973388"/>
          <p14:tracePt t="60689" x="6715125" y="2973388"/>
          <p14:tracePt t="60706" x="6724650" y="2973388"/>
          <p14:tracePt t="60722" x="6732588" y="2982913"/>
          <p14:tracePt t="60739" x="6742113" y="2982913"/>
          <p14:tracePt t="60797" x="6751638" y="2982913"/>
          <p14:tracePt t="60807" x="6751638" y="2990850"/>
          <p14:tracePt t="60821" x="6759575" y="2990850"/>
          <p14:tracePt t="60839" x="6769100" y="2990850"/>
          <p14:tracePt t="60855" x="6777038" y="3000375"/>
          <p14:tracePt t="60872" x="6786563" y="3000375"/>
          <p14:tracePt t="60889" x="6786563" y="3009900"/>
          <p14:tracePt t="60905" x="6796088" y="3009900"/>
          <p14:tracePt t="60922" x="6804025" y="3009900"/>
          <p14:tracePt t="60938" x="6813550" y="3009900"/>
          <p14:tracePt t="61009" x="6823075" y="3009900"/>
          <p14:tracePt t="61559" x="6813550" y="3009900"/>
          <p14:tracePt t="61571" x="6804025" y="3009900"/>
          <p14:tracePt t="61589" x="6796088" y="3009900"/>
          <p14:tracePt t="61605" x="6786563" y="3009900"/>
          <p14:tracePt t="61622" x="6777038" y="3009900"/>
          <p14:tracePt t="61657" x="6769100" y="3009900"/>
          <p14:tracePt t="61676" x="6759575" y="3009900"/>
          <p14:tracePt t="61686" x="6751638" y="3009900"/>
          <p14:tracePt t="61691" x="6742113" y="3009900"/>
          <p14:tracePt t="61691" x="6724650" y="3009900"/>
          <p14:tracePt t="61706" x="6715125" y="3009900"/>
          <p14:tracePt t="61721" x="6680200" y="3009900"/>
          <p14:tracePt t="61738" x="6599238" y="3017838"/>
          <p14:tracePt t="61755" x="6562725" y="3027363"/>
          <p14:tracePt t="61771" x="6446838" y="3044825"/>
          <p14:tracePt t="61788" x="6330950" y="3071813"/>
          <p14:tracePt t="61805" x="6232525" y="3081338"/>
          <p14:tracePt t="61822" x="6188075" y="3089275"/>
          <p14:tracePt t="61838" x="6099175" y="3108325"/>
          <p14:tracePt t="61855" x="6037263" y="3108325"/>
          <p14:tracePt t="61871" x="6010275" y="3108325"/>
          <p14:tracePt t="61888" x="5983288" y="3108325"/>
          <p14:tracePt t="62571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 Distribution Level: Peak Shifting – Thermal Energy Storage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Despite the savings,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emissions actually increased slightly</a:t>
            </a:r>
          </a:p>
          <a:p>
            <a:r>
              <a:rPr lang="en-US" dirty="0" smtClean="0"/>
              <a:t>Consistent increase in CO</a:t>
            </a:r>
            <a:r>
              <a:rPr lang="en-US" baseline="-25000" dirty="0" smtClean="0"/>
              <a:t>2</a:t>
            </a:r>
            <a:r>
              <a:rPr lang="en-US" dirty="0" smtClean="0"/>
              <a:t> emissions for all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51" name="Picture 3" descr="C:\SGIGLinks\t9_Comparison of CO2 emissions by month for R3-1247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06" y="2898648"/>
            <a:ext cx="616449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3"/>
    </mc:Choice>
    <mc:Fallback xmlns="">
      <p:transition spd="slow" advTm="6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98" x="4322763" y="3419475"/>
          <p14:tracePt t="18324" x="4313238" y="3438525"/>
          <p14:tracePt t="18325" x="4286250" y="3500438"/>
          <p14:tracePt t="18338" x="4276725" y="3527425"/>
          <p14:tracePt t="18354" x="4241800" y="3589338"/>
          <p14:tracePt t="18371" x="4214813" y="3616325"/>
          <p14:tracePt t="18387" x="4187825" y="3643313"/>
          <p14:tracePt t="18404" x="4133850" y="3687763"/>
          <p14:tracePt t="18421" x="4098925" y="3705225"/>
          <p14:tracePt t="18438" x="4027488" y="3768725"/>
          <p14:tracePt t="18454" x="3938588" y="3830638"/>
          <p14:tracePt t="18471" x="3894138" y="3875088"/>
          <p14:tracePt t="18488" x="3776663" y="3965575"/>
          <p14:tracePt t="18504" x="3643313" y="4089400"/>
          <p14:tracePt t="18521" x="3571875" y="4152900"/>
          <p14:tracePt t="18537" x="3438525" y="4259263"/>
          <p14:tracePt t="18555" x="3303588" y="4367213"/>
          <p14:tracePt t="18571" x="3187700" y="4438650"/>
          <p14:tracePt t="18588" x="3133725" y="4465638"/>
          <p14:tracePt t="18604" x="3036888" y="4518025"/>
          <p14:tracePt t="18621" x="2938463" y="4572000"/>
          <p14:tracePt t="18639" x="2901950" y="4589463"/>
          <p14:tracePt t="18654" x="2847975" y="4625975"/>
          <p14:tracePt t="18671" x="2786063" y="4660900"/>
          <p14:tracePt t="18687" x="2759075" y="4679950"/>
          <p14:tracePt t="18704" x="2732088" y="4697413"/>
          <p14:tracePt t="18721" x="2705100" y="4705350"/>
          <p14:tracePt t="18737" x="2687638" y="4714875"/>
          <p14:tracePt t="18754" x="2670175" y="4724400"/>
          <p14:tracePt t="18771" x="2660650" y="4724400"/>
          <p14:tracePt t="18833" x="2652713" y="4724400"/>
          <p14:tracePt t="18840" x="2652713" y="4732338"/>
          <p14:tracePt t="18854" x="2652713" y="4741863"/>
          <p14:tracePt t="18871" x="2643188" y="4751388"/>
          <p14:tracePt t="18887" x="2633663" y="4751388"/>
          <p14:tracePt t="18905" x="2633663" y="4776788"/>
          <p14:tracePt t="18921" x="2625725" y="4776788"/>
          <p14:tracePt t="18938" x="2625725" y="4795838"/>
          <p14:tracePt t="18979" x="2625725" y="4803775"/>
          <p14:tracePt t="19019" x="2625725" y="4813300"/>
          <p14:tracePt t="19091" x="2633663" y="4813300"/>
          <p14:tracePt t="19127" x="2643188" y="4813300"/>
          <p14:tracePt t="19134" x="2652713" y="4813300"/>
          <p14:tracePt t="19138" x="2660650" y="4813300"/>
          <p14:tracePt t="19174" x="2670175" y="4813300"/>
          <p14:tracePt t="19183" x="2679700" y="4813300"/>
          <p14:tracePt t="19222" x="2687638" y="4813300"/>
          <p14:tracePt t="19365" x="2687638" y="4803775"/>
          <p14:tracePt t="19400" x="2679700" y="4803775"/>
          <p14:tracePt t="19410" x="2670175" y="4795838"/>
          <p14:tracePt t="19440" x="2670175" y="4786313"/>
          <p14:tracePt t="19445" x="2660650" y="4786313"/>
          <p14:tracePt t="19498" x="2660650" y="4776788"/>
          <p14:tracePt t="19546" x="2660650" y="4768850"/>
          <p14:tracePt t="30392" x="2670175" y="4768850"/>
          <p14:tracePt t="30401" x="2679700" y="4776788"/>
          <p14:tracePt t="30406" x="2687638" y="4776788"/>
          <p14:tracePt t="30420" x="2714625" y="4786313"/>
          <p14:tracePt t="30437" x="2751138" y="4795838"/>
          <p14:tracePt t="30453" x="2759075" y="4803775"/>
          <p14:tracePt t="30470" x="2795588" y="4803775"/>
          <p14:tracePt t="30486" x="2830513" y="4813300"/>
          <p14:tracePt t="30503" x="2840038" y="4822825"/>
          <p14:tracePt t="30519" x="2884488" y="4830763"/>
          <p14:tracePt t="30537" x="2938463" y="4840288"/>
          <p14:tracePt t="30553" x="2990850" y="4857750"/>
          <p14:tracePt t="30570" x="3017838" y="4857750"/>
          <p14:tracePt t="30586" x="3054350" y="4857750"/>
          <p14:tracePt t="30603" x="3089275" y="4857750"/>
          <p14:tracePt t="30620" x="3098800" y="4857750"/>
          <p14:tracePt t="30636" x="3108325" y="4857750"/>
          <p14:tracePt t="30833" x="3116263" y="4857750"/>
          <p14:tracePt t="30853" x="3143250" y="4848225"/>
          <p14:tracePt t="30869" x="3152775" y="4840288"/>
          <p14:tracePt t="30870" x="3179763" y="4813300"/>
          <p14:tracePt t="30887" x="3187700" y="4803775"/>
          <p14:tracePt t="30903" x="3187700" y="4795838"/>
          <p14:tracePt t="30920" x="3197225" y="4786313"/>
          <p14:tracePt t="30936" x="3205163" y="4786313"/>
          <p14:tracePt t="30953" x="3214688" y="4776788"/>
          <p14:tracePt t="30997" x="3214688" y="4768850"/>
          <p14:tracePt t="31007" x="3224213" y="4768850"/>
          <p14:tracePt t="31027" x="3224213" y="4759325"/>
          <p14:tracePt t="31125" x="3232150" y="4759325"/>
          <p14:tracePt t="31135" x="3268663" y="4786313"/>
          <p14:tracePt t="31153" x="3330575" y="4803775"/>
          <p14:tracePt t="31169" x="3402013" y="4822825"/>
          <p14:tracePt t="31187" x="3419475" y="4830763"/>
          <p14:tracePt t="31202" x="3473450" y="4840288"/>
          <p14:tracePt t="31219" x="3500438" y="4840288"/>
          <p14:tracePt t="31236" x="3509963" y="4840288"/>
          <p14:tracePt t="31253" x="3536950" y="4840288"/>
          <p14:tracePt t="31269" x="3562350" y="4840288"/>
          <p14:tracePt t="31286" x="3571875" y="4840288"/>
          <p14:tracePt t="31302" x="3589338" y="4840288"/>
          <p14:tracePt t="31320" x="3608388" y="4840288"/>
          <p14:tracePt t="31336" x="3625850" y="4830763"/>
          <p14:tracePt t="31370" x="3633788" y="4830763"/>
          <p14:tracePt t="31390" x="3633788" y="4822825"/>
          <p14:tracePt t="31409" x="3643313" y="4822825"/>
          <p14:tracePt t="31459" x="3652838" y="4822825"/>
          <p14:tracePt t="31468" x="3660775" y="4813300"/>
          <p14:tracePt t="31487" x="3687763" y="4795838"/>
          <p14:tracePt t="31502" x="3741738" y="4768850"/>
          <p14:tracePt t="31520" x="3759200" y="4741863"/>
          <p14:tracePt t="31536" x="3822700" y="4687888"/>
          <p14:tracePt t="31553" x="3875088" y="4643438"/>
          <p14:tracePt t="31569" x="3919538" y="4608513"/>
          <p14:tracePt t="31586" x="3946525" y="4589463"/>
          <p14:tracePt t="31602" x="3973513" y="4572000"/>
          <p14:tracePt t="31619" x="4000500" y="4562475"/>
          <p14:tracePt t="31636" x="4010025" y="4562475"/>
          <p14:tracePt t="31652" x="4027488" y="4554538"/>
          <p14:tracePt t="31669" x="4054475" y="4545013"/>
          <p14:tracePt t="31686" x="4062413" y="4537075"/>
          <p14:tracePt t="31721" x="4071938" y="4537075"/>
          <p14:tracePt t="31721" x="4081463" y="4527550"/>
          <p14:tracePt t="31760" x="4089400" y="4527550"/>
          <p14:tracePt t="31770" x="4098925" y="4518025"/>
          <p14:tracePt t="31786" x="4098925" y="4510088"/>
          <p14:tracePt t="31828" x="4108450" y="4510088"/>
          <p14:tracePt t="31843" x="4116388" y="4500563"/>
          <p14:tracePt t="31853" x="4125913" y="4500563"/>
          <p14:tracePt t="31898" x="4133850" y="4491038"/>
          <p14:tracePt t="31919" x="4143375" y="4491038"/>
          <p14:tracePt t="31938" x="4152900" y="4491038"/>
          <p14:tracePt t="31938" x="4152900" y="4483100"/>
          <p14:tracePt t="31952" x="4160838" y="4473575"/>
          <p14:tracePt t="31986" x="4170363" y="4473575"/>
          <p14:tracePt t="31987" x="4179888" y="4465638"/>
          <p14:tracePt t="32002" x="4187825" y="4456113"/>
          <p14:tracePt t="32019" x="4187825" y="4446588"/>
          <p14:tracePt t="32036" x="4205288" y="4438650"/>
          <p14:tracePt t="32053" x="4232275" y="4419600"/>
          <p14:tracePt t="32069" x="4251325" y="4402138"/>
          <p14:tracePt t="32086" x="4268788" y="4394200"/>
          <p14:tracePt t="32102" x="4295775" y="4375150"/>
          <p14:tracePt t="32120" x="4313238" y="4367213"/>
          <p14:tracePt t="32136" x="4340225" y="4348163"/>
          <p14:tracePt t="32153" x="4357688" y="4340225"/>
          <p14:tracePt t="32169" x="4367213" y="4340225"/>
          <p14:tracePt t="32211" x="4375150" y="4340225"/>
          <p14:tracePt t="32221" x="4384675" y="4340225"/>
          <p14:tracePt t="32236" x="4402138" y="4340225"/>
          <p14:tracePt t="32252" x="4411663" y="4340225"/>
          <p14:tracePt t="32269" x="4438650" y="4340225"/>
          <p14:tracePt t="32286" x="4456113" y="4348163"/>
          <p14:tracePt t="32303" x="4465638" y="4348163"/>
          <p14:tracePt t="32319" x="4465638" y="4357688"/>
          <p14:tracePt t="32319" x="4473575" y="4357688"/>
          <p14:tracePt t="32336" x="4473575" y="4367213"/>
          <p14:tracePt t="32352" x="4483100" y="4367213"/>
          <p14:tracePt t="3335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Because of the variability of the end-use load central generation plants must adjust their output to maintain the generation and load balance.</a:t>
            </a:r>
          </a:p>
          <a:p>
            <a:endParaRPr lang="en-US" dirty="0"/>
          </a:p>
          <a:p>
            <a:r>
              <a:rPr lang="en-US" dirty="0" smtClean="0"/>
              <a:t>Generation and load must be balanced at all times because of the lack of large scale energy storage, with the exception of rotation kinetic energy of generators. </a:t>
            </a:r>
          </a:p>
          <a:p>
            <a:endParaRPr lang="en-US" dirty="0"/>
          </a:p>
          <a:p>
            <a:r>
              <a:rPr lang="en-US" dirty="0" smtClean="0"/>
              <a:t>The problem is further compounded by the introduction of large amounts of variable output renewable generation such as wind and solar PV.</a:t>
            </a:r>
          </a:p>
          <a:p>
            <a:endParaRPr lang="en-US" dirty="0" smtClean="0"/>
          </a:p>
          <a:p>
            <a:r>
              <a:rPr lang="en-US" dirty="0" smtClean="0"/>
              <a:t>While these problems can be solved with a “big iron” approach of building more central generation and more transmission, environmental </a:t>
            </a:r>
            <a:r>
              <a:rPr lang="en-US" dirty="0"/>
              <a:t>and economic concerns often </a:t>
            </a:r>
            <a:r>
              <a:rPr lang="en-US" dirty="0" smtClean="0"/>
              <a:t>make the permitting of new generation and the siting of new transmission costly and difficult.</a:t>
            </a:r>
          </a:p>
          <a:p>
            <a:endParaRPr lang="en-US" dirty="0" smtClean="0"/>
          </a:p>
          <a:p>
            <a:r>
              <a:rPr lang="en-US" dirty="0" smtClean="0"/>
              <a:t>Energy storage applications offer the option of </a:t>
            </a:r>
            <a:r>
              <a:rPr lang="en-US" dirty="0"/>
              <a:t>incorporating new technologies and communication systems to more efficiently operate the system, as opposed to </a:t>
            </a:r>
            <a:r>
              <a:rPr lang="en-US" dirty="0" smtClean="0"/>
              <a:t>building 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8"/>
    </mc:Choice>
    <mc:Fallback xmlns="">
      <p:transition spd="slow" advTm="17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 Distribution Level: Peak Shifting – Thermal Energy Storage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034" y="1600201"/>
            <a:ext cx="4226966" cy="2743200"/>
          </a:xfrm>
        </p:spPr>
        <p:txBody>
          <a:bodyPr>
            <a:normAutofit/>
          </a:bodyPr>
          <a:lstStyle/>
          <a:p>
            <a:r>
              <a:rPr lang="en-US" dirty="0"/>
              <a:t>Emissions only slightly lower in during peak demand times</a:t>
            </a:r>
          </a:p>
          <a:p>
            <a:r>
              <a:rPr lang="en-US" sz="2400" dirty="0" smtClean="0"/>
              <a:t>Emissions slightly higher in early morning hours – recharging of 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074" name="Picture 2" descr="C:\SGIGLinks\t9_difference of CO2 emission by feeder R3-1247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13194" r="6467"/>
          <a:stretch/>
        </p:blipFill>
        <p:spPr bwMode="auto">
          <a:xfrm>
            <a:off x="0" y="1524000"/>
            <a:ext cx="491703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SGIGLinks\t9_Marginal Generator at feeder R3-1247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 r="6799"/>
          <a:stretch/>
        </p:blipFill>
        <p:spPr bwMode="auto">
          <a:xfrm>
            <a:off x="4834954" y="4505325"/>
            <a:ext cx="4309046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SGIGLinks\t9_Marginal Generator at feeder R3-1247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t="6325" r="35546" b="85335"/>
          <a:stretch/>
        </p:blipFill>
        <p:spPr bwMode="auto">
          <a:xfrm>
            <a:off x="457200" y="1704975"/>
            <a:ext cx="1895777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-19050" y="4509293"/>
            <a:ext cx="4854004" cy="22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Generator dispatch is key</a:t>
            </a:r>
          </a:p>
          <a:p>
            <a:pPr lvl="1"/>
            <a:r>
              <a:rPr lang="en-US" dirty="0" smtClean="0"/>
              <a:t>Relatively “clean” natural gas or hydro during much of the peak demand</a:t>
            </a:r>
          </a:p>
          <a:p>
            <a:pPr lvl="1"/>
            <a:r>
              <a:rPr lang="en-US" dirty="0"/>
              <a:t>“Dirtier” coal generation during early morning </a:t>
            </a:r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817393">
            <a:off x="445946" y="3390778"/>
            <a:ext cx="1016193" cy="390797"/>
          </a:xfrm>
          <a:prstGeom prst="ellipse">
            <a:avLst/>
          </a:prstGeom>
          <a:noFill/>
          <a:ln>
            <a:solidFill>
              <a:srgbClr val="00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2133600"/>
            <a:ext cx="1524000" cy="3619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>
          <a:xfrm flipH="1">
            <a:off x="3733800" y="1828800"/>
            <a:ext cx="1323975" cy="4857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6"/>
          </p:cNvCxnSpPr>
          <p:nvPr/>
        </p:nvCxnSpPr>
        <p:spPr>
          <a:xfrm flipH="1">
            <a:off x="1447844" y="2628900"/>
            <a:ext cx="3609931" cy="1076952"/>
          </a:xfrm>
          <a:prstGeom prst="straightConnector1">
            <a:avLst/>
          </a:prstGeom>
          <a:ln w="38100">
            <a:solidFill>
              <a:srgbClr val="007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24400" y="5640784"/>
            <a:ext cx="1219200" cy="455216"/>
          </a:xfrm>
          <a:prstGeom prst="straightConnector1">
            <a:avLst/>
          </a:prstGeom>
          <a:ln w="38100">
            <a:solidFill>
              <a:srgbClr val="007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5181600"/>
            <a:ext cx="2438400" cy="76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0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2"/>
    </mc:Choice>
    <mc:Fallback xmlns="">
      <p:transition spd="slow" advTm="9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0311" x="4402138" y="3446463"/>
          <p14:tracePt t="10400" x="4394200" y="3446463"/>
          <p14:tracePt t="10410" x="4375150" y="3446463"/>
          <p14:tracePt t="10428" x="4286250" y="3455988"/>
          <p14:tracePt t="10444" x="4116388" y="3490913"/>
          <p14:tracePt t="10462" x="4017963" y="3517900"/>
          <p14:tracePt t="10478" x="3830638" y="3562350"/>
          <p14:tracePt t="10495" x="3652838" y="3608388"/>
          <p14:tracePt t="10511" x="3490913" y="3633788"/>
          <p14:tracePt t="10528" x="3411538" y="3652838"/>
          <p14:tracePt t="10545" x="3268663" y="3670300"/>
          <p14:tracePt t="10561" x="3108325" y="3670300"/>
          <p14:tracePt t="10578" x="3017838" y="3670300"/>
          <p14:tracePt t="10594" x="2822575" y="3660775"/>
          <p14:tracePt t="10611" x="2616200" y="3652838"/>
          <p14:tracePt t="10628" x="2393950" y="3608388"/>
          <p14:tracePt t="10645" x="2286000" y="3598863"/>
          <p14:tracePt t="10661" x="2089150" y="3571875"/>
          <p14:tracePt t="10678" x="1928813" y="3536950"/>
          <p14:tracePt t="10695" x="1866900" y="3517900"/>
          <p14:tracePt t="10711" x="1776413" y="3509963"/>
          <p14:tracePt t="10728" x="1751013" y="3509963"/>
          <p14:tracePt t="11104" x="1741488" y="3509963"/>
          <p14:tracePt t="11114" x="1741488" y="3500438"/>
          <p14:tracePt t="11149" x="1751013" y="3500438"/>
          <p14:tracePt t="11158" x="1776413" y="3490913"/>
          <p14:tracePt t="11164" x="1839913" y="3482975"/>
          <p14:tracePt t="11178" x="1901825" y="3465513"/>
          <p14:tracePt t="11194" x="1938338" y="3465513"/>
          <p14:tracePt t="11211" x="2000250" y="3465513"/>
          <p14:tracePt t="11228" x="2062163" y="3465513"/>
          <p14:tracePt t="11245" x="2089150" y="3465513"/>
          <p14:tracePt t="11261" x="2143125" y="3465513"/>
          <p14:tracePt t="11278" x="2197100" y="3455988"/>
          <p14:tracePt t="11294" x="2232025" y="3455988"/>
          <p14:tracePt t="11311" x="2241550" y="3446463"/>
          <p14:tracePt t="11328" x="2286000" y="3446463"/>
          <p14:tracePt t="11344" x="2295525" y="3446463"/>
          <p14:tracePt t="11361" x="2303463" y="3446463"/>
          <p14:tracePt t="11476" x="2295525" y="3455988"/>
          <p14:tracePt t="11477" x="2276475" y="3465513"/>
          <p14:tracePt t="11494" x="2205038" y="3527425"/>
          <p14:tracePt t="11511" x="2089150" y="3598863"/>
          <p14:tracePt t="11527" x="2027238" y="3625850"/>
          <p14:tracePt t="11544" x="1911350" y="3679825"/>
          <p14:tracePt t="11561" x="1812925" y="3724275"/>
          <p14:tracePt t="11578" x="1768475" y="3741738"/>
          <p14:tracePt t="11595" x="1758950" y="3741738"/>
          <p14:tracePt t="11611" x="1751013" y="3741738"/>
          <p14:tracePt t="12043" x="1741488" y="3741738"/>
          <p14:tracePt t="12043" x="1724025" y="3741738"/>
          <p14:tracePt t="12061" x="1714500" y="3741738"/>
          <p14:tracePt t="12131" x="1714500" y="3732213"/>
          <p14:tracePt t="12135" x="1714500" y="3724275"/>
          <p14:tracePt t="12144" x="1704975" y="3714750"/>
          <p14:tracePt t="12190" x="1697038" y="3679825"/>
          <p14:tracePt t="12190" x="1670050" y="3625850"/>
          <p14:tracePt t="12199" x="1670050" y="3598863"/>
          <p14:tracePt t="12211" x="1652588" y="3562350"/>
          <p14:tracePt t="12227" x="1633538" y="3536950"/>
          <p14:tracePt t="12244" x="1633538" y="3527425"/>
          <p14:tracePt t="12374" x="1625600" y="3509963"/>
          <p14:tracePt t="12378" x="1608138" y="3465513"/>
          <p14:tracePt t="12394" x="1608138" y="3455988"/>
          <p14:tracePt t="12411" x="1608138" y="3419475"/>
          <p14:tracePt t="12427" x="1608138" y="3384550"/>
          <p14:tracePt t="12444" x="1608138" y="3375025"/>
          <p14:tracePt t="12460" x="1625600" y="3348038"/>
          <p14:tracePt t="12478" x="1633538" y="3340100"/>
          <p14:tracePt t="12494" x="1643063" y="3330575"/>
          <p14:tracePt t="12511" x="1679575" y="3313113"/>
          <p14:tracePt t="12527" x="1731963" y="3295650"/>
          <p14:tracePt t="12544" x="1758950" y="3286125"/>
          <p14:tracePt t="12544" x="1795463" y="3286125"/>
          <p14:tracePt t="12561" x="1803400" y="3276600"/>
          <p14:tracePt t="12577" x="1830388" y="3276600"/>
          <p14:tracePt t="12594" x="1839913" y="3276600"/>
          <p14:tracePt t="12649" x="1847850" y="3276600"/>
          <p14:tracePt t="12717" x="1847850" y="3295650"/>
          <p14:tracePt t="12727" x="1847850" y="3303588"/>
          <p14:tracePt t="12744" x="1822450" y="3322638"/>
          <p14:tracePt t="12744" x="1795463" y="3367088"/>
          <p14:tracePt t="12760" x="1751013" y="3411538"/>
          <p14:tracePt t="12777" x="1741488" y="3419475"/>
          <p14:tracePt t="12794" x="1714500" y="3438525"/>
          <p14:tracePt t="12810" x="1704975" y="3455988"/>
          <p14:tracePt t="12827" x="1687513" y="3465513"/>
          <p14:tracePt t="12844" x="1670050" y="3482975"/>
          <p14:tracePt t="12861" x="1633538" y="3500438"/>
          <p14:tracePt t="12877" x="1608138" y="3517900"/>
          <p14:tracePt t="12894" x="1598613" y="3527425"/>
          <p14:tracePt t="12910" x="1571625" y="3544888"/>
          <p14:tracePt t="12927" x="1544638" y="3562350"/>
          <p14:tracePt t="12944" x="1517650" y="3581400"/>
          <p14:tracePt t="12960" x="1509713" y="3589338"/>
          <p14:tracePt t="12977" x="1482725" y="3598863"/>
          <p14:tracePt t="12994" x="1473200" y="3608388"/>
          <p14:tracePt t="13028" x="1465263" y="3608388"/>
          <p14:tracePt t="13057" x="1465263" y="3616325"/>
          <p14:tracePt t="13087" x="1455738" y="3616325"/>
          <p14:tracePt t="13107" x="1446213" y="3625850"/>
          <p14:tracePt t="13132" x="1446213" y="3633788"/>
          <p14:tracePt t="13156" x="1446213" y="3643313"/>
          <p14:tracePt t="13161" x="1438275" y="3652838"/>
          <p14:tracePt t="13196" x="1438275" y="3660775"/>
          <p14:tracePt t="13215" x="1438275" y="3670300"/>
          <p14:tracePt t="13265" x="1438275" y="3679825"/>
          <p14:tracePt t="13294" x="1428750" y="3679825"/>
          <p14:tracePt t="13295" x="1428750" y="3687763"/>
          <p14:tracePt t="13311" x="1419225" y="3697288"/>
          <p14:tracePt t="13372" x="1419225" y="3705225"/>
          <p14:tracePt t="13382" x="1411288" y="3705225"/>
          <p14:tracePt t="13732" x="1401763" y="3705225"/>
          <p14:tracePt t="13801" x="1393825" y="3705225"/>
          <p14:tracePt t="13810" x="1384300" y="3705225"/>
          <p14:tracePt t="13850" x="1374775" y="3705225"/>
          <p14:tracePt t="13997" x="1366838" y="3705225"/>
          <p14:tracePt t="14028" x="1357313" y="3705225"/>
          <p14:tracePt t="18199" x="1347788" y="3705225"/>
          <p14:tracePt t="18209" x="1339850" y="3705225"/>
          <p14:tracePt t="18210" x="1330325" y="3705225"/>
          <p14:tracePt t="18226" x="1303338" y="3705225"/>
          <p14:tracePt t="18243" x="1276350" y="3705225"/>
          <p14:tracePt t="18259" x="1268413" y="3705225"/>
          <p14:tracePt t="18276" x="1241425" y="3697288"/>
          <p14:tracePt t="18292" x="1223963" y="3687763"/>
          <p14:tracePt t="18309" x="1169988" y="3679825"/>
          <p14:tracePt t="18326" x="1143000" y="3670300"/>
          <p14:tracePt t="18342" x="1089025" y="3660775"/>
          <p14:tracePt t="18359" x="1017588" y="3652838"/>
          <p14:tracePt t="18375" x="990600" y="3643313"/>
          <p14:tracePt t="18392" x="938213" y="3625850"/>
          <p14:tracePt t="18409" x="866775" y="3608388"/>
          <p14:tracePt t="18426" x="839788" y="3598863"/>
          <p14:tracePt t="18442" x="803275" y="3589338"/>
          <p14:tracePt t="18459" x="768350" y="3589338"/>
          <p14:tracePt t="18476" x="750888" y="3581400"/>
          <p14:tracePt t="18492" x="750888" y="3571875"/>
          <p14:tracePt t="18530" x="741363" y="3571875"/>
          <p14:tracePt t="18533" x="731838" y="3562350"/>
          <p14:tracePt t="18559" x="723900" y="3562350"/>
          <p14:tracePt t="18560" x="714375" y="3562350"/>
          <p14:tracePt t="18576" x="687388" y="3544888"/>
          <p14:tracePt t="18592" x="660400" y="3544888"/>
          <p14:tracePt t="18627" x="652463" y="3544888"/>
          <p14:tracePt t="18647" x="642938" y="3544888"/>
          <p14:tracePt t="18677" x="633413" y="3544888"/>
          <p14:tracePt t="18707" x="625475" y="3544888"/>
          <p14:tracePt t="18737" x="615950" y="3544888"/>
          <p14:tracePt t="18758" x="608013" y="3544888"/>
          <p14:tracePt t="18765" x="598488" y="3544888"/>
          <p14:tracePt t="18795" x="588963" y="3544888"/>
          <p14:tracePt t="18844" x="581025" y="3544888"/>
          <p14:tracePt t="18873" x="571500" y="3544888"/>
          <p14:tracePt t="18922" x="561975" y="3544888"/>
          <p14:tracePt t="18952" x="561975" y="3536950"/>
          <p14:tracePt t="18981" x="554038" y="3527425"/>
          <p14:tracePt t="19029" x="544513" y="3517900"/>
          <p14:tracePt t="19081" x="536575" y="3509963"/>
          <p14:tracePt t="19103" x="536575" y="3500438"/>
          <p14:tracePt t="19302" x="544513" y="3500438"/>
          <p14:tracePt t="19331" x="554038" y="3500438"/>
          <p14:tracePt t="19342" x="554038" y="3509963"/>
          <p14:tracePt t="19346" x="561975" y="3509963"/>
          <p14:tracePt t="19359" x="571500" y="3509963"/>
          <p14:tracePt t="19401" x="581025" y="3517900"/>
          <p14:tracePt t="19449" x="588963" y="3517900"/>
          <p14:tracePt t="19509" x="598488" y="3517900"/>
          <p14:tracePt t="19525" x="608013" y="3517900"/>
          <p14:tracePt t="19566" x="615950" y="3517900"/>
          <p14:tracePt t="19606" x="625475" y="3517900"/>
          <p14:tracePt t="19656" x="633413" y="3517900"/>
          <p14:tracePt t="19684" x="642938" y="3517900"/>
          <p14:tracePt t="19752" x="652463" y="3517900"/>
          <p14:tracePt t="19802" x="660400" y="3517900"/>
          <p14:tracePt t="19831" x="669925" y="3517900"/>
          <p14:tracePt t="19889" x="679450" y="3517900"/>
          <p14:tracePt t="19909" x="679450" y="3527425"/>
          <p14:tracePt t="19938" x="687388" y="3527425"/>
          <p14:tracePt t="19967" x="696913" y="3536950"/>
          <p14:tracePt t="19977" x="704850" y="3536950"/>
          <p14:tracePt t="20016" x="704850" y="3544888"/>
          <p14:tracePt t="20026" x="714375" y="3544888"/>
          <p14:tracePt t="20071" x="723900" y="3544888"/>
          <p14:tracePt t="20082" x="731838" y="3544888"/>
          <p14:tracePt t="20111" x="741363" y="3544888"/>
          <p14:tracePt t="20131" x="750888" y="3544888"/>
          <p14:tracePt t="20170" x="758825" y="3544888"/>
          <p14:tracePt t="20179" x="768350" y="3544888"/>
          <p14:tracePt t="20193" x="776288" y="3544888"/>
          <p14:tracePt t="20232" x="785813" y="3544888"/>
          <p14:tracePt t="20252" x="795338" y="3544888"/>
          <p14:tracePt t="20262" x="803275" y="3544888"/>
          <p14:tracePt t="20300" x="812800" y="3544888"/>
          <p14:tracePt t="20330" x="822325" y="3544888"/>
          <p14:tracePt t="20342" x="830263" y="3544888"/>
          <p14:tracePt t="20343" x="839788" y="3544888"/>
          <p14:tracePt t="20378" x="847725" y="3544888"/>
          <p14:tracePt t="20393" x="857250" y="3544888"/>
          <p14:tracePt t="20393" x="866775" y="3544888"/>
          <p14:tracePt t="20409" x="874713" y="3554413"/>
          <p14:tracePt t="20426" x="884238" y="3554413"/>
          <p14:tracePt t="20443" x="893763" y="3554413"/>
          <p14:tracePt t="20477" x="901700" y="3554413"/>
          <p14:tracePt t="20478" x="911225" y="3554413"/>
          <p14:tracePt t="20513" x="919163" y="3554413"/>
          <p14:tracePt t="20544" x="928688" y="3554413"/>
          <p14:tracePt t="20651" x="901700" y="3562350"/>
          <p14:tracePt t="20661" x="847725" y="3581400"/>
          <p14:tracePt t="20677" x="776288" y="3598863"/>
          <p14:tracePt t="20693" x="750888" y="3616325"/>
          <p14:tracePt t="20709" x="714375" y="3625850"/>
          <p14:tracePt t="20726" x="696913" y="3633788"/>
          <p14:tracePt t="20742" x="687388" y="3633788"/>
          <p14:tracePt t="20742" x="679450" y="3633788"/>
          <p14:tracePt t="20811" x="669925" y="3633788"/>
          <p14:tracePt t="20849" x="660400" y="3633788"/>
          <p14:tracePt t="20860" x="652463" y="3633788"/>
          <p14:tracePt t="20877" x="633413" y="3633788"/>
          <p14:tracePt t="20878" x="615950" y="3616325"/>
          <p14:tracePt t="20893" x="588963" y="3616325"/>
          <p14:tracePt t="20911" x="571500" y="3608388"/>
          <p14:tracePt t="20947" x="561975" y="3598863"/>
          <p14:tracePt t="20975" x="554038" y="3598863"/>
          <p14:tracePt t="20994" x="554038" y="3589338"/>
          <p14:tracePt t="21010" x="544513" y="3589338"/>
          <p14:tracePt t="21144" x="544513" y="3581400"/>
          <p14:tracePt t="21172" x="544513" y="3571875"/>
          <p14:tracePt t="21182" x="554038" y="3571875"/>
          <p14:tracePt t="21193" x="561975" y="3571875"/>
          <p14:tracePt t="21210" x="561975" y="3562350"/>
          <p14:tracePt t="21227" x="571500" y="3562350"/>
          <p14:tracePt t="21244" x="581025" y="3562350"/>
          <p14:tracePt t="21260" x="588963" y="3554413"/>
          <p14:tracePt t="21297" x="598488" y="3554413"/>
          <p14:tracePt t="21316" x="608013" y="3554413"/>
          <p14:tracePt t="21327" x="615950" y="3554413"/>
          <p14:tracePt t="21376" x="625475" y="3554413"/>
          <p14:tracePt t="21396" x="633413" y="3554413"/>
          <p14:tracePt t="21397" x="642938" y="3554413"/>
          <p14:tracePt t="21435" x="652463" y="3554413"/>
          <p14:tracePt t="21456" x="660400" y="3554413"/>
          <p14:tracePt t="21495" x="669925" y="3554413"/>
          <p14:tracePt t="21504" x="679450" y="3554413"/>
          <p14:tracePt t="21533" x="687388" y="3554413"/>
          <p14:tracePt t="21553" x="696913" y="3544888"/>
          <p14:tracePt t="21563" x="704850" y="3544888"/>
          <p14:tracePt t="21577" x="714375" y="3544888"/>
          <p14:tracePt t="21611" x="731838" y="3544888"/>
          <p14:tracePt t="21627" x="741363" y="3544888"/>
          <p14:tracePt t="21627" x="758825" y="3544888"/>
          <p14:tracePt t="21643" x="785813" y="3544888"/>
          <p14:tracePt t="21660" x="795338" y="3544888"/>
          <p14:tracePt t="21677" x="822325" y="3544888"/>
          <p14:tracePt t="21694" x="857250" y="3544888"/>
          <p14:tracePt t="21710" x="874713" y="3544888"/>
          <p14:tracePt t="21727" x="901700" y="3544888"/>
          <p14:tracePt t="21743" x="919163" y="3544888"/>
          <p14:tracePt t="21760" x="928688" y="3544888"/>
          <p14:tracePt t="22139" x="938213" y="3544888"/>
          <p14:tracePt t="22144" x="990600" y="3554413"/>
          <p14:tracePt t="22160" x="1009650" y="3562350"/>
          <p14:tracePt t="22177" x="1054100" y="3581400"/>
          <p14:tracePt t="22193" x="1089025" y="3589338"/>
          <p14:tracePt t="22210" x="1108075" y="3598863"/>
          <p14:tracePt t="22226" x="1152525" y="3608388"/>
          <p14:tracePt t="22244" x="1196975" y="3625850"/>
          <p14:tracePt t="22260" x="1250950" y="3633788"/>
          <p14:tracePt t="22277" x="1276350" y="3643313"/>
          <p14:tracePt t="22293" x="1322388" y="3643313"/>
          <p14:tracePt t="22310" x="1347788" y="3643313"/>
          <p14:tracePt t="22327" x="1366838" y="3643313"/>
          <p14:tracePt t="22343" x="1374775" y="3643313"/>
          <p14:tracePt t="22891" x="1374775" y="3633788"/>
          <p14:tracePt t="23447" x="1374775" y="3625850"/>
          <p14:tracePt t="23487" x="1374775" y="3616325"/>
          <p14:tracePt t="23492" x="1411288" y="3571875"/>
          <p14:tracePt t="23509" x="1455738" y="3500438"/>
          <p14:tracePt t="23527" x="1571625" y="3357563"/>
          <p14:tracePt t="23543" x="1704975" y="3152775"/>
          <p14:tracePt t="23560" x="1812925" y="2965450"/>
          <p14:tracePt t="23576" x="1866900" y="2894013"/>
          <p14:tracePt t="23593" x="1946275" y="2724150"/>
          <p14:tracePt t="23609" x="2017713" y="2589213"/>
          <p14:tracePt t="23626" x="2054225" y="2536825"/>
          <p14:tracePt t="23626" x="2081213" y="2490788"/>
          <p14:tracePt t="23644" x="2116138" y="2438400"/>
          <p14:tracePt t="23660" x="2170113" y="2374900"/>
          <p14:tracePt t="23677" x="2179638" y="2339975"/>
          <p14:tracePt t="23693" x="2205038" y="2312988"/>
          <p14:tracePt t="23710" x="2251075" y="2276475"/>
          <p14:tracePt t="23726" x="2259013" y="2276475"/>
          <p14:tracePt t="23945" x="2259013" y="2268538"/>
          <p14:tracePt t="24004" x="2268538" y="2268538"/>
          <p14:tracePt t="24014" x="2295525" y="2276475"/>
          <p14:tracePt t="24042" x="2322513" y="2295525"/>
          <p14:tracePt t="24043" x="2384425" y="2330450"/>
          <p14:tracePt t="24059" x="2428875" y="2357438"/>
          <p14:tracePt t="24092" x="2455863" y="2374900"/>
          <p14:tracePt t="24093" x="2482850" y="2384425"/>
          <p14:tracePt t="24109" x="2509838" y="2401888"/>
          <p14:tracePt t="24126" x="2554288" y="2428875"/>
          <p14:tracePt t="24143" x="2562225" y="2438400"/>
          <p14:tracePt t="24160" x="2571750" y="2438400"/>
          <p14:tracePt t="24176" x="2571750" y="2446338"/>
          <p14:tracePt t="24260" x="2581275" y="2446338"/>
          <p14:tracePt t="24289" x="2589213" y="2446338"/>
          <p14:tracePt t="24406" x="2589213" y="2438400"/>
          <p14:tracePt t="24416" x="2608263" y="2419350"/>
          <p14:tracePt t="24426" x="2616200" y="2411413"/>
          <p14:tracePt t="24442" x="2625725" y="2393950"/>
          <p14:tracePt t="24460" x="2633663" y="2384425"/>
          <p14:tracePt t="24476" x="2643188" y="2374900"/>
          <p14:tracePt t="24513" x="2652713" y="2374900"/>
          <p14:tracePt t="24534" x="2652713" y="2366963"/>
          <p14:tracePt t="24563" x="2660650" y="2366963"/>
          <p14:tracePt t="24592" x="2670175" y="2366963"/>
          <p14:tracePt t="24592" x="2679700" y="2366963"/>
          <p14:tracePt t="24612" x="2679700" y="2357438"/>
          <p14:tracePt t="24613" x="2687638" y="2357438"/>
          <p14:tracePt t="24632" x="2697163" y="2357438"/>
          <p14:tracePt t="24642" x="2724150" y="2357438"/>
          <p14:tracePt t="24659" x="2732088" y="2357438"/>
          <p14:tracePt t="24677" x="2741613" y="2357438"/>
          <p14:tracePt t="24693" x="2751138" y="2357438"/>
          <p14:tracePt t="24727" x="2759075" y="2357438"/>
          <p14:tracePt t="24747" x="2768600" y="2357438"/>
          <p14:tracePt t="24806" x="2776538" y="2357438"/>
          <p14:tracePt t="25129" x="2776538" y="2347913"/>
          <p14:tracePt t="25168" x="2776538" y="2339975"/>
          <p14:tracePt t="25208" x="2786063" y="2339975"/>
          <p14:tracePt t="25227" x="2795588" y="2339975"/>
          <p14:tracePt t="25256" x="2803525" y="2339975"/>
          <p14:tracePt t="25276" x="2813050" y="2339975"/>
          <p14:tracePt t="25277" x="2822575" y="2339975"/>
          <p14:tracePt t="25292" x="2847975" y="2339975"/>
          <p14:tracePt t="25309" x="2867025" y="2339975"/>
          <p14:tracePt t="25326" x="2874963" y="2339975"/>
          <p14:tracePt t="25382" x="2884488" y="2339975"/>
          <p14:tracePt t="25411" x="2894013" y="2339975"/>
          <p14:tracePt t="25431" x="2901950" y="2339975"/>
          <p14:tracePt t="25450" x="2911475" y="2339975"/>
          <p14:tracePt t="25490" x="2919413" y="2339975"/>
          <p14:tracePt t="25549" x="2928938" y="2339975"/>
          <p14:tracePt t="25600" x="2938463" y="2339975"/>
          <p14:tracePt t="25931" x="2938463" y="2330450"/>
          <p14:tracePt t="25978" x="2946400" y="2330450"/>
          <p14:tracePt t="26066" x="2955925" y="2330450"/>
          <p14:tracePt t="26079" x="2965450" y="2330450"/>
          <p14:tracePt t="26093" x="2973388" y="2330450"/>
          <p14:tracePt t="26109" x="2982913" y="2330450"/>
          <p14:tracePt t="26204" x="2990850" y="2330450"/>
          <p14:tracePt t="26264" x="3000375" y="2330450"/>
          <p14:tracePt t="26410" x="3009900" y="2330450"/>
          <p14:tracePt t="26536" x="3017838" y="2330450"/>
          <p14:tracePt t="26573" x="3027363" y="2330450"/>
          <p14:tracePt t="26607" x="3036888" y="2330450"/>
          <p14:tracePt t="26664" x="3044825" y="2330450"/>
          <p14:tracePt t="26740" x="3054350" y="2330450"/>
          <p14:tracePt t="26937" x="3062288" y="2330450"/>
          <p14:tracePt t="26942" x="3071813" y="2330450"/>
          <p14:tracePt t="27018" x="3081338" y="2330450"/>
          <p14:tracePt t="27027" x="3081338" y="2339975"/>
          <p14:tracePt t="27064" x="3089275" y="2339975"/>
          <p14:tracePt t="27094" x="3098800" y="2339975"/>
          <p14:tracePt t="27122" x="3108325" y="2339975"/>
          <p14:tracePt t="27162" x="3116263" y="2339975"/>
          <p14:tracePt t="27201" x="3116263" y="2347913"/>
          <p14:tracePt t="27225" x="3125788" y="2347913"/>
          <p14:tracePt t="27226" x="3133725" y="2347913"/>
          <p14:tracePt t="27280" x="3143250" y="2347913"/>
          <p14:tracePt t="27329" x="3152775" y="2347913"/>
          <p14:tracePt t="27348" x="3160713" y="2347913"/>
          <p14:tracePt t="27366" x="3170238" y="2347913"/>
          <p14:tracePt t="27386" x="3187700" y="2347913"/>
          <p14:tracePt t="27395" x="3205163" y="2347913"/>
          <p14:tracePt t="27408" x="3232150" y="2347913"/>
          <p14:tracePt t="27425" x="3241675" y="2347913"/>
          <p14:tracePt t="27442" x="3268663" y="2347913"/>
          <p14:tracePt t="27459" x="3286125" y="2347913"/>
          <p14:tracePt t="27475" x="3303588" y="2347913"/>
          <p14:tracePt t="27492" x="3322638" y="2347913"/>
          <p14:tracePt t="27508" x="3348038" y="2347913"/>
          <p14:tracePt t="27525" x="3367088" y="2347913"/>
          <p14:tracePt t="27542" x="3394075" y="2347913"/>
          <p14:tracePt t="27559" x="3411538" y="2347913"/>
          <p14:tracePt t="27575" x="3429000" y="2347913"/>
          <p14:tracePt t="27612" x="3438525" y="2347913"/>
          <p14:tracePt t="27632" x="3446463" y="2347913"/>
          <p14:tracePt t="27642" x="3455988" y="2347913"/>
          <p14:tracePt t="27690" x="3465513" y="2347913"/>
          <p14:tracePt t="27729" x="3465513" y="2357438"/>
          <p14:tracePt t="28059" x="0" y="0"/>
        </p14:tracePtLst>
        <p14:tracePtLst>
          <p14:tracePt t="57519" x="3465513" y="2357438"/>
          <p14:tracePt t="57618" x="3429000" y="2374900"/>
          <p14:tracePt t="57628" x="3259138" y="2473325"/>
          <p14:tracePt t="57638" x="3179763" y="2536825"/>
          <p14:tracePt t="57652" x="2982913" y="2633663"/>
          <p14:tracePt t="57669" x="2803525" y="2705100"/>
          <p14:tracePt t="57685" x="2714625" y="2741613"/>
          <p14:tracePt t="57702" x="2571750" y="2813050"/>
          <p14:tracePt t="57718" x="2527300" y="2822575"/>
          <p14:tracePt t="57735" x="2438400" y="2840038"/>
          <p14:tracePt t="57752" x="2366963" y="2840038"/>
          <p14:tracePt t="57769" x="2347913" y="2840038"/>
          <p14:tracePt t="57831" x="2357438" y="2857500"/>
          <p14:tracePt t="57836" x="2500313" y="2955925"/>
          <p14:tracePt t="57852" x="2660650" y="3062288"/>
          <p14:tracePt t="57868" x="3224213" y="3419475"/>
          <p14:tracePt t="57885" x="3840163" y="3840163"/>
          <p14:tracePt t="57902" x="4116388" y="4037013"/>
          <p14:tracePt t="57919" x="4643438" y="4419600"/>
          <p14:tracePt t="57936" x="5062538" y="4776788"/>
          <p14:tracePt t="57952" x="5276850" y="4991100"/>
          <p14:tracePt t="57969" x="5599113" y="5340350"/>
          <p14:tracePt t="57985" x="5867400" y="5661025"/>
          <p14:tracePt t="58002" x="5956300" y="5786438"/>
          <p14:tracePt t="58214" x="5956300" y="5795963"/>
          <p14:tracePt t="58223" x="5938838" y="5875338"/>
          <p14:tracePt t="58235" x="5929313" y="5911850"/>
          <p14:tracePt t="58252" x="5911850" y="6010275"/>
          <p14:tracePt t="58269" x="5911850" y="6099175"/>
          <p14:tracePt t="58285" x="5911850" y="6197600"/>
          <p14:tracePt t="58302" x="5911850" y="6224588"/>
          <p14:tracePt t="58318" x="5911850" y="6259513"/>
          <p14:tracePt t="58335" x="5902325" y="6259513"/>
          <p14:tracePt t="58378" x="5894388" y="6259513"/>
          <p14:tracePt t="58398" x="5884863" y="6251575"/>
          <p14:tracePt t="58407" x="5875338" y="6242050"/>
          <p14:tracePt t="58419" x="5867400" y="6224588"/>
          <p14:tracePt t="58435" x="5795963" y="6188075"/>
          <p14:tracePt t="58452" x="5724525" y="6153150"/>
          <p14:tracePt t="58468" x="5697538" y="6134100"/>
          <p14:tracePt t="58485" x="5626100" y="6108700"/>
          <p14:tracePt t="58502" x="5572125" y="6081713"/>
          <p14:tracePt t="58518" x="5554663" y="6072188"/>
          <p14:tracePt t="58535" x="5537200" y="6062663"/>
          <p14:tracePt t="58552" x="5527675" y="6054725"/>
          <p14:tracePt t="58586" x="5527675" y="6045200"/>
          <p14:tracePt t="58605" x="5527675" y="6037263"/>
          <p14:tracePt t="58605" x="5518150" y="6018213"/>
          <p14:tracePt t="58644" x="5518150" y="6010275"/>
          <p14:tracePt t="58653" x="5518150" y="6000750"/>
          <p14:tracePt t="58673" x="5518150" y="5991225"/>
          <p14:tracePt t="58719" x="5518150" y="5983288"/>
          <p14:tracePt t="58751" x="5527675" y="5973763"/>
          <p14:tracePt t="58752" x="5554663" y="5965825"/>
          <p14:tracePt t="58768" x="5608638" y="5956300"/>
          <p14:tracePt t="58785" x="5697538" y="5929313"/>
          <p14:tracePt t="58802" x="5751513" y="5929313"/>
          <p14:tracePt t="58818" x="5840413" y="5911850"/>
          <p14:tracePt t="58835" x="5894388" y="5902325"/>
          <p14:tracePt t="58852" x="5929313" y="5894388"/>
          <p14:tracePt t="58898" x="5938838" y="5894388"/>
          <p14:tracePt t="58908" x="5946775" y="5894388"/>
          <p14:tracePt t="60344" x="5946775" y="5884863"/>
          <p14:tracePt t="60350" x="5946775" y="5867400"/>
          <p14:tracePt t="60391" x="5938838" y="5848350"/>
          <p14:tracePt t="60401" x="5938838" y="5822950"/>
          <p14:tracePt t="60402" x="5919788" y="5786438"/>
          <p14:tracePt t="60418" x="5894388" y="5724525"/>
          <p14:tracePt t="60435" x="5867400" y="5626100"/>
          <p14:tracePt t="60451" x="5857875" y="5589588"/>
          <p14:tracePt t="60468" x="5803900" y="5518150"/>
          <p14:tracePt t="60485" x="5776913" y="5491163"/>
          <p14:tracePt t="60501" x="5751513" y="5473700"/>
          <p14:tracePt t="60518" x="5741988" y="5473700"/>
          <p14:tracePt t="60534" x="5715000" y="5473700"/>
          <p14:tracePt t="60552" x="5705475" y="5473700"/>
          <p14:tracePt t="60588" x="5697538" y="5473700"/>
          <p14:tracePt t="60617" x="5688013" y="5473700"/>
          <p14:tracePt t="60657" x="5680075" y="5473700"/>
          <p14:tracePt t="60686" x="5670550" y="5473700"/>
          <p14:tracePt t="60690" x="5661025" y="5473700"/>
          <p14:tracePt t="60701" x="5653088" y="5483225"/>
          <p14:tracePt t="60736" x="5653088" y="5491163"/>
          <p14:tracePt t="60773" x="5643563" y="5491163"/>
          <p14:tracePt t="60822" x="5634038" y="5491163"/>
          <p14:tracePt t="60960" x="5634038" y="5500688"/>
          <p14:tracePt t="60989" x="5643563" y="5500688"/>
          <p14:tracePt t="61008" x="5661025" y="5518150"/>
          <p14:tracePt t="61018" x="5688013" y="5527675"/>
          <p14:tracePt t="61035" x="5715000" y="5537200"/>
          <p14:tracePt t="61051" x="5741988" y="5554663"/>
          <p14:tracePt t="61068" x="5759450" y="5554663"/>
          <p14:tracePt t="61084" x="5795963" y="5562600"/>
          <p14:tracePt t="61101" x="5822950" y="5572125"/>
          <p14:tracePt t="61118" x="5848350" y="5581650"/>
          <p14:tracePt t="61134" x="5867400" y="5581650"/>
          <p14:tracePt t="61151" x="5894388" y="5589588"/>
          <p14:tracePt t="61168" x="5919788" y="5599113"/>
          <p14:tracePt t="61185" x="5929313" y="5599113"/>
          <p14:tracePt t="61201" x="5956300" y="5599113"/>
          <p14:tracePt t="61218" x="5991225" y="5608638"/>
          <p14:tracePt t="61234" x="6000750" y="5608638"/>
          <p14:tracePt t="61251" x="6045200" y="5608638"/>
          <p14:tracePt t="61268" x="6072188" y="5608638"/>
          <p14:tracePt t="61284" x="6081713" y="5608638"/>
          <p14:tracePt t="61284" x="6108700" y="5608638"/>
          <p14:tracePt t="61302" x="6134100" y="5608638"/>
          <p14:tracePt t="61317" x="6188075" y="5608638"/>
          <p14:tracePt t="61335" x="6197600" y="5608638"/>
          <p14:tracePt t="61351" x="6242050" y="5608638"/>
          <p14:tracePt t="61368" x="6269038" y="5608638"/>
          <p14:tracePt t="61384" x="6296025" y="5608638"/>
          <p14:tracePt t="61401" x="6323013" y="5608638"/>
          <p14:tracePt t="61418" x="6348413" y="5608638"/>
          <p14:tracePt t="61434" x="6384925" y="5608638"/>
          <p14:tracePt t="61451" x="6411913" y="5608638"/>
          <p14:tracePt t="61468" x="6419850" y="5608638"/>
          <p14:tracePt t="61484" x="6456363" y="5608638"/>
          <p14:tracePt t="61501" x="6483350" y="5608638"/>
          <p14:tracePt t="61518" x="6510338" y="5608638"/>
          <p14:tracePt t="61535" x="6527800" y="5608638"/>
          <p14:tracePt t="61551" x="6554788" y="5608638"/>
          <p14:tracePt t="61568" x="6562725" y="5608638"/>
          <p14:tracePt t="61584" x="6581775" y="5608638"/>
          <p14:tracePt t="61601" x="6589713" y="5608638"/>
          <p14:tracePt t="61617" x="6599238" y="5608638"/>
          <p14:tracePt t="61673" x="6608763" y="5608638"/>
          <p14:tracePt t="61686" x="6616700" y="5608638"/>
          <p14:tracePt t="61712" x="6626225" y="5608638"/>
          <p14:tracePt t="61720" x="6634163" y="5608638"/>
          <p14:tracePt t="61735" x="6643688" y="5608638"/>
          <p14:tracePt t="61799" x="6653213" y="5608638"/>
          <p14:tracePt t="61847" x="6661150" y="5608638"/>
          <p14:tracePt t="61906" x="6670675" y="5608638"/>
          <p14:tracePt t="61917" x="6680200" y="5599113"/>
          <p14:tracePt t="61986" x="6688138" y="5599113"/>
          <p14:tracePt t="61990" x="6688138" y="5589588"/>
          <p14:tracePt t="62054" x="6688138" y="5581650"/>
          <p14:tracePt t="62064" x="6697663" y="5581650"/>
          <p14:tracePt t="62073" x="6705600" y="5572125"/>
          <p14:tracePt t="62084" x="6705600" y="5562600"/>
          <p14:tracePt t="62101" x="6705600" y="5554663"/>
          <p14:tracePt t="62117" x="6715125" y="5554663"/>
          <p14:tracePt t="62162" x="6715125" y="5545138"/>
          <p14:tracePt t="62288" x="6724650" y="5545138"/>
          <p14:tracePt t="62327" x="6732588" y="5545138"/>
          <p14:tracePt t="62337" x="6742113" y="5545138"/>
          <p14:tracePt t="62351" x="6751638" y="5545138"/>
          <p14:tracePt t="62387" x="6759575" y="5545138"/>
          <p14:tracePt t="62387" x="6769100" y="5545138"/>
          <p14:tracePt t="62434" x="6777038" y="5545138"/>
          <p14:tracePt t="62483" x="6786563" y="5545138"/>
          <p14:tracePt t="62768" x="6786563" y="5537200"/>
          <p14:tracePt t="62787" x="6796088" y="5527675"/>
          <p14:tracePt t="62807" x="6804025" y="5527675"/>
          <p14:tracePt t="62826" x="6804025" y="5518150"/>
          <p14:tracePt t="62836" x="6813550" y="5518150"/>
          <p14:tracePt t="62855" x="6831013" y="5510213"/>
          <p14:tracePt t="62867" x="6840538" y="5491163"/>
          <p14:tracePt t="62868" x="6848475" y="5491163"/>
          <p14:tracePt t="62884" x="6884988" y="5473700"/>
          <p14:tracePt t="62901" x="6911975" y="5456238"/>
          <p14:tracePt t="62917" x="6929438" y="5456238"/>
          <p14:tracePt t="62934" x="6929438" y="5446713"/>
          <p14:tracePt t="62950" x="6946900" y="5446713"/>
          <p14:tracePt t="62967" x="6946900" y="5438775"/>
          <p14:tracePt t="62984" x="6956425" y="5438775"/>
          <p14:tracePt t="63022" x="6965950" y="5438775"/>
          <p14:tracePt t="63034" x="6973888" y="5438775"/>
          <p14:tracePt t="63034" x="6973888" y="5429250"/>
          <p14:tracePt t="63065" x="6983413" y="5429250"/>
          <p14:tracePt t="63157" x="6991350" y="5429250"/>
          <p14:tracePt t="63186" x="7000875" y="5429250"/>
          <p14:tracePt t="63187" x="7010400" y="5429250"/>
          <p14:tracePt t="63225" x="7018338" y="5429250"/>
          <p14:tracePt t="63235" x="7027863" y="5429250"/>
          <p14:tracePt t="63251" x="7037388" y="5429250"/>
          <p14:tracePt t="63284" x="7045325" y="5429250"/>
          <p14:tracePt t="63324" x="7054850" y="5429250"/>
          <p14:tracePt t="63334" x="7062788" y="5429250"/>
          <p14:tracePt t="63350" x="7072313" y="5429250"/>
          <p14:tracePt t="63384" x="7081838" y="5429250"/>
          <p14:tracePt t="63607" x="7081838" y="5419725"/>
          <p14:tracePt t="63637" x="7081838" y="5411788"/>
          <p14:tracePt t="63663" x="7081838" y="5402263"/>
          <p14:tracePt t="63733" x="7081838" y="5394325"/>
          <p14:tracePt t="63775" x="7081838" y="5384800"/>
          <p14:tracePt t="63783" x="7062788" y="5375275"/>
          <p14:tracePt t="63792" x="7045325" y="5357813"/>
          <p14:tracePt t="63800" x="6973888" y="5330825"/>
          <p14:tracePt t="63817" x="6919913" y="5322888"/>
          <p14:tracePt t="63834" x="6894513" y="5322888"/>
          <p14:tracePt t="63850" x="6840538" y="5322888"/>
          <p14:tracePt t="63867" x="6804025" y="5322888"/>
          <p14:tracePt t="63883" x="6777038" y="5322888"/>
          <p14:tracePt t="63918" x="6769100" y="5322888"/>
          <p14:tracePt t="63939" x="6759575" y="5322888"/>
          <p14:tracePt t="63968" x="6751638" y="5322888"/>
          <p14:tracePt t="63988" x="6742113" y="5322888"/>
          <p14:tracePt t="64008" x="6732588" y="5322888"/>
          <p14:tracePt t="64068" x="6724650" y="5322888"/>
          <p14:tracePt t="64253" x="6724650" y="5330825"/>
          <p14:tracePt t="64263" x="6724650" y="5340350"/>
          <p14:tracePt t="64271" x="6732588" y="5357813"/>
          <p14:tracePt t="64283" x="6732588" y="5367338"/>
          <p14:tracePt t="64300" x="6742113" y="5367338"/>
          <p14:tracePt t="64317" x="6742113" y="5384800"/>
          <p14:tracePt t="64334" x="6742113" y="5394325"/>
          <p14:tracePt t="64350" x="6742113" y="5402263"/>
          <p14:tracePt t="64367" x="6742113" y="5411788"/>
          <p14:tracePt t="64383" x="6742113" y="5419725"/>
          <p14:tracePt t="64400" x="6742113" y="5429250"/>
          <p14:tracePt t="64439" x="6742113" y="5438775"/>
          <p14:tracePt t="64476" x="6742113" y="5446713"/>
          <p14:tracePt t="64496" x="6742113" y="5456238"/>
          <p14:tracePt t="64525" x="6742113" y="5465763"/>
          <p14:tracePt t="64535" x="6742113" y="5473700"/>
          <p14:tracePt t="64555" x="6742113" y="5483225"/>
          <p14:tracePt t="64583" x="6732588" y="5491163"/>
          <p14:tracePt t="64593" x="6732588" y="5500688"/>
          <p14:tracePt t="64600" x="6732588" y="5510213"/>
          <p14:tracePt t="64668" x="6732588" y="5518150"/>
          <p14:tracePt t="64879" x="6732588" y="5510213"/>
          <p14:tracePt t="64937" x="6732588" y="5500688"/>
          <p14:tracePt t="64966" x="6732588" y="5491163"/>
          <p14:tracePt t="65005" x="6732588" y="5483225"/>
          <p14:tracePt t="65020" x="6732588" y="5473700"/>
          <p14:tracePt t="65033" x="6732588" y="5456238"/>
          <p14:tracePt t="65050" x="6742113" y="5456238"/>
          <p14:tracePt t="65067" x="6742113" y="5446713"/>
          <p14:tracePt t="65083" x="6751638" y="5438775"/>
          <p14:tracePt t="65100" x="6759575" y="5429250"/>
          <p14:tracePt t="65133" x="6769100" y="5419725"/>
          <p14:tracePt t="65134" x="6777038" y="5419725"/>
          <p14:tracePt t="65170" x="6786563" y="5411788"/>
          <p14:tracePt t="65170" x="6796088" y="5411788"/>
          <p14:tracePt t="65183" x="6823075" y="5402263"/>
          <p14:tracePt t="65200" x="6848475" y="5402263"/>
          <p14:tracePt t="65217" x="6902450" y="5384800"/>
          <p14:tracePt t="65233" x="6938963" y="5375275"/>
          <p14:tracePt t="65250" x="6956425" y="5375275"/>
          <p14:tracePt t="65267" x="6991350" y="5367338"/>
          <p14:tracePt t="65283" x="7018338" y="5367338"/>
          <p14:tracePt t="65300" x="7037388" y="5367338"/>
          <p14:tracePt t="65316" x="7072313" y="5367338"/>
          <p14:tracePt t="65334" x="7099300" y="5367338"/>
          <p14:tracePt t="65350" x="7143750" y="5367338"/>
          <p14:tracePt t="65367" x="7153275" y="5367338"/>
          <p14:tracePt t="65383" x="7188200" y="5367338"/>
          <p14:tracePt t="65400" x="7224713" y="5367338"/>
          <p14:tracePt t="65417" x="7232650" y="5367338"/>
          <p14:tracePt t="65433" x="7277100" y="5367338"/>
          <p14:tracePt t="65450" x="7304088" y="5367338"/>
          <p14:tracePt t="65466" x="7323138" y="5367338"/>
          <p14:tracePt t="65483" x="7348538" y="5367338"/>
          <p14:tracePt t="65500" x="7367588" y="5367338"/>
          <p14:tracePt t="65517" x="7385050" y="5367338"/>
          <p14:tracePt t="65553" x="7394575" y="5367338"/>
          <p14:tracePt t="65825" x="7394575" y="5357813"/>
          <p14:tracePt t="65873" x="7394575" y="5348288"/>
          <p14:tracePt t="65922" x="7394575" y="5340350"/>
          <p14:tracePt t="65952" x="7394575" y="5330825"/>
          <p14:tracePt t="65991" x="7394575" y="5322888"/>
          <p14:tracePt t="66001" x="7394575" y="5303838"/>
          <p14:tracePt t="66017" x="7412038" y="5259388"/>
          <p14:tracePt t="66033" x="7412038" y="5251450"/>
          <p14:tracePt t="66050" x="7429500" y="5214938"/>
          <p14:tracePt t="66066" x="7429500" y="5197475"/>
          <p14:tracePt t="66139" x="7429500" y="5187950"/>
          <p14:tracePt t="66159" x="7429500" y="5180013"/>
          <p14:tracePt t="66169" x="7439025" y="5160963"/>
          <p14:tracePt t="66170" x="7446963" y="5143500"/>
          <p14:tracePt t="66183" x="7473950" y="5081588"/>
          <p14:tracePt t="66200" x="7483475" y="5045075"/>
          <p14:tracePt t="66216" x="7518400" y="4973638"/>
          <p14:tracePt t="66234" x="7537450" y="4938713"/>
          <p14:tracePt t="66250" x="7545388" y="4919663"/>
          <p14:tracePt t="66325" x="7554913" y="4919663"/>
          <p14:tracePt t="66334" x="7572375" y="4956175"/>
          <p14:tracePt t="66350" x="7589838" y="5010150"/>
          <p14:tracePt t="66366" x="7599363" y="5027613"/>
          <p14:tracePt t="66383" x="7608888" y="5037138"/>
          <p14:tracePt t="66399" x="7608888" y="5045075"/>
          <p14:tracePt t="66442" x="7608888" y="5054600"/>
          <p14:tracePt t="66472" x="7616825" y="5054600"/>
          <p14:tracePt t="66501" x="7626350" y="5054600"/>
          <p14:tracePt t="66517" x="7634288" y="5054600"/>
          <p14:tracePt t="66533" x="7653338" y="5054600"/>
          <p14:tracePt t="66549" x="7653338" y="5045075"/>
          <p14:tracePt t="66566" x="7661275" y="5027613"/>
          <p14:tracePt t="66583" x="7680325" y="5000625"/>
          <p14:tracePt t="66617" x="7688263" y="4991100"/>
          <p14:tracePt t="66617" x="7697788" y="4991100"/>
          <p14:tracePt t="66652" x="7697788" y="4983163"/>
          <p14:tracePt t="66653" x="7705725" y="4983163"/>
          <p14:tracePt t="66695" x="7715250" y="4983163"/>
          <p14:tracePt t="66705" x="7724775" y="4983163"/>
          <p14:tracePt t="66735" x="7724775" y="4991100"/>
          <p14:tracePt t="66736" x="7732713" y="5000625"/>
          <p14:tracePt t="66750" x="7742238" y="5037138"/>
          <p14:tracePt t="66766" x="7742238" y="5045075"/>
          <p14:tracePt t="66803" x="7742238" y="5054600"/>
          <p14:tracePt t="66833" x="7742238" y="5062538"/>
          <p14:tracePt t="66872" x="7751763" y="5062538"/>
          <p14:tracePt t="66950" x="7759700" y="5062538"/>
          <p14:tracePt t="66989" x="7759700" y="5072063"/>
          <p14:tracePt t="66999" x="7769225" y="5072063"/>
          <p14:tracePt t="67016" x="7777163" y="5081588"/>
          <p14:tracePt t="67016" x="7786688" y="5108575"/>
          <p14:tracePt t="67033" x="7796213" y="5143500"/>
          <p14:tracePt t="67049" x="7796213" y="5160963"/>
          <p14:tracePt t="67066" x="7813675" y="5187950"/>
          <p14:tracePt t="67106" x="7813675" y="5197475"/>
          <p14:tracePt t="67116" x="7813675" y="5205413"/>
          <p14:tracePt t="67153" x="7813675" y="5214938"/>
          <p14:tracePt t="67399" x="7813675" y="5205413"/>
          <p14:tracePt t="67400" x="7804150" y="5197475"/>
          <p14:tracePt t="67419" x="7786688" y="5197475"/>
          <p14:tracePt t="67433" x="7759700" y="5180013"/>
          <p14:tracePt t="67449" x="7751763" y="5180013"/>
          <p14:tracePt t="67488" x="7742238" y="5180013"/>
          <p14:tracePt t="67489" x="7732713" y="5170488"/>
          <p14:tracePt t="67517" x="7724775" y="5170488"/>
          <p14:tracePt t="67537" x="7724775" y="5160963"/>
          <p14:tracePt t="67549" x="7715250" y="5160963"/>
          <p14:tracePt t="67550" x="7688263" y="5153025"/>
          <p14:tracePt t="67566" x="7680325" y="5153025"/>
          <p14:tracePt t="67583" x="7661275" y="5153025"/>
          <p14:tracePt t="67599" x="7643813" y="5153025"/>
          <p14:tracePt t="67616" x="7634288" y="5153025"/>
          <p14:tracePt t="67655" x="7626350" y="5143500"/>
          <p14:tracePt t="67663" x="7616825" y="5143500"/>
          <p14:tracePt t="67712" x="7608888" y="5143500"/>
          <p14:tracePt t="67762" x="7608888" y="5133975"/>
          <p14:tracePt t="67810" x="7608888" y="5126038"/>
          <p14:tracePt t="67867" x="7608888" y="5116513"/>
          <p14:tracePt t="67926" x="7608888" y="5108575"/>
          <p14:tracePt t="67965" x="7608888" y="5099050"/>
          <p14:tracePt t="67969" x="7608888" y="5089525"/>
          <p14:tracePt t="67982" x="7608888" y="5081588"/>
          <p14:tracePt t="68024" x="7608888" y="5072063"/>
          <p14:tracePt t="68034" x="7608888" y="5062538"/>
          <p14:tracePt t="68064" x="7608888" y="5054600"/>
          <p14:tracePt t="68124" x="7608888" y="5045075"/>
          <p14:tracePt t="68348" x="7608888" y="5054600"/>
          <p14:tracePt t="68406" x="7608888" y="5062538"/>
          <p14:tracePt t="68620" x="7608888" y="5054600"/>
          <p14:tracePt t="68669" x="7608888" y="5045075"/>
          <p14:tracePt t="68688" x="7608888" y="5027613"/>
          <p14:tracePt t="68699" x="7616825" y="5018088"/>
          <p14:tracePt t="68699" x="7616825" y="5000625"/>
          <p14:tracePt t="68715" x="7634288" y="4965700"/>
          <p14:tracePt t="68733" x="7643813" y="4929188"/>
          <p14:tracePt t="68749" x="7643813" y="4911725"/>
          <p14:tracePt t="68766" x="7653338" y="4911725"/>
          <p14:tracePt t="68783" x="7653338" y="4894263"/>
          <p14:tracePt t="68827" x="7653338" y="4884738"/>
          <p14:tracePt t="68886" x="7653338" y="4875213"/>
          <p14:tracePt t="69022" x="7653338" y="4867275"/>
          <p14:tracePt t="69042" x="7653338" y="4857750"/>
          <p14:tracePt t="69070" x="7661275" y="4857750"/>
          <p14:tracePt t="69161" x="7670800" y="4857750"/>
          <p14:tracePt t="69284" x="7680325" y="4857750"/>
          <p14:tracePt t="69413" x="7688263" y="4848225"/>
          <p14:tracePt t="69432" x="7697788" y="4848225"/>
          <p14:tracePt t="69590" x="7697788" y="4840288"/>
          <p14:tracePt t="69630" x="7697788" y="4830763"/>
          <p14:tracePt t="69676" x="7705725" y="4822825"/>
          <p14:tracePt t="69685" x="7705725" y="4813300"/>
          <p14:tracePt t="69699" x="7705725" y="4803775"/>
          <p14:tracePt t="69716" x="7715250" y="4776788"/>
          <p14:tracePt t="69732" x="7715250" y="4759325"/>
          <p14:tracePt t="69749" x="7724775" y="4741863"/>
          <p14:tracePt t="69765" x="7724775" y="4724400"/>
          <p14:tracePt t="69782" x="7724775" y="4705350"/>
          <p14:tracePt t="69799" x="7724775" y="4687888"/>
          <p14:tracePt t="69815" x="7724775" y="4679950"/>
          <p14:tracePt t="69832" x="7724775" y="4670425"/>
          <p14:tracePt t="69873" x="7724775" y="4660900"/>
          <p14:tracePt t="69900" x="7724775" y="4652963"/>
          <p14:tracePt t="70371" x="7724775" y="4660900"/>
          <p14:tracePt t="70439" x="7724775" y="4670425"/>
          <p14:tracePt t="70468" x="7724775" y="4679950"/>
          <p14:tracePt t="70497" x="7724775" y="4697413"/>
          <p14:tracePt t="70515" x="7724775" y="4705350"/>
          <p14:tracePt t="70515" x="7724775" y="4714875"/>
          <p14:tracePt t="70517" x="7724775" y="4732338"/>
          <p14:tracePt t="70532" x="7724775" y="4741863"/>
          <p14:tracePt t="70548" x="7724775" y="4751388"/>
          <p14:tracePt t="70565" x="7724775" y="4759325"/>
          <p14:tracePt t="70582" x="7724775" y="4768850"/>
          <p14:tracePt t="70598" x="7724775" y="4786313"/>
          <p14:tracePt t="70615" x="7742238" y="4840288"/>
          <p14:tracePt t="70632" x="7751763" y="4929188"/>
          <p14:tracePt t="70649" x="7759700" y="5010150"/>
          <p14:tracePt t="70665" x="7759700" y="5045075"/>
          <p14:tracePt t="70682" x="7759700" y="5062538"/>
          <p14:tracePt t="70698" x="7759700" y="5081588"/>
          <p14:tracePt t="70715" x="7759700" y="5089525"/>
          <p14:tracePt t="70761" x="7759700" y="5099050"/>
          <p14:tracePt t="70765" x="7759700" y="5108575"/>
          <p14:tracePt t="70782" x="7759700" y="5116513"/>
          <p14:tracePt t="70820" x="7759700" y="5126038"/>
          <p14:tracePt t="70851" x="7759700" y="5133975"/>
          <p14:tracePt t="72129" x="7751763" y="5133975"/>
          <p14:tracePt t="72158" x="7742238" y="5133975"/>
          <p14:tracePt t="72209" x="7732713" y="5133975"/>
          <p14:tracePt t="72267" x="7724775" y="5133975"/>
          <p14:tracePt t="72297" x="7715250" y="5133975"/>
          <p14:tracePt t="72355" x="7715250" y="5143500"/>
          <p14:tracePt t="72423" x="7715250" y="5153025"/>
          <p14:tracePt t="72433" x="7724775" y="5180013"/>
          <p14:tracePt t="72448" x="7742238" y="5187950"/>
          <p14:tracePt t="72465" x="7751763" y="5197475"/>
          <p14:tracePt t="72511" x="7759700" y="5197475"/>
          <p14:tracePt t="72521" x="7769225" y="5205413"/>
          <p14:tracePt t="72531" x="7777163" y="5205413"/>
          <p14:tracePt t="72548" x="7777163" y="5214938"/>
          <p14:tracePt t="72565" x="7786688" y="5214938"/>
          <p14:tracePt t="72601" x="7796213" y="5214938"/>
          <p14:tracePt t="72617" x="7804150" y="5214938"/>
          <p14:tracePt t="72676" x="7813675" y="5214938"/>
          <p14:tracePt t="73106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3: Electric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Electric vehicles on the </a:t>
            </a:r>
            <a:r>
              <a:rPr lang="en-US" dirty="0"/>
              <a:t>d</a:t>
            </a:r>
            <a:r>
              <a:rPr lang="en-US" dirty="0" smtClean="0"/>
              <a:t>istribution feeders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Usage potentials</a:t>
            </a:r>
          </a:p>
          <a:p>
            <a:endParaRPr lang="en-US" dirty="0"/>
          </a:p>
          <a:p>
            <a:r>
              <a:rPr lang="en-US" dirty="0" smtClean="0"/>
              <a:t>Storage considerations</a:t>
            </a:r>
          </a:p>
          <a:p>
            <a:endParaRPr lang="en-US" dirty="0"/>
          </a:p>
          <a:p>
            <a:r>
              <a:rPr lang="en-US" dirty="0" smtClean="0"/>
              <a:t>Implementation issues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9"/>
    </mc:Choice>
    <mc:Fallback xmlns="">
      <p:transition spd="slow" advTm="1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Vehicles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History</a:t>
            </a:r>
          </a:p>
          <a:p>
            <a:endParaRPr lang="en-US" dirty="0" smtClean="0"/>
          </a:p>
          <a:p>
            <a:r>
              <a:rPr lang="en-US" dirty="0" smtClean="0"/>
              <a:t>Classifications of electric </a:t>
            </a:r>
            <a:r>
              <a:rPr lang="en-US" dirty="0"/>
              <a:t>v</a:t>
            </a:r>
            <a:r>
              <a:rPr lang="en-US" dirty="0" smtClean="0"/>
              <a:t>ehicles</a:t>
            </a:r>
          </a:p>
          <a:p>
            <a:pPr lvl="1"/>
            <a:r>
              <a:rPr lang="en-US" dirty="0" smtClean="0"/>
              <a:t>Hybrid Electric Vehicle</a:t>
            </a:r>
          </a:p>
          <a:p>
            <a:pPr lvl="1"/>
            <a:r>
              <a:rPr lang="en-US" dirty="0" smtClean="0"/>
              <a:t>Plug-in Hybrid Electric Vehicle</a:t>
            </a:r>
          </a:p>
          <a:p>
            <a:pPr lvl="1"/>
            <a:r>
              <a:rPr lang="en-US" dirty="0" smtClean="0"/>
              <a:t>Battery Electric Vehicle</a:t>
            </a:r>
          </a:p>
          <a:p>
            <a:endParaRPr lang="en-US" dirty="0" smtClean="0"/>
          </a:p>
          <a:p>
            <a:r>
              <a:rPr lang="en-US" dirty="0" smtClean="0"/>
              <a:t>Examples of the various vehicles</a:t>
            </a:r>
          </a:p>
          <a:p>
            <a:pPr lvl="1"/>
            <a:r>
              <a:rPr lang="en-US" dirty="0" smtClean="0"/>
              <a:t>HEV</a:t>
            </a:r>
          </a:p>
          <a:p>
            <a:pPr lvl="1"/>
            <a:r>
              <a:rPr lang="en-US" dirty="0" smtClean="0"/>
              <a:t>PHEV</a:t>
            </a:r>
          </a:p>
          <a:p>
            <a:pPr lvl="1"/>
            <a:r>
              <a:rPr lang="en-US" dirty="0" smtClean="0"/>
              <a:t>BEV</a:t>
            </a:r>
          </a:p>
          <a:p>
            <a:endParaRPr lang="en-US" dirty="0" smtClean="0"/>
          </a:p>
          <a:p>
            <a:r>
              <a:rPr lang="en-US" dirty="0" smtClean="0"/>
              <a:t>Current </a:t>
            </a:r>
            <a:r>
              <a:rPr lang="en-US" dirty="0"/>
              <a:t>d</a:t>
            </a:r>
            <a:r>
              <a:rPr lang="en-US" dirty="0" smtClean="0"/>
              <a:t>eployment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5"/>
    </mc:Choice>
    <mc:Fallback xmlns="">
      <p:transition spd="slow" advTm="4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Electric Vehicles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Electric vehicles </a:t>
            </a:r>
            <a:r>
              <a:rPr lang="en-US" dirty="0" smtClean="0"/>
              <a:t>were in existence  </a:t>
            </a:r>
            <a:r>
              <a:rPr lang="en-US" dirty="0"/>
              <a:t>as early as </a:t>
            </a:r>
            <a:r>
              <a:rPr lang="en-US" dirty="0" smtClean="0"/>
              <a:t>the 1830’s</a:t>
            </a:r>
            <a:endParaRPr lang="en-US" dirty="0"/>
          </a:p>
          <a:p>
            <a:pPr lvl="1"/>
            <a:r>
              <a:rPr lang="en-US" dirty="0"/>
              <a:t>Thomas Davenport – small drifter – 1835</a:t>
            </a:r>
          </a:p>
          <a:p>
            <a:pPr lvl="1"/>
            <a:r>
              <a:rPr lang="en-US" dirty="0"/>
              <a:t>Robert Davidson – electric locomotive – 1838</a:t>
            </a:r>
          </a:p>
          <a:p>
            <a:pPr lvl="1"/>
            <a:r>
              <a:rPr lang="en-US" dirty="0"/>
              <a:t>Robert Anderson – electric carriage (1830s – exact date unknown)</a:t>
            </a:r>
          </a:p>
          <a:p>
            <a:endParaRPr lang="en-US" dirty="0" smtClean="0"/>
          </a:p>
          <a:p>
            <a:r>
              <a:rPr lang="en-US" dirty="0" smtClean="0"/>
              <a:t>Before the proliferation of gasoline powered automobiles it was not clear which technology would become the dominate form of transportation.</a:t>
            </a:r>
          </a:p>
          <a:p>
            <a:endParaRPr lang="en-US" dirty="0" smtClean="0"/>
          </a:p>
          <a:p>
            <a:r>
              <a:rPr lang="en-US" dirty="0" smtClean="0"/>
              <a:t>In the late </a:t>
            </a:r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/Early 20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century</a:t>
            </a:r>
            <a:r>
              <a:rPr lang="en-US" dirty="0"/>
              <a:t> </a:t>
            </a:r>
            <a:r>
              <a:rPr lang="en-US" dirty="0" smtClean="0"/>
              <a:t>electric vehicles while not the mainstream were not unheard 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5257800"/>
            <a:ext cx="35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Detroit Edison 1916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08" y="2489437"/>
            <a:ext cx="3503983" cy="27474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72"/>
    </mc:Choice>
    <mc:Fallback xmlns="">
      <p:transition spd="slow" advTm="11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Electric </a:t>
            </a:r>
            <a:r>
              <a:rPr lang="en-US" dirty="0" smtClean="0"/>
              <a:t>Vehicles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1920s – 1990s</a:t>
            </a:r>
          </a:p>
          <a:p>
            <a:pPr lvl="1"/>
            <a:r>
              <a:rPr lang="en-US" dirty="0" smtClean="0"/>
              <a:t>Decline in electric vehicles</a:t>
            </a:r>
          </a:p>
          <a:p>
            <a:pPr lvl="2"/>
            <a:r>
              <a:rPr lang="en-US" dirty="0" smtClean="0"/>
              <a:t>Interstate system required longer range.</a:t>
            </a:r>
          </a:p>
          <a:p>
            <a:pPr lvl="2"/>
            <a:r>
              <a:rPr lang="en-US" dirty="0" smtClean="0"/>
              <a:t>Mass production made cheaper gas engines (Henry Ford).</a:t>
            </a:r>
          </a:p>
          <a:p>
            <a:pPr lvl="2"/>
            <a:r>
              <a:rPr lang="en-US" dirty="0" smtClean="0"/>
              <a:t>Discovery of crude oil deposits in Texas made gasoline cheaper.</a:t>
            </a:r>
          </a:p>
          <a:p>
            <a:pPr lvl="2"/>
            <a:r>
              <a:rPr lang="en-US" dirty="0" smtClean="0"/>
              <a:t>Invention of the electric starter</a:t>
            </a:r>
            <a:br>
              <a:rPr lang="en-US" dirty="0" smtClean="0"/>
            </a:br>
            <a:r>
              <a:rPr lang="en-US" dirty="0" smtClean="0"/>
              <a:t>(Kettering – 1912).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experiments persisted</a:t>
            </a:r>
          </a:p>
          <a:p>
            <a:pPr lvl="2"/>
            <a:r>
              <a:rPr lang="en-US" dirty="0" err="1" smtClean="0"/>
              <a:t>Zagato</a:t>
            </a:r>
            <a:r>
              <a:rPr lang="en-US" dirty="0" smtClean="0"/>
              <a:t> </a:t>
            </a:r>
            <a:r>
              <a:rPr lang="en-US" dirty="0" err="1" smtClean="0"/>
              <a:t>Zele</a:t>
            </a:r>
            <a:r>
              <a:rPr lang="en-US" dirty="0" smtClean="0"/>
              <a:t> / </a:t>
            </a:r>
            <a:r>
              <a:rPr lang="en-US" dirty="0" err="1" smtClean="0"/>
              <a:t>Elcar</a:t>
            </a:r>
            <a:r>
              <a:rPr lang="en-US" dirty="0" smtClean="0"/>
              <a:t> – 1975</a:t>
            </a:r>
          </a:p>
          <a:p>
            <a:pPr lvl="2"/>
            <a:r>
              <a:rPr lang="en-US" dirty="0" smtClean="0"/>
              <a:t>Sebring-Vanguard </a:t>
            </a:r>
            <a:r>
              <a:rPr lang="en-US" dirty="0" err="1" smtClean="0"/>
              <a:t>CitiCar</a:t>
            </a:r>
            <a:r>
              <a:rPr lang="en-US" dirty="0" smtClean="0"/>
              <a:t> – 1974 – 1977</a:t>
            </a:r>
          </a:p>
          <a:p>
            <a:pPr lvl="2"/>
            <a:r>
              <a:rPr lang="en-US" dirty="0" smtClean="0"/>
              <a:t>Lunar Roving Vehicle – 1971/1972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1913193" cy="19552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64" y="5038753"/>
            <a:ext cx="2748936" cy="18192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80595"/>
            <a:ext cx="2057401" cy="18486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503875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Lunar Roving Vehicle</a:t>
            </a:r>
            <a:endParaRPr lang="en-US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457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Elcar</a:t>
            </a:r>
            <a:endParaRPr lang="en-US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9696" y="1295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CitiCar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07"/>
    </mc:Choice>
    <mc:Fallback xmlns="">
      <p:transition spd="slow" advTm="11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Electric Vehicles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1990s</a:t>
            </a:r>
          </a:p>
          <a:p>
            <a:pPr lvl="1"/>
            <a:r>
              <a:rPr lang="en-US" dirty="0" smtClean="0"/>
              <a:t>California Air Resources Board (CARB) mandate for “zero emissions vehicles”</a:t>
            </a:r>
          </a:p>
          <a:p>
            <a:pPr lvl="2"/>
            <a:r>
              <a:rPr lang="en-US" dirty="0" smtClean="0"/>
              <a:t>General Motors EV1</a:t>
            </a:r>
          </a:p>
          <a:p>
            <a:pPr lvl="2"/>
            <a:r>
              <a:rPr lang="en-US" dirty="0" smtClean="0"/>
              <a:t>Toyota RAV4</a:t>
            </a:r>
          </a:p>
          <a:p>
            <a:pPr lvl="2"/>
            <a:r>
              <a:rPr lang="en-US" dirty="0" smtClean="0"/>
              <a:t>General Motors S10 EV</a:t>
            </a:r>
          </a:p>
          <a:p>
            <a:pPr lvl="2"/>
            <a:r>
              <a:rPr lang="en-US" dirty="0" smtClean="0"/>
              <a:t>Honda EV Plus</a:t>
            </a:r>
          </a:p>
          <a:p>
            <a:pPr lvl="2"/>
            <a:r>
              <a:rPr lang="en-US" dirty="0" smtClean="0"/>
              <a:t>Chrysler </a:t>
            </a:r>
            <a:r>
              <a:rPr lang="en-US" dirty="0" err="1" smtClean="0"/>
              <a:t>TEVan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CARB mandate modified</a:t>
            </a:r>
          </a:p>
          <a:p>
            <a:pPr lvl="2"/>
            <a:r>
              <a:rPr lang="en-US" dirty="0" smtClean="0"/>
              <a:t>Most vehicles destroyed by manufacturers</a:t>
            </a:r>
          </a:p>
          <a:p>
            <a:pPr lvl="2"/>
            <a:r>
              <a:rPr lang="en-US" dirty="0" smtClean="0"/>
              <a:t>328 RAV4s sold to public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6768"/>
            <a:ext cx="2743200" cy="19648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b="12838"/>
          <a:stretch/>
        </p:blipFill>
        <p:spPr bwMode="auto">
          <a:xfrm>
            <a:off x="6248400" y="2971800"/>
            <a:ext cx="2743200" cy="14736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3" b="14078"/>
          <a:stretch/>
        </p:blipFill>
        <p:spPr bwMode="auto">
          <a:xfrm>
            <a:off x="6212150" y="1667522"/>
            <a:ext cx="2743200" cy="10919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GM EV1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438408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Honda EV Plus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2725444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Toyota RAV4 EV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68"/>
    </mc:Choice>
    <mc:Fallback xmlns="">
      <p:transition spd="slow" advTm="11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Electric Vehicles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 1990’s to Present</a:t>
            </a:r>
          </a:p>
          <a:p>
            <a:pPr lvl="1"/>
            <a:r>
              <a:rPr lang="en-US" dirty="0" smtClean="0"/>
              <a:t>Renewed interest</a:t>
            </a:r>
          </a:p>
          <a:p>
            <a:pPr lvl="2"/>
            <a:r>
              <a:rPr lang="en-US" dirty="0" smtClean="0"/>
              <a:t>Battery technology has improved</a:t>
            </a:r>
          </a:p>
          <a:p>
            <a:pPr lvl="2"/>
            <a:r>
              <a:rPr lang="en-US" dirty="0" smtClean="0"/>
              <a:t>Petroleum prices risen</a:t>
            </a:r>
          </a:p>
          <a:p>
            <a:pPr lvl="2"/>
            <a:r>
              <a:rPr lang="en-US" dirty="0" smtClean="0"/>
              <a:t>Increased public interest in “sustainability”</a:t>
            </a:r>
          </a:p>
          <a:p>
            <a:pPr lvl="2"/>
            <a:r>
              <a:rPr lang="en-US" dirty="0" smtClean="0"/>
              <a:t>Reliable Plug-in Hybrid Electric Vehicle technology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Production vehicles becoming available</a:t>
            </a:r>
          </a:p>
          <a:p>
            <a:pPr lvl="2"/>
            <a:r>
              <a:rPr lang="en-US" dirty="0" smtClean="0"/>
              <a:t>Tesla Roadster</a:t>
            </a:r>
          </a:p>
          <a:p>
            <a:pPr lvl="2"/>
            <a:r>
              <a:rPr lang="en-US" dirty="0" smtClean="0"/>
              <a:t>Nissan Leaf</a:t>
            </a:r>
          </a:p>
          <a:p>
            <a:pPr lvl="2"/>
            <a:r>
              <a:rPr lang="en-US" dirty="0" smtClean="0"/>
              <a:t>Chevrolet Volt</a:t>
            </a:r>
          </a:p>
          <a:p>
            <a:pPr lvl="2"/>
            <a:r>
              <a:rPr lang="en-US" dirty="0" smtClean="0"/>
              <a:t>Toyota Prius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33"/>
    </mc:Choice>
    <mc:Fallback xmlns="">
      <p:transition spd="slow" advTm="13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Classifications of Electric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Hybrid Electric Vehicle (HEV)</a:t>
            </a:r>
          </a:p>
          <a:p>
            <a:pPr lvl="1"/>
            <a:r>
              <a:rPr lang="en-US" dirty="0" smtClean="0"/>
              <a:t>Combustion engine and electric motor both present.</a:t>
            </a:r>
          </a:p>
          <a:p>
            <a:pPr lvl="1"/>
            <a:r>
              <a:rPr lang="en-US" dirty="0" smtClean="0"/>
              <a:t>Battery only chargeable via regenerative braking and combustion engine.</a:t>
            </a:r>
          </a:p>
          <a:p>
            <a:endParaRPr lang="en-US" dirty="0" smtClean="0"/>
          </a:p>
          <a:p>
            <a:r>
              <a:rPr lang="en-US" dirty="0" smtClean="0"/>
              <a:t>Plug-in Hybrid Electric Vehicle (PHEV)</a:t>
            </a:r>
          </a:p>
          <a:p>
            <a:pPr lvl="1"/>
            <a:r>
              <a:rPr lang="en-US" dirty="0" smtClean="0"/>
              <a:t>Combustion engine and electric motor both present.</a:t>
            </a:r>
          </a:p>
          <a:p>
            <a:pPr lvl="1"/>
            <a:r>
              <a:rPr lang="en-US" dirty="0" smtClean="0"/>
              <a:t>Battery chargeable through regenerative braking, combustion engine, and via external electrical source (plug).</a:t>
            </a:r>
          </a:p>
          <a:p>
            <a:endParaRPr lang="en-US" dirty="0" smtClean="0"/>
          </a:p>
          <a:p>
            <a:r>
              <a:rPr lang="en-US" dirty="0" smtClean="0"/>
              <a:t>Battery Electric Vehicle/Electric Vehicle (BEV)</a:t>
            </a:r>
          </a:p>
          <a:p>
            <a:pPr lvl="1"/>
            <a:r>
              <a:rPr lang="en-US" dirty="0" smtClean="0"/>
              <a:t>No combustion engine.</a:t>
            </a:r>
          </a:p>
          <a:p>
            <a:pPr lvl="1"/>
            <a:r>
              <a:rPr lang="en-US" dirty="0" smtClean="0"/>
              <a:t>Battery chargeable via regenerative braking and external electrical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76"/>
    </mc:Choice>
    <mc:Fallback xmlns="">
      <p:transition spd="slow" advTm="1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Electric Vehicle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Toyota Prius</a:t>
            </a:r>
          </a:p>
          <a:p>
            <a:r>
              <a:rPr lang="en-US" dirty="0" smtClean="0"/>
              <a:t>Honda Insight</a:t>
            </a:r>
          </a:p>
          <a:p>
            <a:r>
              <a:rPr lang="en-US" dirty="0" smtClean="0"/>
              <a:t>Ford Fusion Hybrid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" y="3556239"/>
            <a:ext cx="3694176" cy="23873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8" y="1348755"/>
            <a:ext cx="3694176" cy="24612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6086" y="38100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Ford Fusion Hybrid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" y="59714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Toyota Prius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4347" y="63246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Honda Insight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59" y="4191000"/>
            <a:ext cx="3694176" cy="21426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46"/>
    </mc:Choice>
    <mc:Fallback xmlns="">
      <p:transition spd="slow" advTm="7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Plug-in Hybrid Electric Vehicle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Chevrolet Volt</a:t>
            </a:r>
          </a:p>
          <a:p>
            <a:r>
              <a:rPr lang="en-US" dirty="0" smtClean="0"/>
              <a:t>Toyota Prius PHEV</a:t>
            </a:r>
          </a:p>
          <a:p>
            <a:r>
              <a:rPr lang="en-US" dirty="0" smtClean="0"/>
              <a:t>BYD F3DM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76086" y="3533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BYD F3DM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40" y="634135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Chevrolet Volt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4347" y="63246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Toyota Prius PHEV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685032" cy="24551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31" y="1460169"/>
            <a:ext cx="3685032" cy="20728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170" name="Picture 2" descr="C:\PNNL Work\Current Projects\FOA-152 WSU\Photos\Unsorted\IMG_0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3886200"/>
            <a:ext cx="3308865" cy="24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9"/>
    </mc:Choice>
    <mc:Fallback xmlns="">
      <p:transition spd="slow" advTm="5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04" x="4438650" y="3446463"/>
          <p14:tracePt t="17535" x="4268788" y="3517900"/>
          <p14:tracePt t="17545" x="4152900" y="3571875"/>
          <p14:tracePt t="17559" x="4027488" y="3633788"/>
          <p14:tracePt t="17576" x="3660775" y="3857625"/>
          <p14:tracePt t="17578" x="3482975" y="3973513"/>
          <p14:tracePt t="17593" x="3143250" y="4232275"/>
          <p14:tracePt t="17609" x="2822575" y="4446588"/>
          <p14:tracePt t="17626" x="2687638" y="4545013"/>
          <p14:tracePt t="17643" x="2465388" y="4705350"/>
          <p14:tracePt t="17659" x="2268538" y="4830763"/>
          <p14:tracePt t="17676" x="2125663" y="4938713"/>
          <p14:tracePt t="17692" x="2062163" y="4983163"/>
          <p14:tracePt t="17709" x="1973263" y="5081588"/>
          <p14:tracePt t="17726" x="1919288" y="5126038"/>
          <p14:tracePt t="17743" x="1911350" y="5126038"/>
          <p14:tracePt t="17759" x="1901825" y="5133975"/>
          <p14:tracePt t="17776" x="1901825" y="5180013"/>
          <p14:tracePt t="17793" x="1919288" y="5303838"/>
          <p14:tracePt t="17809" x="1928813" y="5402263"/>
          <p14:tracePt t="17826" x="1982788" y="5599113"/>
          <p14:tracePt t="17842" x="2027238" y="5803900"/>
          <p14:tracePt t="17860" x="2054225" y="5875338"/>
          <p14:tracePt t="17876" x="2143125" y="6010275"/>
          <p14:tracePt t="17893" x="2232025" y="6072188"/>
          <p14:tracePt t="17909" x="2374900" y="6054725"/>
          <p14:tracePt t="17926" x="2446338" y="6000750"/>
          <p14:tracePt t="17943" x="2581275" y="5894388"/>
          <p14:tracePt t="17959" x="2670175" y="5813425"/>
          <p14:tracePt t="17976" x="2687638" y="5795963"/>
          <p14:tracePt t="17992" x="2697163" y="5768975"/>
          <p14:tracePt t="18010" x="2697163" y="5732463"/>
          <p14:tracePt t="18026" x="2670175" y="5705475"/>
          <p14:tracePt t="18043" x="2616200" y="5643563"/>
          <p14:tracePt t="18059" x="2544763" y="5608638"/>
          <p14:tracePt t="18076" x="2482850" y="5581650"/>
          <p14:tracePt t="18093" x="2455863" y="5581650"/>
          <p14:tracePt t="18109" x="2428875" y="5581650"/>
          <p14:tracePt t="18109" x="2411413" y="5581650"/>
          <p14:tracePt t="18126" x="2384425" y="5581650"/>
          <p14:tracePt t="18142" x="2357438" y="5599113"/>
          <p14:tracePt t="18159" x="2330450" y="5616575"/>
          <p14:tracePt t="18176" x="2303463" y="5680075"/>
          <p14:tracePt t="18193" x="2286000" y="5732463"/>
          <p14:tracePt t="18209" x="2268538" y="5867400"/>
          <p14:tracePt t="18226" x="2276475" y="6054725"/>
          <p14:tracePt t="18242" x="2366963" y="6224588"/>
          <p14:tracePt t="18259" x="2419350" y="6286500"/>
          <p14:tracePt t="18276" x="2527300" y="6348413"/>
          <p14:tracePt t="18292" x="2633663" y="6348413"/>
          <p14:tracePt t="18309" x="2741613" y="6286500"/>
          <p14:tracePt t="18326" x="2786063" y="6232525"/>
          <p14:tracePt t="18342" x="2847975" y="6116638"/>
          <p14:tracePt t="18359" x="2901950" y="5973763"/>
          <p14:tracePt t="18376" x="2911475" y="5884863"/>
          <p14:tracePt t="18392" x="2919413" y="5688013"/>
          <p14:tracePt t="18409" x="2911475" y="5527675"/>
          <p14:tracePt t="18425" x="2884488" y="5465763"/>
          <p14:tracePt t="18442" x="2840038" y="5384800"/>
          <p14:tracePt t="18459" x="2786063" y="5322888"/>
          <p14:tracePt t="18475" x="2751138" y="5313363"/>
          <p14:tracePt t="18493" x="2679700" y="5286375"/>
          <p14:tracePt t="18509" x="2625725" y="5268913"/>
          <p14:tracePt t="18526" x="2589213" y="5268913"/>
          <p14:tracePt t="18542" x="2571750" y="5268913"/>
          <p14:tracePt t="18559" x="2544763" y="5268913"/>
          <p14:tracePt t="18576" x="2527300" y="5268913"/>
          <p14:tracePt t="18611" x="2517775" y="5268913"/>
          <p14:tracePt t="18629" x="2517775" y="5276850"/>
          <p14:tracePt t="18637" x="2509838" y="5286375"/>
          <p14:tracePt t="18642" x="2500313" y="5313363"/>
          <p14:tracePt t="18659" x="2473325" y="5419725"/>
          <p14:tracePt t="18676" x="2465388" y="5554663"/>
          <p14:tracePt t="18692" x="2465388" y="5688013"/>
          <p14:tracePt t="18709" x="2473325" y="5741988"/>
          <p14:tracePt t="18725" x="2500313" y="5822950"/>
          <p14:tracePt t="18742" x="2527300" y="5867400"/>
          <p14:tracePt t="18759" x="2536825" y="5875338"/>
          <p14:tracePt t="18775" x="2571750" y="5894388"/>
          <p14:tracePt t="18792" x="2589213" y="5894388"/>
          <p14:tracePt t="18809" x="2625725" y="5884863"/>
          <p14:tracePt t="18826" x="2643188" y="5875338"/>
          <p14:tracePt t="18842" x="2652713" y="5867400"/>
          <p14:tracePt t="18859" x="2660650" y="5857875"/>
          <p14:tracePt t="18876" x="2670175" y="5848350"/>
          <p14:tracePt t="18892" x="2670175" y="5840413"/>
          <p14:tracePt t="18909" x="2679700" y="5830888"/>
          <p14:tracePt t="18925" x="2679700" y="5803900"/>
          <p14:tracePt t="18942" x="2670175" y="5795963"/>
          <p14:tracePt t="18959" x="2660650" y="5776913"/>
          <p14:tracePt t="18976" x="2660650" y="5768975"/>
          <p14:tracePt t="18992" x="2652713" y="5768975"/>
          <p14:tracePt t="19009" x="2633663" y="5759450"/>
          <p14:tracePt t="19026" x="2625725" y="5759450"/>
          <p14:tracePt t="19042" x="2616200" y="5751513"/>
          <p14:tracePt t="19079" x="2608263" y="5751513"/>
          <p14:tracePt t="19140" x="2598738" y="5751513"/>
          <p14:tracePt t="19245" x="2598738" y="5741988"/>
          <p14:tracePt t="19314" x="2598738" y="5732463"/>
          <p14:tracePt t="19324" x="2608263" y="5732463"/>
          <p14:tracePt t="19324" x="2616200" y="5732463"/>
          <p14:tracePt t="19343" x="2633663" y="5724525"/>
          <p14:tracePt t="19344" x="2643188" y="5724525"/>
          <p14:tracePt t="19359" x="2670175" y="5705475"/>
          <p14:tracePt t="19375" x="2687638" y="5705475"/>
          <p14:tracePt t="19392" x="2705100" y="5697538"/>
          <p14:tracePt t="19409" x="2714625" y="5697538"/>
          <p14:tracePt t="19426" x="2724150" y="5697538"/>
          <p14:tracePt t="19442" x="2741613" y="5688013"/>
          <p14:tracePt t="19488" x="2751138" y="5688013"/>
          <p14:tracePt t="19509" x="2759075" y="5688013"/>
          <p14:tracePt t="2108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storage technology can help enhance system reliability, aid power transfer, and maintain </a:t>
            </a:r>
            <a:r>
              <a:rPr lang="en-US" dirty="0" smtClean="0"/>
              <a:t>system stability.</a:t>
            </a:r>
          </a:p>
          <a:p>
            <a:endParaRPr lang="en-US" dirty="0"/>
          </a:p>
          <a:p>
            <a:r>
              <a:rPr lang="en-US" dirty="0" smtClean="0"/>
              <a:t>Ideally, Energy Storage Technology could:</a:t>
            </a:r>
          </a:p>
          <a:p>
            <a:pPr lvl="1"/>
            <a:r>
              <a:rPr lang="en-US" dirty="0" smtClean="0"/>
              <a:t>Load leveling: supply </a:t>
            </a:r>
            <a:r>
              <a:rPr lang="en-US" dirty="0"/>
              <a:t>load outside of ideal generation </a:t>
            </a:r>
            <a:r>
              <a:rPr lang="en-US" dirty="0" smtClean="0"/>
              <a:t>hours.</a:t>
            </a:r>
            <a:endParaRPr lang="en-US" dirty="0"/>
          </a:p>
          <a:p>
            <a:pPr lvl="1"/>
            <a:r>
              <a:rPr lang="en-US" dirty="0"/>
              <a:t>Islanded operations: supply load during transmission or distribution interruptions.</a:t>
            </a:r>
          </a:p>
          <a:p>
            <a:pPr lvl="1"/>
            <a:r>
              <a:rPr lang="en-US" dirty="0"/>
              <a:t>Ramp rates: allow generators to balance load at their normal speed.</a:t>
            </a:r>
          </a:p>
          <a:p>
            <a:pPr lvl="1"/>
            <a:r>
              <a:rPr lang="en-US" dirty="0"/>
              <a:t>Voltage control: correct load voltage profiles with rapid reactive power control.</a:t>
            </a:r>
          </a:p>
          <a:p>
            <a:pPr lvl="1"/>
            <a:r>
              <a:rPr lang="en-US" dirty="0"/>
              <a:t>Dynamic stability: rapidly damp oscillations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Spinning reserve: respond </a:t>
            </a:r>
            <a:r>
              <a:rPr lang="en-US" dirty="0"/>
              <a:t>to sudden load </a:t>
            </a:r>
            <a:r>
              <a:rPr lang="en-US" dirty="0" smtClean="0"/>
              <a:t>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16"/>
    </mc:Choice>
    <mc:Fallback xmlns="">
      <p:transition spd="slow" advTm="36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Electric Vehicle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Nissan Leaf</a:t>
            </a:r>
          </a:p>
          <a:p>
            <a:r>
              <a:rPr lang="en-US" dirty="0" smtClean="0"/>
              <a:t>Mini Cooper Mini-E</a:t>
            </a:r>
          </a:p>
          <a:p>
            <a:r>
              <a:rPr lang="en-US" dirty="0" smtClean="0"/>
              <a:t>Tesla Roadster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76086" y="36854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Tesla Roadster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40" y="64770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Nissan Leaf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4347" y="65048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Mini Cooper Mini-E</a:t>
            </a: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31" y="4093441"/>
            <a:ext cx="3685032" cy="24597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70" y="1269435"/>
            <a:ext cx="3685032" cy="24643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194" name="Picture 2" descr="C:\PNNL Work\Current Projects\FOA-152 WSU\Photos\Unsorted\IMG_0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71615"/>
            <a:ext cx="3218847" cy="24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2"/>
    </mc:Choice>
    <mc:Fallback xmlns="">
      <p:transition spd="slow" advTm="4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Deployment of Electric Vehicles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Vehicle Numbers</a:t>
            </a:r>
          </a:p>
          <a:p>
            <a:pPr lvl="1"/>
            <a:r>
              <a:rPr lang="en-US" dirty="0" smtClean="0"/>
              <a:t>27,000 – Estimated number on the road (2011)</a:t>
            </a:r>
          </a:p>
          <a:p>
            <a:pPr lvl="1"/>
            <a:r>
              <a:rPr lang="en-US" dirty="0" smtClean="0"/>
              <a:t>496,000 – Expected number by 2015</a:t>
            </a:r>
          </a:p>
          <a:p>
            <a:r>
              <a:rPr lang="en-US" dirty="0" smtClean="0"/>
              <a:t>Batteries</a:t>
            </a:r>
          </a:p>
          <a:p>
            <a:pPr lvl="1"/>
            <a:r>
              <a:rPr lang="en-US" dirty="0" smtClean="0"/>
              <a:t>Li-ion chemistry in most</a:t>
            </a:r>
          </a:p>
          <a:p>
            <a:pPr lvl="1"/>
            <a:r>
              <a:rPr lang="en-US" dirty="0" smtClean="0"/>
              <a:t>Capacities vary</a:t>
            </a:r>
          </a:p>
          <a:p>
            <a:pPr lvl="2"/>
            <a:r>
              <a:rPr lang="en-US" dirty="0" smtClean="0"/>
              <a:t>Toyota Prius PHEV 	– 4.4 kWh</a:t>
            </a:r>
          </a:p>
          <a:p>
            <a:pPr lvl="2"/>
            <a:r>
              <a:rPr lang="en-US" dirty="0" smtClean="0"/>
              <a:t>Nissan Leaf 		– 24 kWh</a:t>
            </a:r>
          </a:p>
          <a:p>
            <a:pPr lvl="2"/>
            <a:r>
              <a:rPr lang="en-US" dirty="0" smtClean="0"/>
              <a:t>Chevrolet Volt 		– 16 kWh</a:t>
            </a:r>
          </a:p>
          <a:p>
            <a:pPr lvl="2"/>
            <a:r>
              <a:rPr lang="en-US" dirty="0" smtClean="0"/>
              <a:t>Mini Cooper Mini-E 	– 35 kWh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55367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2015 numbers and Chevy Volt battery sizes are used, the grid ideally has access to almost 8 GWh of storage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Even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small fraction of this is a significant resource for the power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grid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7"/>
    </mc:Choice>
    <mc:Fallback xmlns="">
      <p:transition spd="slow" advTm="15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 on the Distribution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Electric vehicles represent a new load at the distribution level and this can cause operational issues.</a:t>
            </a:r>
          </a:p>
          <a:p>
            <a:endParaRPr lang="en-US" dirty="0"/>
          </a:p>
          <a:p>
            <a:r>
              <a:rPr lang="en-US" dirty="0"/>
              <a:t>Can be </a:t>
            </a:r>
            <a:r>
              <a:rPr lang="en-US" dirty="0" smtClean="0"/>
              <a:t>an additional load equivalent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extra hot water heater in the </a:t>
            </a:r>
            <a:r>
              <a:rPr lang="en-US" dirty="0" smtClean="0"/>
              <a:t>house.</a:t>
            </a:r>
            <a:endParaRPr lang="en-US" dirty="0"/>
          </a:p>
          <a:p>
            <a:pPr lvl="1"/>
            <a:r>
              <a:rPr lang="en-US" dirty="0"/>
              <a:t>Level 1 Charging – 120 VAC @ 16 A = 1.92 kW</a:t>
            </a:r>
          </a:p>
          <a:p>
            <a:pPr lvl="1"/>
            <a:r>
              <a:rPr lang="en-US" dirty="0"/>
              <a:t>Level 2 Charging – 240 VAC @ 32 A = 7.68 kW</a:t>
            </a:r>
          </a:p>
          <a:p>
            <a:pPr marL="514350" lvl="1" indent="0">
              <a:buNone/>
            </a:pPr>
            <a:r>
              <a:rPr lang="en-US" dirty="0"/>
              <a:t>	</a:t>
            </a:r>
            <a:r>
              <a:rPr lang="en-US" dirty="0" smtClean="0"/>
              <a:t>                             240 </a:t>
            </a:r>
            <a:r>
              <a:rPr lang="en-US" dirty="0"/>
              <a:t>VAC @ 80 A = 19.2 kW</a:t>
            </a:r>
          </a:p>
          <a:p>
            <a:endParaRPr lang="en-US" dirty="0" smtClean="0"/>
          </a:p>
          <a:p>
            <a:r>
              <a:rPr lang="en-US" dirty="0" smtClean="0"/>
              <a:t>Operational system effects include:</a:t>
            </a:r>
          </a:p>
          <a:p>
            <a:pPr lvl="1"/>
            <a:r>
              <a:rPr lang="en-US" dirty="0" smtClean="0"/>
              <a:t>Coincidental </a:t>
            </a:r>
            <a:r>
              <a:rPr lang="en-US" dirty="0"/>
              <a:t>loading – commuters all plugging in when come </a:t>
            </a:r>
            <a:r>
              <a:rPr lang="en-US" dirty="0" smtClean="0"/>
              <a:t>home</a:t>
            </a:r>
          </a:p>
          <a:p>
            <a:pPr lvl="1"/>
            <a:r>
              <a:rPr lang="en-US" dirty="0" smtClean="0"/>
              <a:t>Potential to overload distribution transformers</a:t>
            </a:r>
          </a:p>
          <a:p>
            <a:pPr lvl="1"/>
            <a:r>
              <a:rPr lang="en-US" dirty="0" smtClean="0"/>
              <a:t>Possible peak generation issues</a:t>
            </a:r>
          </a:p>
          <a:p>
            <a:endParaRPr lang="en-US" dirty="0" smtClean="0"/>
          </a:p>
          <a:p>
            <a:r>
              <a:rPr lang="en-US" dirty="0" smtClean="0"/>
              <a:t>Potential solutions include:</a:t>
            </a:r>
          </a:p>
          <a:p>
            <a:pPr lvl="1"/>
            <a:r>
              <a:rPr lang="en-US" dirty="0" smtClean="0"/>
              <a:t>Time-of-use rates for charging</a:t>
            </a:r>
          </a:p>
          <a:p>
            <a:pPr lvl="1"/>
            <a:r>
              <a:rPr lang="en-US" dirty="0" smtClean="0"/>
              <a:t>Deferred (timer-based) charging</a:t>
            </a:r>
          </a:p>
          <a:p>
            <a:pPr lvl="1"/>
            <a:r>
              <a:rPr lang="en-US" dirty="0" smtClean="0"/>
              <a:t>Regulation charging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43"/>
    </mc:Choice>
    <mc:Fallback xmlns="">
      <p:transition spd="slow" advTm="18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System Engagement of Electric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Because of the size of the light duty vehicle fleet in the United States, EVs represent a potentially massive energy storage resource.</a:t>
            </a:r>
          </a:p>
          <a:p>
            <a:endParaRPr lang="en-US" dirty="0"/>
          </a:p>
          <a:p>
            <a:r>
              <a:rPr lang="en-US" dirty="0" smtClean="0"/>
              <a:t>Similar to DR, EVs must be engaged by the power system in a way that does not adversely affect the end-use customer, and the end-use customer must be compensated for their participation.</a:t>
            </a:r>
          </a:p>
          <a:p>
            <a:endParaRPr lang="en-US" dirty="0"/>
          </a:p>
          <a:p>
            <a:r>
              <a:rPr lang="en-US" dirty="0" smtClean="0"/>
              <a:t>EVs have the potential to be engaged in power systems operations such as load leveling and providing ancillary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4"/>
    </mc:Choice>
    <mc:Fallback xmlns="">
      <p:transition spd="slow" advTm="6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963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Electric vehicles as a grid resource</a:t>
            </a:r>
          </a:p>
          <a:p>
            <a:pPr lvl="1"/>
            <a:r>
              <a:rPr lang="en-US" dirty="0" smtClean="0"/>
              <a:t>Potential as load (V2GHalf or G2V)</a:t>
            </a:r>
          </a:p>
          <a:p>
            <a:pPr lvl="2"/>
            <a:r>
              <a:rPr lang="en-US" dirty="0" smtClean="0"/>
              <a:t>Charge rate can be varied to meet grid demands</a:t>
            </a:r>
          </a:p>
          <a:p>
            <a:pPr lvl="2"/>
            <a:r>
              <a:rPr lang="en-US" dirty="0" smtClean="0"/>
              <a:t>“Load resource” availability dictated by charge needed</a:t>
            </a:r>
          </a:p>
          <a:p>
            <a:pPr lvl="1"/>
            <a:r>
              <a:rPr lang="en-US" dirty="0" smtClean="0"/>
              <a:t>Potential as storage (V2GFull or V2G)</a:t>
            </a:r>
          </a:p>
          <a:p>
            <a:pPr lvl="2"/>
            <a:r>
              <a:rPr lang="en-US" dirty="0" smtClean="0"/>
              <a:t>Charge rate and discharge rate can be varied to meet grid demands</a:t>
            </a:r>
          </a:p>
          <a:p>
            <a:pPr lvl="2"/>
            <a:r>
              <a:rPr lang="en-US" dirty="0" smtClean="0"/>
              <a:t>Ability to discharge after 100% full – maintain longer “grid resource” availability</a:t>
            </a:r>
          </a:p>
          <a:p>
            <a:endParaRPr lang="en-US" dirty="0" smtClean="0"/>
          </a:p>
          <a:p>
            <a:r>
              <a:rPr lang="en-US" dirty="0" smtClean="0"/>
              <a:t>Electric vehicles as a customer item</a:t>
            </a:r>
          </a:p>
          <a:p>
            <a:pPr lvl="1"/>
            <a:r>
              <a:rPr lang="en-US" dirty="0" smtClean="0"/>
              <a:t>Battery capacity</a:t>
            </a:r>
          </a:p>
          <a:p>
            <a:pPr lvl="2"/>
            <a:r>
              <a:rPr lang="en-US" dirty="0" smtClean="0"/>
              <a:t>Spontaneous trips</a:t>
            </a:r>
          </a:p>
          <a:p>
            <a:pPr lvl="2"/>
            <a:r>
              <a:rPr lang="en-US" dirty="0" smtClean="0"/>
              <a:t>“Charge by” requirements</a:t>
            </a:r>
          </a:p>
          <a:p>
            <a:pPr lvl="1"/>
            <a:r>
              <a:rPr lang="en-US" dirty="0" smtClean="0"/>
              <a:t>Compensation for use as grid resource</a:t>
            </a:r>
          </a:p>
          <a:p>
            <a:pPr lvl="1"/>
            <a:r>
              <a:rPr lang="en-US" dirty="0" smtClean="0"/>
              <a:t>Control location</a:t>
            </a:r>
          </a:p>
          <a:p>
            <a:pPr lvl="2"/>
            <a:r>
              <a:rPr lang="en-US" dirty="0" smtClean="0"/>
              <a:t>Localized</a:t>
            </a:r>
          </a:p>
          <a:p>
            <a:pPr lvl="2"/>
            <a:r>
              <a:rPr lang="en-US" dirty="0" smtClean="0"/>
              <a:t>Centralized</a:t>
            </a:r>
          </a:p>
          <a:p>
            <a:pPr lvl="1"/>
            <a:endParaRPr lang="en-US" dirty="0" smtClean="0"/>
          </a:p>
        </p:txBody>
      </p:sp>
      <p:pic>
        <p:nvPicPr>
          <p:cNvPr id="1026" name="Picture 2" descr="C:\Users\d3x593\Documents\Smart Charger Stuff\V2GHalf_Dia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97622"/>
            <a:ext cx="3563094" cy="18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3x593\Documents\Smart Charger Stuff\V2GFull_Diagr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34" y="3829601"/>
            <a:ext cx="3566160" cy="1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7532" y="3276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V2GHalf or G2V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1234" y="565564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V2GFull or V2G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59"/>
    </mc:Choice>
    <mc:Fallback xmlns="">
      <p:transition spd="slow" advTm="18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64" x="6224588" y="2955925"/>
          <p14:tracePt t="69482" x="6242050" y="2946400"/>
          <p14:tracePt t="69483" x="6251575" y="2946400"/>
          <p14:tracePt t="69487" x="6259513" y="2946400"/>
          <p14:tracePt t="69502" x="6276975" y="2938463"/>
          <p14:tracePt t="69542" x="6286500" y="2938463"/>
          <p14:tracePt t="69571" x="6296025" y="2938463"/>
          <p14:tracePt t="69622" x="6303963" y="2938463"/>
          <p14:tracePt t="69636" x="6303963" y="2928938"/>
          <p14:tracePt t="69637" x="6323013" y="2919413"/>
          <p14:tracePt t="69652" x="6330950" y="2919413"/>
          <p14:tracePt t="69669" x="6357938" y="2919413"/>
          <p14:tracePt t="69686" x="6384925" y="2919413"/>
          <p14:tracePt t="69703" x="6394450" y="2919413"/>
          <p14:tracePt t="69719" x="6411913" y="2919413"/>
          <p14:tracePt t="69736" x="6438900" y="2919413"/>
          <p14:tracePt t="69752" x="6446838" y="2919413"/>
          <p14:tracePt t="69769" x="6473825" y="2919413"/>
          <p14:tracePt t="69785" x="6491288" y="2919413"/>
          <p14:tracePt t="69802" x="6527800" y="2919413"/>
          <p14:tracePt t="69819" x="6537325" y="2919413"/>
          <p14:tracePt t="69836" x="6589713" y="2919413"/>
          <p14:tracePt t="69853" x="6643688" y="2919413"/>
          <p14:tracePt t="69869" x="6697663" y="2919413"/>
          <p14:tracePt t="69886" x="6715125" y="2919413"/>
          <p14:tracePt t="69902" x="6751638" y="2919413"/>
          <p14:tracePt t="69919" x="6786563" y="2919413"/>
          <p14:tracePt t="69935" x="6813550" y="2919413"/>
          <p14:tracePt t="69972" x="6823075" y="2919413"/>
          <p14:tracePt t="70012" x="6831013" y="2919413"/>
          <p14:tracePt t="70131" x="6796088" y="2919413"/>
          <p14:tracePt t="70139" x="6751638" y="2938463"/>
          <p14:tracePt t="70149" x="6697663" y="2955925"/>
          <p14:tracePt t="70154" x="6589713" y="2965450"/>
          <p14:tracePt t="70169" x="6527800" y="2982913"/>
          <p14:tracePt t="70185" x="6384925" y="3009900"/>
          <p14:tracePt t="70202" x="6276975" y="3036888"/>
          <p14:tracePt t="70219" x="6232525" y="3044825"/>
          <p14:tracePt t="70235" x="6161088" y="3054350"/>
          <p14:tracePt t="70253" x="6116638" y="3062288"/>
          <p14:tracePt t="70269" x="6108700" y="3062288"/>
          <p14:tracePt t="70286" x="6099175" y="3062288"/>
          <p14:tracePt t="70302" x="6089650" y="3062288"/>
          <p14:tracePt t="70411" x="6099175" y="3062288"/>
          <p14:tracePt t="70419" x="6170613" y="3071813"/>
          <p14:tracePt t="70436" x="6296025" y="3071813"/>
          <p14:tracePt t="70452" x="6367463" y="3071813"/>
          <p14:tracePt t="70469" x="6527800" y="3071813"/>
          <p14:tracePt t="70485" x="6697663" y="3071813"/>
          <p14:tracePt t="70502" x="6769100" y="3071813"/>
          <p14:tracePt t="70519" x="6875463" y="3071813"/>
          <p14:tracePt t="70535" x="6965950" y="3071813"/>
          <p14:tracePt t="70552" x="7000875" y="3071813"/>
          <p14:tracePt t="70569" x="7045325" y="3071813"/>
          <p14:tracePt t="70586" x="7062788" y="3071813"/>
          <p14:tracePt t="70602" x="7081838" y="3071813"/>
          <p14:tracePt t="71351" x="7072313" y="3062288"/>
          <p14:tracePt t="71369" x="7045325" y="3044825"/>
          <p14:tracePt t="71385" x="6956425" y="3009900"/>
          <p14:tracePt t="71386" x="6840538" y="2973388"/>
          <p14:tracePt t="71402" x="6796088" y="2946400"/>
          <p14:tracePt t="71418" x="6616700" y="2847975"/>
          <p14:tracePt t="71452" x="6554788" y="2822575"/>
          <p14:tracePt t="71469" x="6527800" y="2795588"/>
          <p14:tracePt t="71485" x="6465888" y="2768600"/>
          <p14:tracePt t="71502" x="6402388" y="2724150"/>
          <p14:tracePt t="71519" x="6375400" y="2714625"/>
          <p14:tracePt t="71535" x="6323013" y="2660650"/>
          <p14:tracePt t="71552" x="6251575" y="2608263"/>
          <p14:tracePt t="71568" x="6180138" y="2544763"/>
          <p14:tracePt t="71585" x="6089650" y="2482850"/>
          <p14:tracePt t="71602" x="6045200" y="2446338"/>
          <p14:tracePt t="71619" x="5983288" y="2393950"/>
          <p14:tracePt t="71635" x="5938838" y="2357438"/>
          <p14:tracePt t="71652" x="5929313" y="2347913"/>
          <p14:tracePt t="71669" x="5919788" y="2339975"/>
          <p14:tracePt t="71685" x="5911850" y="2330450"/>
          <p14:tracePt t="71741" x="5911850" y="2322513"/>
          <p14:tracePt t="71751" x="5911850" y="2312988"/>
          <p14:tracePt t="71790" x="5911850" y="2303463"/>
          <p14:tracePt t="71801" x="5911850" y="2286000"/>
          <p14:tracePt t="71810" x="5911850" y="2268538"/>
          <p14:tracePt t="71819" x="5919788" y="2224088"/>
          <p14:tracePt t="71835" x="5946775" y="2170113"/>
          <p14:tracePt t="71852" x="5946775" y="2160588"/>
          <p14:tracePt t="71869" x="5946775" y="2143125"/>
          <p14:tracePt t="71885" x="5956300" y="2133600"/>
          <p14:tracePt t="71902" x="5965825" y="2133600"/>
          <p14:tracePt t="71918" x="5983288" y="2143125"/>
          <p14:tracePt t="71935" x="6000750" y="2187575"/>
          <p14:tracePt t="71952" x="6018213" y="2214563"/>
          <p14:tracePt t="71969" x="6027738" y="2224088"/>
          <p14:tracePt t="71985" x="6045200" y="2232025"/>
          <p14:tracePt t="72002" x="6089650" y="2232025"/>
          <p14:tracePt t="72018" x="6143625" y="2197100"/>
          <p14:tracePt t="72035" x="6161088" y="2160588"/>
          <p14:tracePt t="72051" x="6197600" y="2125663"/>
          <p14:tracePt t="72068" x="6232525" y="2089150"/>
          <p14:tracePt t="72085" x="6259513" y="2081213"/>
          <p14:tracePt t="72102" x="6276975" y="2081213"/>
          <p14:tracePt t="72118" x="6340475" y="2108200"/>
          <p14:tracePt t="72135" x="6384925" y="2143125"/>
          <p14:tracePt t="72151" x="6419850" y="2160588"/>
          <p14:tracePt t="72168" x="6473825" y="2170113"/>
          <p14:tracePt t="72185" x="6510338" y="2170113"/>
          <p14:tracePt t="72202" x="6518275" y="2160588"/>
          <p14:tracePt t="72218" x="6537325" y="2152650"/>
          <p14:tracePt t="72235" x="6545263" y="2143125"/>
          <p14:tracePt t="72279" x="6554788" y="2143125"/>
          <p14:tracePt t="72541" x="6554788" y="2133600"/>
          <p14:tracePt t="73085" x="6554788" y="2160588"/>
          <p14:tracePt t="73091" x="6537325" y="2303463"/>
          <p14:tracePt t="73102" x="6491288" y="2581275"/>
          <p14:tracePt t="73118" x="6446838" y="2822575"/>
          <p14:tracePt t="73135" x="6348413" y="3357563"/>
          <p14:tracePt t="73152" x="6276975" y="3786188"/>
          <p14:tracePt t="73169" x="6269038" y="3990975"/>
          <p14:tracePt t="73185" x="6232525" y="4518025"/>
          <p14:tracePt t="73203" x="6232525" y="4830763"/>
          <p14:tracePt t="73218" x="6251575" y="4938713"/>
          <p14:tracePt t="73234" x="6251575" y="5099050"/>
          <p14:tracePt t="73252" x="6251575" y="5143500"/>
          <p14:tracePt t="73491" x="6242050" y="5153025"/>
          <p14:tracePt t="73501" x="6242050" y="5160963"/>
          <p14:tracePt t="73502" x="6224588" y="5170488"/>
          <p14:tracePt t="73518" x="6170613" y="5214938"/>
          <p14:tracePt t="73535" x="6099175" y="5251450"/>
          <p14:tracePt t="73552" x="6072188" y="5259388"/>
          <p14:tracePt t="73568" x="6010275" y="5268913"/>
          <p14:tracePt t="73585" x="5946775" y="5259388"/>
          <p14:tracePt t="73601" x="5911850" y="5251450"/>
          <p14:tracePt t="73618" x="5902325" y="5251450"/>
          <p14:tracePt t="73635" x="5894388" y="5232400"/>
          <p14:tracePt t="73651" x="5884863" y="5224463"/>
          <p14:tracePt t="73668" x="5875338" y="5197475"/>
          <p14:tracePt t="73685" x="5848350" y="5133975"/>
          <p14:tracePt t="73685" x="5848350" y="5116513"/>
          <p14:tracePt t="73702" x="5848350" y="5108575"/>
          <p14:tracePt t="73718" x="5840413" y="5089525"/>
          <p14:tracePt t="73752" x="5840413" y="5081588"/>
          <p14:tracePt t="73752" x="5830888" y="5081588"/>
          <p14:tracePt t="73768" x="5830888" y="5072063"/>
          <p14:tracePt t="73785" x="5830888" y="5062538"/>
          <p14:tracePt t="73801" x="5822950" y="5054600"/>
          <p14:tracePt t="73818" x="5813425" y="5010150"/>
          <p14:tracePt t="73834" x="5803900" y="4983163"/>
          <p14:tracePt t="73851" x="5795963" y="4973638"/>
          <p14:tracePt t="73868" x="5786438" y="4929188"/>
          <p14:tracePt t="73885" x="5776913" y="4894263"/>
          <p14:tracePt t="73901" x="5768975" y="4884738"/>
          <p14:tracePt t="73918" x="5768975" y="4875213"/>
          <p14:tracePt t="73934" x="5759450" y="4848225"/>
          <p14:tracePt t="73978" x="5759450" y="4840288"/>
          <p14:tracePt t="76350" x="5751513" y="4840288"/>
          <p14:tracePt t="76420" x="5751513" y="4830763"/>
          <p14:tracePt t="76460" x="5751513" y="4822825"/>
          <p14:tracePt t="76485" x="5759450" y="4822825"/>
          <p14:tracePt t="76486" x="5813425" y="4822825"/>
          <p14:tracePt t="76501" x="5848350" y="4822825"/>
          <p14:tracePt t="76518" x="5911850" y="4822825"/>
          <p14:tracePt t="76535" x="5973763" y="4822825"/>
          <p14:tracePt t="76552" x="6000750" y="4822825"/>
          <p14:tracePt t="76627" x="6000750" y="4840288"/>
          <p14:tracePt t="76635" x="5991225" y="4875213"/>
          <p14:tracePt t="76636" x="5973763" y="4919663"/>
          <p14:tracePt t="76651" x="5911850" y="5027613"/>
          <p14:tracePt t="76668" x="5884863" y="5072063"/>
          <p14:tracePt t="76685" x="5840413" y="5153025"/>
          <p14:tracePt t="76702" x="5795963" y="5214938"/>
          <p14:tracePt t="76718" x="5786438" y="5241925"/>
          <p14:tracePt t="76735" x="5776913" y="5251450"/>
          <p14:tracePt t="76859" x="5776913" y="5241925"/>
          <p14:tracePt t="76867" x="5776913" y="5232400"/>
          <p14:tracePt t="76910" x="5776913" y="5224463"/>
          <p14:tracePt t="76935" x="5776913" y="5214938"/>
          <p14:tracePt t="76958" x="5776913" y="5205413"/>
          <p14:tracePt t="76978" x="5776913" y="5197475"/>
          <p14:tracePt t="77006" x="5776913" y="5187950"/>
          <p14:tracePt t="77036" x="5776913" y="5180013"/>
          <p14:tracePt t="77095" x="5776913" y="5170488"/>
          <p14:tracePt t="77191" x="5776913" y="5160963"/>
          <p14:tracePt t="77231" x="5776913" y="5153025"/>
          <p14:tracePt t="77244" x="5776913" y="5133975"/>
          <p14:tracePt t="77252" x="5776913" y="5126038"/>
          <p14:tracePt t="77268" x="5776913" y="5116513"/>
          <p14:tracePt t="77285" x="5776913" y="5108575"/>
          <p14:tracePt t="77301" x="5776913" y="5099050"/>
          <p14:tracePt t="77318" x="5786438" y="5089525"/>
          <p14:tracePt t="77366" x="5786438" y="5081588"/>
          <p14:tracePt t="77417" x="5786438" y="5072063"/>
          <p14:tracePt t="77434" x="5786438" y="5062538"/>
          <p14:tracePt t="77435" x="5795963" y="5062538"/>
          <p14:tracePt t="77451" x="5795963" y="5054600"/>
          <p14:tracePt t="77468" x="5803900" y="5045075"/>
          <p14:tracePt t="77485" x="5803900" y="5037138"/>
          <p14:tracePt t="77501" x="5803900" y="5027613"/>
          <p14:tracePt t="77552" x="5803900" y="5018088"/>
          <p14:tracePt t="77611" x="5803900" y="5010150"/>
          <p14:tracePt t="77630" x="5803900" y="5000625"/>
          <p14:tracePt t="77660" x="5813425" y="5000625"/>
          <p14:tracePt t="77670" x="5813425" y="4991100"/>
          <p14:tracePt t="77670" x="5822950" y="4983163"/>
          <p14:tracePt t="77684" x="5830888" y="4946650"/>
          <p14:tracePt t="77702" x="5848350" y="4929188"/>
          <p14:tracePt t="77718" x="5875338" y="4894263"/>
          <p14:tracePt t="77735" x="5902325" y="4867275"/>
          <p14:tracePt t="77751" x="5911850" y="4840288"/>
          <p14:tracePt t="77768" x="5919788" y="4830763"/>
          <p14:tracePt t="77785" x="5929313" y="4822825"/>
          <p14:tracePt t="77819" x="5946775" y="4813300"/>
          <p14:tracePt t="77819" x="5965825" y="4786313"/>
          <p14:tracePt t="77834" x="6000750" y="4741863"/>
          <p14:tracePt t="77852" x="6037263" y="4687888"/>
          <p14:tracePt t="77868" x="6045200" y="4670425"/>
          <p14:tracePt t="77884" x="6062663" y="4643438"/>
          <p14:tracePt t="77901" x="6081713" y="4608513"/>
          <p14:tracePt t="77918" x="6089650" y="4589463"/>
          <p14:tracePt t="77935" x="6108700" y="4562475"/>
          <p14:tracePt t="77951" x="6116638" y="4537075"/>
          <p14:tracePt t="77969" x="6126163" y="4518025"/>
          <p14:tracePt t="77984" x="6126163" y="4510088"/>
          <p14:tracePt t="78001" x="6143625" y="4483100"/>
          <p14:tracePt t="78018" x="6153150" y="4446588"/>
          <p14:tracePt t="78034" x="6161088" y="4429125"/>
          <p14:tracePt t="78051" x="6170613" y="4411663"/>
          <p14:tracePt t="78068" x="6188075" y="4384675"/>
          <p14:tracePt t="78084" x="6188075" y="4357688"/>
          <p14:tracePt t="78101" x="6197600" y="4348163"/>
          <p14:tracePt t="78117" x="6205538" y="4330700"/>
          <p14:tracePt t="78159" x="6205538" y="4322763"/>
          <p14:tracePt t="78184" x="6215063" y="4322763"/>
          <p14:tracePt t="78208" x="6215063" y="4313238"/>
          <p14:tracePt t="78236" x="6224588" y="4303713"/>
          <p14:tracePt t="78245" x="6224588" y="4295775"/>
          <p14:tracePt t="78251" x="6232525" y="4295775"/>
          <p14:tracePt t="78267" x="6242050" y="4286250"/>
          <p14:tracePt t="78285" x="6251575" y="4286250"/>
          <p14:tracePt t="78301" x="6251575" y="4276725"/>
          <p14:tracePt t="78336" x="6259513" y="4268788"/>
          <p14:tracePt t="78362" x="6269038" y="4268788"/>
          <p14:tracePt t="78385" x="6276975" y="4276725"/>
          <p14:tracePt t="78392" x="6296025" y="4286250"/>
          <p14:tracePt t="78401" x="6330950" y="4340225"/>
          <p14:tracePt t="78417" x="6367463" y="4429125"/>
          <p14:tracePt t="78435" x="6394450" y="4483100"/>
          <p14:tracePt t="78451" x="6419850" y="4581525"/>
          <p14:tracePt t="78468" x="6429375" y="4660900"/>
          <p14:tracePt t="78485" x="6429375" y="4724400"/>
          <p14:tracePt t="78501" x="6429375" y="4741863"/>
          <p14:tracePt t="78518" x="6429375" y="4768850"/>
          <p14:tracePt t="78534" x="6429375" y="4776788"/>
          <p14:tracePt t="78629" x="6438900" y="4776788"/>
          <p14:tracePt t="78657" x="6446838" y="4776788"/>
          <p14:tracePt t="78707" x="6456363" y="4776788"/>
          <p14:tracePt t="78766" x="6465888" y="4776788"/>
          <p14:tracePt t="78805" x="6473825" y="4776788"/>
          <p14:tracePt t="78812" x="6483350" y="4776788"/>
          <p14:tracePt t="78835" x="6491288" y="4768850"/>
          <p14:tracePt t="78864" x="6500813" y="4759325"/>
          <p14:tracePt t="78864" x="6510338" y="4751388"/>
          <p14:tracePt t="78901" x="6518275" y="4751388"/>
          <p14:tracePt t="78919" x="6518275" y="4741863"/>
          <p14:tracePt t="78949" x="6527800" y="4741863"/>
          <p14:tracePt t="78969" x="6545263" y="4741863"/>
          <p14:tracePt t="78970" x="6554788" y="4751388"/>
          <p14:tracePt t="78984" x="6581775" y="4776788"/>
          <p14:tracePt t="79001" x="6581775" y="4786313"/>
          <p14:tracePt t="79017" x="6608763" y="4803775"/>
          <p14:tracePt t="79035" x="6634163" y="4830763"/>
          <p14:tracePt t="79051" x="6643688" y="4840288"/>
          <p14:tracePt t="79067" x="6670675" y="4857750"/>
          <p14:tracePt t="79084" x="6705600" y="4875213"/>
          <p14:tracePt t="79101" x="6732588" y="4902200"/>
          <p14:tracePt t="79117" x="6742113" y="4902200"/>
          <p14:tracePt t="79134" x="6769100" y="4919663"/>
          <p14:tracePt t="79151" x="6796088" y="4929188"/>
          <p14:tracePt t="79167" x="6796088" y="4938713"/>
          <p14:tracePt t="79185" x="6804025" y="4938713"/>
          <p14:tracePt t="79201" x="6813550" y="4938713"/>
          <p14:tracePt t="79264" x="6823075" y="4938713"/>
          <p14:tracePt t="79331" x="6823075" y="4929188"/>
          <p14:tracePt t="79334" x="6823075" y="4884738"/>
          <p14:tracePt t="79351" x="6823075" y="4857750"/>
          <p14:tracePt t="79368" x="6813550" y="4795838"/>
          <p14:tracePt t="79384" x="6804025" y="4768850"/>
          <p14:tracePt t="79401" x="6804025" y="4751388"/>
          <p14:tracePt t="79417" x="6796088" y="4751388"/>
          <p14:tracePt t="79434" x="6796088" y="4741863"/>
          <p14:tracePt t="79469" x="6786563" y="4732338"/>
          <p14:tracePt t="79470" x="6786563" y="4724400"/>
          <p14:tracePt t="79485" x="6786563" y="4714875"/>
          <p14:tracePt t="79500" x="6777038" y="4714875"/>
          <p14:tracePt t="79517" x="6777038" y="4705350"/>
          <p14:tracePt t="79575" x="6777038" y="4697413"/>
          <p14:tracePt t="79695" x="6777038" y="4705350"/>
          <p14:tracePt t="79731" x="6786563" y="4705350"/>
          <p14:tracePt t="79741" x="6804025" y="4714875"/>
          <p14:tracePt t="79754" x="6813550" y="4714875"/>
          <p14:tracePt t="79767" x="6840538" y="4714875"/>
          <p14:tracePt t="79784" x="6875463" y="4714875"/>
          <p14:tracePt t="79800" x="6884988" y="4714875"/>
          <p14:tracePt t="79818" x="6929438" y="4714875"/>
          <p14:tracePt t="79834" x="6956425" y="4714875"/>
          <p14:tracePt t="79851" x="6965950" y="4714875"/>
          <p14:tracePt t="79867" x="6991350" y="4714875"/>
          <p14:tracePt t="79884" x="7010400" y="4714875"/>
          <p14:tracePt t="79900" x="7018338" y="4714875"/>
          <p14:tracePt t="80845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Off-Peak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V2G required</a:t>
            </a:r>
          </a:p>
          <a:p>
            <a:endParaRPr lang="en-US" dirty="0" smtClean="0"/>
          </a:p>
          <a:p>
            <a:r>
              <a:rPr lang="en-US" dirty="0" smtClean="0"/>
              <a:t>Direct Economics</a:t>
            </a:r>
          </a:p>
          <a:p>
            <a:pPr lvl="1"/>
            <a:r>
              <a:rPr lang="en-US" dirty="0" smtClean="0"/>
              <a:t>Charge electric vehicle during cheaper night rates</a:t>
            </a:r>
          </a:p>
          <a:p>
            <a:pPr lvl="1"/>
            <a:r>
              <a:rPr lang="en-US" dirty="0" smtClean="0"/>
              <a:t>Sell back into grid when prices higher</a:t>
            </a:r>
          </a:p>
          <a:p>
            <a:pPr lvl="1"/>
            <a:r>
              <a:rPr lang="en-US" dirty="0" smtClean="0"/>
              <a:t>Feed load from electric vehicle battery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Distributed Renewable Generation</a:t>
            </a:r>
          </a:p>
          <a:p>
            <a:pPr lvl="1"/>
            <a:r>
              <a:rPr lang="en-US" dirty="0" smtClean="0"/>
              <a:t>Charge during generation peak</a:t>
            </a:r>
          </a:p>
          <a:p>
            <a:pPr lvl="2"/>
            <a:r>
              <a:rPr lang="en-US" dirty="0" smtClean="0"/>
              <a:t>Solar peak – daytime charging</a:t>
            </a:r>
          </a:p>
          <a:p>
            <a:pPr lvl="2"/>
            <a:r>
              <a:rPr lang="en-US" dirty="0" smtClean="0"/>
              <a:t>Wind peak – often nighttime charging</a:t>
            </a:r>
          </a:p>
          <a:p>
            <a:pPr lvl="1"/>
            <a:r>
              <a:rPr lang="en-US" dirty="0" smtClean="0"/>
              <a:t>Utilize during periods of low generation</a:t>
            </a:r>
          </a:p>
          <a:p>
            <a:endParaRPr lang="en-US" dirty="0" smtClean="0"/>
          </a:p>
          <a:p>
            <a:r>
              <a:rPr lang="en-US" dirty="0" smtClean="0"/>
              <a:t>Grid Stability</a:t>
            </a:r>
          </a:p>
          <a:p>
            <a:pPr lvl="1"/>
            <a:r>
              <a:rPr lang="en-US" dirty="0" smtClean="0"/>
              <a:t>Charge during excess generation</a:t>
            </a:r>
          </a:p>
          <a:p>
            <a:pPr lvl="1"/>
            <a:r>
              <a:rPr lang="en-US" dirty="0" smtClean="0"/>
              <a:t>Provide back into grid during generation shortfalls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PNNL Work\Current Projects\FOA-152 WSU\Photos\Distributed Generation\IMG_0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8"/>
    </mc:Choice>
    <mc:Fallback xmlns="">
      <p:transition spd="slow" advTm="10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Ancillary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281"/>
            <a:ext cx="4827234" cy="2593777"/>
          </a:xfrm>
        </p:spPr>
        <p:txBody>
          <a:bodyPr>
            <a:noAutofit/>
          </a:bodyPr>
          <a:lstStyle/>
          <a:p>
            <a:r>
              <a:rPr lang="en-US" sz="1400" dirty="0" smtClean="0"/>
              <a:t>Type of service</a:t>
            </a:r>
          </a:p>
          <a:p>
            <a:pPr lvl="1"/>
            <a:r>
              <a:rPr lang="en-US" sz="1200" dirty="0" smtClean="0"/>
              <a:t>Regulation – Fast response time – on the order of 4 seconds</a:t>
            </a:r>
          </a:p>
          <a:p>
            <a:pPr lvl="1"/>
            <a:r>
              <a:rPr lang="en-US" sz="1200" dirty="0" smtClean="0"/>
              <a:t>Load following – Slow response time – on the order of 1 to 5 minutes</a:t>
            </a:r>
          </a:p>
          <a:p>
            <a:endParaRPr lang="en-US" sz="1400" dirty="0" smtClean="0"/>
          </a:p>
          <a:p>
            <a:r>
              <a:rPr lang="en-US" sz="1400" dirty="0" smtClean="0"/>
              <a:t>External control or frequency-based</a:t>
            </a:r>
          </a:p>
          <a:p>
            <a:endParaRPr lang="en-US" sz="1400" dirty="0" smtClean="0"/>
          </a:p>
          <a:p>
            <a:r>
              <a:rPr lang="en-US" sz="1400" dirty="0" smtClean="0"/>
              <a:t>V2G</a:t>
            </a:r>
            <a:endParaRPr lang="en-US" sz="1400" dirty="0"/>
          </a:p>
          <a:p>
            <a:pPr lvl="1"/>
            <a:r>
              <a:rPr lang="en-US" sz="1200" dirty="0"/>
              <a:t>Provide both “incremental” and “decremental” power to the grid</a:t>
            </a:r>
          </a:p>
          <a:p>
            <a:pPr lvl="1"/>
            <a:r>
              <a:rPr lang="en-US" sz="1200" dirty="0"/>
              <a:t>Incremental – charge for over-frequency/over-generation</a:t>
            </a:r>
          </a:p>
          <a:p>
            <a:endParaRPr lang="en-US" sz="1400" dirty="0" smtClean="0"/>
          </a:p>
        </p:txBody>
      </p:sp>
      <p:pic>
        <p:nvPicPr>
          <p:cNvPr id="4" name="Content Placeholder 7" descr="V2G_Full_Work_Imbalan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5925"/>
          <a:stretch>
            <a:fillRect/>
          </a:stretch>
        </p:blipFill>
        <p:spPr>
          <a:xfrm>
            <a:off x="5208234" y="1684043"/>
            <a:ext cx="3811857" cy="232568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57909" y="1447800"/>
            <a:ext cx="3609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Regulation Services – Balancing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314992" y="3247729"/>
            <a:ext cx="3810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565023" y="3944642"/>
            <a:ext cx="3455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Charging follows balancing requirements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4091112"/>
            <a:ext cx="8382000" cy="193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 smtClean="0"/>
              <a:t>Decremental </a:t>
            </a:r>
            <a:r>
              <a:rPr lang="en-US" sz="1200" dirty="0"/>
              <a:t>– discharge for under-frequency/under-generation</a:t>
            </a:r>
          </a:p>
          <a:p>
            <a:pPr lvl="1"/>
            <a:r>
              <a:rPr lang="en-US" sz="1200" dirty="0"/>
              <a:t>Ability to maintain availability by discharging after 100% </a:t>
            </a:r>
            <a:r>
              <a:rPr lang="en-US" sz="1200" dirty="0" smtClean="0"/>
              <a:t>state-of-charge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G2V or V2GHalf</a:t>
            </a:r>
          </a:p>
          <a:p>
            <a:pPr lvl="1"/>
            <a:r>
              <a:rPr lang="en-US" sz="1200" dirty="0" smtClean="0"/>
              <a:t>Provide mainly “incremental” power, but supply “apparent decremental”</a:t>
            </a:r>
          </a:p>
          <a:p>
            <a:pPr lvl="1"/>
            <a:r>
              <a:rPr lang="en-US" sz="1200" dirty="0" smtClean="0"/>
              <a:t>Incremental – charge for over-frequency/over-generation</a:t>
            </a:r>
          </a:p>
          <a:p>
            <a:pPr lvl="1"/>
            <a:r>
              <a:rPr lang="en-US" sz="1200" dirty="0" smtClean="0"/>
              <a:t>Apparent decremental – slow/stop charge rate for under-frequency/under-generation</a:t>
            </a:r>
          </a:p>
          <a:p>
            <a:pPr lvl="1"/>
            <a:r>
              <a:rPr lang="en-US" sz="1200" dirty="0" smtClean="0"/>
              <a:t>Resource unavailable once 100% state-of-charge reached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8234" y="1447800"/>
            <a:ext cx="3811857" cy="2857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72"/>
    </mc:Choice>
    <mc:Fallback xmlns="">
      <p:transition spd="slow" advTm="17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for using Electric Vehicles for Power System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Operational issues</a:t>
            </a:r>
          </a:p>
          <a:p>
            <a:pPr lvl="1"/>
            <a:r>
              <a:rPr lang="en-US" dirty="0" smtClean="0"/>
              <a:t>Availability Constraints: vehicles are not always available.</a:t>
            </a:r>
            <a:endParaRPr lang="en-US" dirty="0"/>
          </a:p>
          <a:p>
            <a:pPr lvl="1"/>
            <a:r>
              <a:rPr lang="en-US" dirty="0" smtClean="0"/>
              <a:t>Customer Requirements: the customer will want the EV to be used for driving primarily, and for the utility a distant second.</a:t>
            </a:r>
          </a:p>
          <a:p>
            <a:pPr lvl="1"/>
            <a:r>
              <a:rPr lang="en-US" dirty="0" smtClean="0"/>
              <a:t>Life Cycle: the cycling operations initiated by the utility will impact the battery depending on the battery chemistry.  </a:t>
            </a:r>
          </a:p>
          <a:p>
            <a:pPr lvl="1"/>
            <a:r>
              <a:rPr lang="en-US" dirty="0" smtClean="0"/>
              <a:t>Battery “Second life” Usage: once batteries are done in an EV, there is still significant capacity that could be engaged in CES type systems once the batteries rare repurposed.</a:t>
            </a:r>
          </a:p>
          <a:p>
            <a:endParaRPr lang="en-US" dirty="0" smtClean="0"/>
          </a:p>
          <a:p>
            <a:r>
              <a:rPr lang="en-US" dirty="0" smtClean="0"/>
              <a:t>Implementation issues</a:t>
            </a:r>
            <a:endParaRPr lang="en-US" dirty="0"/>
          </a:p>
          <a:p>
            <a:pPr lvl="1"/>
            <a:r>
              <a:rPr lang="en-US" dirty="0" smtClean="0"/>
              <a:t>Availability/Customer Requirements: same as above.</a:t>
            </a:r>
          </a:p>
          <a:p>
            <a:pPr lvl="1"/>
            <a:r>
              <a:rPr lang="en-US" dirty="0"/>
              <a:t>Hardware </a:t>
            </a:r>
            <a:r>
              <a:rPr lang="en-US" dirty="0" smtClean="0"/>
              <a:t>Location: where in the residence to locate the additional hardware?</a:t>
            </a:r>
            <a:endParaRPr lang="en-US" dirty="0"/>
          </a:p>
          <a:p>
            <a:pPr lvl="1"/>
            <a:r>
              <a:rPr lang="en-US" dirty="0" smtClean="0"/>
              <a:t>Novelty: early adoption may be replaced by fatigue as time passes.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09"/>
    </mc:Choice>
    <mc:Fallback xmlns="">
      <p:transition spd="slow" advTm="16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Availability dictated by when car is plugged in and has free charge capacity</a:t>
            </a:r>
          </a:p>
          <a:p>
            <a:pPr lvl="1"/>
            <a:r>
              <a:rPr lang="en-US" dirty="0"/>
              <a:t>Range anxiety may force “charge now” option always</a:t>
            </a:r>
          </a:p>
          <a:p>
            <a:pPr lvl="1"/>
            <a:r>
              <a:rPr lang="en-US" dirty="0"/>
              <a:t>Vehicle may not be connected when not charging – limits potential for emergency grid usage</a:t>
            </a:r>
          </a:p>
          <a:p>
            <a:pPr lvl="1"/>
            <a:r>
              <a:rPr lang="en-US" dirty="0"/>
              <a:t>Shorter commutes and constant charging may naturally limit electric vehicle as a resource</a:t>
            </a:r>
          </a:p>
          <a:p>
            <a:endParaRPr lang="en-US" dirty="0"/>
          </a:p>
          <a:p>
            <a:r>
              <a:rPr lang="en-US" dirty="0"/>
              <a:t>Customer travel expectations</a:t>
            </a:r>
          </a:p>
          <a:p>
            <a:pPr lvl="1"/>
            <a:r>
              <a:rPr lang="en-US" dirty="0"/>
              <a:t>Certain battery capacity by certain time (“charge by”) – drives overall charge/discharge cycle</a:t>
            </a:r>
          </a:p>
          <a:p>
            <a:pPr lvl="1"/>
            <a:r>
              <a:rPr lang="en-US" dirty="0"/>
              <a:t>Spontaneous trips – capacity to take these trips expected</a:t>
            </a:r>
          </a:p>
          <a:p>
            <a:endParaRPr lang="en-US" dirty="0"/>
          </a:p>
          <a:p>
            <a:r>
              <a:rPr lang="en-US" dirty="0"/>
              <a:t>Customer ownership</a:t>
            </a:r>
          </a:p>
          <a:p>
            <a:pPr lvl="1"/>
            <a:r>
              <a:rPr lang="en-US" dirty="0"/>
              <a:t>Incentives for usage of their vehicle</a:t>
            </a:r>
          </a:p>
          <a:p>
            <a:pPr lvl="1"/>
            <a:r>
              <a:rPr lang="en-US" dirty="0"/>
              <a:t>Relinquishment of control over charging (if centrally aggregated)</a:t>
            </a:r>
          </a:p>
          <a:p>
            <a:pPr lvl="1"/>
            <a:r>
              <a:rPr lang="en-US" dirty="0"/>
              <a:t>Additional wear and tear on battery and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50"/>
    </mc:Choice>
    <mc:Fallback xmlns="">
      <p:transition spd="slow" advTm="7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Electric vehicle is a vehicle as a first use – customer may want certain levels of charge by certain times</a:t>
            </a:r>
          </a:p>
          <a:p>
            <a:pPr lvl="1"/>
            <a:r>
              <a:rPr lang="en-US" dirty="0" smtClean="0"/>
              <a:t>Dictates charging/discharging rates</a:t>
            </a:r>
          </a:p>
          <a:p>
            <a:pPr lvl="1"/>
            <a:r>
              <a:rPr lang="en-US" dirty="0" smtClean="0"/>
              <a:t>Determines resource availability</a:t>
            </a:r>
          </a:p>
          <a:p>
            <a:endParaRPr lang="en-US" dirty="0" smtClean="0"/>
          </a:p>
          <a:p>
            <a:r>
              <a:rPr lang="en-US" dirty="0" smtClean="0"/>
              <a:t>Customer may override “storage-mode” charging</a:t>
            </a:r>
          </a:p>
          <a:p>
            <a:pPr lvl="1"/>
            <a:r>
              <a:rPr lang="en-US" dirty="0" smtClean="0"/>
              <a:t>Pure charging of battery – no grid services</a:t>
            </a:r>
          </a:p>
          <a:p>
            <a:pPr lvl="1"/>
            <a:r>
              <a:rPr lang="en-US" dirty="0" smtClean="0"/>
              <a:t>If expected as part of aggregation, will alter estimates</a:t>
            </a:r>
          </a:p>
          <a:p>
            <a:endParaRPr lang="en-US" dirty="0" smtClean="0"/>
          </a:p>
          <a:p>
            <a:r>
              <a:rPr lang="en-US" dirty="0" smtClean="0"/>
              <a:t>Customer may only connect when charging – no idle connections</a:t>
            </a:r>
          </a:p>
          <a:p>
            <a:pPr lvl="1"/>
            <a:r>
              <a:rPr lang="en-US" dirty="0" smtClean="0"/>
              <a:t>Limits availability of electric vehicle as resource</a:t>
            </a:r>
          </a:p>
          <a:p>
            <a:pPr lvl="1"/>
            <a:r>
              <a:rPr lang="en-US" dirty="0" smtClean="0"/>
              <a:t>Limits flexibility on charging scenarios due to time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00"/>
    </mc:Choice>
    <mc:Fallback xmlns="">
      <p:transition spd="slow" advTm="9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Energy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Chemical Storage</a:t>
            </a:r>
          </a:p>
          <a:p>
            <a:pPr lvl="1"/>
            <a:r>
              <a:rPr lang="en-US" dirty="0" smtClean="0"/>
              <a:t>Sodium Sulfur</a:t>
            </a:r>
          </a:p>
          <a:p>
            <a:pPr lvl="1"/>
            <a:r>
              <a:rPr lang="en-US" dirty="0" smtClean="0"/>
              <a:t>Lithium Ion</a:t>
            </a:r>
          </a:p>
          <a:p>
            <a:pPr lvl="1"/>
            <a:r>
              <a:rPr lang="en-US" dirty="0" smtClean="0"/>
              <a:t>Lead Acid</a:t>
            </a:r>
          </a:p>
          <a:p>
            <a:pPr lvl="1"/>
            <a:r>
              <a:rPr lang="en-US" dirty="0" smtClean="0"/>
              <a:t>Zinc Bromine</a:t>
            </a:r>
          </a:p>
          <a:p>
            <a:pPr lvl="1"/>
            <a:r>
              <a:rPr lang="en-US" dirty="0" smtClean="0"/>
              <a:t>Vanadium Redox</a:t>
            </a:r>
          </a:p>
          <a:p>
            <a:pPr lvl="1"/>
            <a:r>
              <a:rPr lang="en-US" dirty="0" smtClean="0"/>
              <a:t>Nickel Cadmium</a:t>
            </a:r>
          </a:p>
          <a:p>
            <a:pPr lvl="1"/>
            <a:r>
              <a:rPr lang="en-US" dirty="0" smtClean="0"/>
              <a:t>Nickel Metal Hydride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Physical Storage</a:t>
            </a:r>
          </a:p>
          <a:p>
            <a:pPr lvl="1"/>
            <a:r>
              <a:rPr lang="en-US" dirty="0" smtClean="0"/>
              <a:t>Fluid (pumped </a:t>
            </a:r>
            <a:r>
              <a:rPr lang="en-US" dirty="0"/>
              <a:t>h</a:t>
            </a:r>
            <a:r>
              <a:rPr lang="en-US" dirty="0" smtClean="0"/>
              <a:t>ydro and </a:t>
            </a:r>
            <a:r>
              <a:rPr lang="en-US" dirty="0"/>
              <a:t>c</a:t>
            </a:r>
            <a:r>
              <a:rPr lang="en-US" dirty="0" smtClean="0"/>
              <a:t>ompressed </a:t>
            </a:r>
            <a:r>
              <a:rPr lang="en-US" dirty="0"/>
              <a:t>a</a:t>
            </a:r>
            <a:r>
              <a:rPr lang="en-US" dirty="0" smtClean="0"/>
              <a:t>ir)</a:t>
            </a:r>
          </a:p>
          <a:p>
            <a:pPr lvl="1"/>
            <a:r>
              <a:rPr lang="en-US" dirty="0" smtClean="0"/>
              <a:t>Momentum (flywheels)</a:t>
            </a:r>
          </a:p>
          <a:p>
            <a:pPr lvl="1"/>
            <a:r>
              <a:rPr lang="en-US" dirty="0" smtClean="0"/>
              <a:t>Thermal</a:t>
            </a:r>
            <a:r>
              <a:rPr lang="en-US" dirty="0"/>
              <a:t> </a:t>
            </a:r>
            <a:r>
              <a:rPr lang="en-US" dirty="0" smtClean="0"/>
              <a:t>(ice and molten salts)</a:t>
            </a:r>
          </a:p>
          <a:p>
            <a:pPr lvl="1"/>
            <a:r>
              <a:rPr lang="en-US" dirty="0" smtClean="0"/>
              <a:t>Electromagnetic fields (super conductors and capacitors)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41"/>
    </mc:Choice>
    <mc:Fallback xmlns="">
      <p:transition spd="slow" advTm="19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873" x="1622425" y="2057400"/>
          <p14:tracePt t="183956" x="1628775" y="2057400"/>
          <p14:tracePt t="183971" x="1635125" y="2057400"/>
          <p14:tracePt t="184028" x="1639888" y="2057400"/>
          <p14:tracePt t="184049" x="1651000" y="2063750"/>
          <p14:tracePt t="184068" x="1663700" y="2074863"/>
          <p14:tracePt t="184084" x="1674813" y="2085975"/>
          <p14:tracePt t="184100" x="1685925" y="2103438"/>
          <p14:tracePt t="184116" x="1697038" y="2125663"/>
          <p14:tracePt t="184132" x="1708150" y="2149475"/>
          <p14:tracePt t="184148" x="1714500" y="2178050"/>
          <p14:tracePt t="184148" x="1720850" y="2189163"/>
          <p14:tracePt t="184164" x="1731963" y="2222500"/>
          <p14:tracePt t="184180" x="1743075" y="2246313"/>
          <p14:tracePt t="184197" x="1743075" y="2274888"/>
          <p14:tracePt t="184214" x="1749425" y="2314575"/>
          <p14:tracePt t="184231" x="1754188" y="2349500"/>
          <p14:tracePt t="184247" x="1754188" y="2378075"/>
          <p14:tracePt t="184264" x="1760538" y="2411413"/>
          <p14:tracePt t="184280" x="1760538" y="2446338"/>
          <p14:tracePt t="184297" x="1760538" y="2479675"/>
          <p14:tracePt t="184314" x="1760538" y="2508250"/>
          <p14:tracePt t="184331" x="1760538" y="2536825"/>
          <p14:tracePt t="184347" x="1765300" y="2600325"/>
          <p14:tracePt t="184365" x="1765300" y="2651125"/>
          <p14:tracePt t="184380" x="1765300" y="2714625"/>
          <p14:tracePt t="184397" x="1765300" y="2789238"/>
          <p14:tracePt t="184414" x="1765300" y="2868613"/>
          <p14:tracePt t="184431" x="1765300" y="2936875"/>
          <p14:tracePt t="184447" x="1765300" y="3017838"/>
          <p14:tracePt t="184464" x="1765300" y="3086100"/>
          <p14:tracePt t="184481" x="1765300" y="3165475"/>
          <p14:tracePt t="184497" x="1765300" y="3263900"/>
          <p14:tracePt t="184514" x="1765300" y="3360738"/>
          <p14:tracePt t="184531" x="1765300" y="3475038"/>
          <p14:tracePt t="184547" x="1765300" y="3635375"/>
          <p14:tracePt t="184564" x="1760538" y="3736975"/>
          <p14:tracePt t="184581" x="1760538" y="3822700"/>
          <p14:tracePt t="184597" x="1760538" y="3897313"/>
          <p14:tracePt t="184614" x="1760538" y="3937000"/>
          <p14:tracePt t="184630" x="1760538" y="3960813"/>
          <p14:tracePt t="184648" x="1754188" y="3971925"/>
          <p14:tracePt t="184664" x="1754188" y="3978275"/>
          <p14:tracePt t="184964" x="1749425" y="3978275"/>
          <p14:tracePt t="185004" x="1743075" y="3978275"/>
          <p14:tracePt t="185020" x="1736725" y="3978275"/>
          <p14:tracePt t="185036" x="1725613" y="3989388"/>
          <p14:tracePt t="185047" x="1714500" y="3994150"/>
          <p14:tracePt t="185048" x="1685925" y="4017963"/>
          <p14:tracePt t="185064" x="1651000" y="4046538"/>
          <p14:tracePt t="185081" x="1600200" y="4079875"/>
          <p14:tracePt t="185097" x="1549400" y="4114800"/>
          <p14:tracePt t="185114" x="1485900" y="4154488"/>
          <p14:tracePt t="185130" x="1422400" y="4194175"/>
          <p14:tracePt t="185148" x="1365250" y="4229100"/>
          <p14:tracePt t="185164" x="1285875" y="4292600"/>
          <p14:tracePt t="185181" x="1246188" y="4308475"/>
          <p14:tracePt t="185197" x="1217613" y="4325938"/>
          <p14:tracePt t="185214" x="1193800" y="4337050"/>
          <p14:tracePt t="185231" x="1171575" y="4349750"/>
          <p14:tracePt t="185248" x="1160463" y="4354513"/>
          <p14:tracePt t="185264" x="1154113" y="4354513"/>
          <p14:tracePt t="185281" x="1154113" y="4360863"/>
          <p14:tracePt t="185297" x="1143000" y="4365625"/>
          <p14:tracePt t="185314" x="1143000" y="4371975"/>
          <p14:tracePt t="185330" x="1136650" y="4378325"/>
          <p14:tracePt t="185348" x="1125538" y="4389438"/>
          <p14:tracePt t="185364" x="1114425" y="4411663"/>
          <p14:tracePt t="185381" x="1096963" y="4429125"/>
          <p14:tracePt t="185397" x="1079500" y="4440238"/>
          <p14:tracePt t="185414" x="1063625" y="4457700"/>
          <p14:tracePt t="185430" x="1046163" y="4479925"/>
          <p14:tracePt t="185448" x="1035050" y="4503738"/>
          <p14:tracePt t="185464" x="1017588" y="4521200"/>
          <p14:tracePt t="185481" x="1011238" y="4537075"/>
          <p14:tracePt t="185540" x="1006475" y="4537075"/>
          <p14:tracePt t="185564" x="1006475" y="4543425"/>
          <p14:tracePt t="185571" x="1006475" y="4549775"/>
          <p14:tracePt t="185580" x="1006475" y="4560888"/>
          <p14:tracePt t="185597" x="1006475" y="4583113"/>
          <p14:tracePt t="185614" x="1006475" y="4611688"/>
          <p14:tracePt t="185630" x="1000125" y="4651375"/>
          <p14:tracePt t="185648" x="993775" y="4708525"/>
          <p14:tracePt t="185664" x="989013" y="4772025"/>
          <p14:tracePt t="185681" x="971550" y="4846638"/>
          <p14:tracePt t="185697" x="965200" y="4932363"/>
          <p14:tracePt t="185714" x="949325" y="5022850"/>
          <p14:tracePt t="185730" x="936625" y="5108575"/>
          <p14:tracePt t="185748" x="920750" y="5207000"/>
          <p14:tracePt t="185764" x="903288" y="5326063"/>
          <p14:tracePt t="185781" x="885825" y="5407025"/>
          <p14:tracePt t="185797" x="879475" y="5480050"/>
          <p14:tracePt t="185814" x="868363" y="5537200"/>
          <p14:tracePt t="185830" x="863600" y="5578475"/>
          <p14:tracePt t="185847" x="857250" y="5611813"/>
          <p14:tracePt t="185864" x="850900" y="5629275"/>
          <p14:tracePt t="185881" x="850900" y="5640388"/>
          <p14:tracePt t="186212" x="857250" y="5640388"/>
          <p14:tracePt t="186220" x="863600" y="5618163"/>
          <p14:tracePt t="186231" x="892175" y="5554663"/>
          <p14:tracePt t="186247" x="931863" y="5464175"/>
          <p14:tracePt t="186265" x="989013" y="5349875"/>
          <p14:tracePt t="186280" x="1050925" y="5218113"/>
          <p14:tracePt t="186297" x="1120775" y="5068888"/>
          <p14:tracePt t="186314" x="1182688" y="4932363"/>
          <p14:tracePt t="186331" x="1246188" y="4794250"/>
          <p14:tracePt t="186347" x="1354138" y="4589463"/>
          <p14:tracePt t="186364" x="1417638" y="4475163"/>
          <p14:tracePt t="186380" x="1468438" y="4378325"/>
          <p14:tracePt t="186398" x="1508125" y="4286250"/>
          <p14:tracePt t="186414" x="1543050" y="4222750"/>
          <p14:tracePt t="186431" x="1560513" y="4183063"/>
          <p14:tracePt t="186447" x="1571625" y="4160838"/>
          <p14:tracePt t="186464" x="1571625" y="4154488"/>
          <p14:tracePt t="186637" x="0" y="0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life cycle influences:</a:t>
            </a:r>
          </a:p>
          <a:p>
            <a:pPr lvl="1"/>
            <a:r>
              <a:rPr lang="en-US" dirty="0" smtClean="0"/>
              <a:t>Extra charge/discharge cycles associated with grid use may shorten the life of the battery</a:t>
            </a:r>
          </a:p>
          <a:p>
            <a:pPr lvl="1"/>
            <a:r>
              <a:rPr lang="en-US" dirty="0" smtClean="0"/>
              <a:t>Shallow discharge/charge cycles of regulation services may limit battery life</a:t>
            </a:r>
          </a:p>
          <a:p>
            <a:pPr lvl="1"/>
            <a:r>
              <a:rPr lang="en-US" dirty="0" smtClean="0"/>
              <a:t>Excess cycling causing thermal considerations (overheating)</a:t>
            </a:r>
          </a:p>
          <a:p>
            <a:endParaRPr lang="en-US" dirty="0" smtClean="0"/>
          </a:p>
          <a:p>
            <a:r>
              <a:rPr lang="en-US" dirty="0" smtClean="0"/>
              <a:t>Potential overall effects:</a:t>
            </a:r>
          </a:p>
          <a:p>
            <a:pPr lvl="1"/>
            <a:r>
              <a:rPr lang="en-US" dirty="0" smtClean="0"/>
              <a:t>Limit battery life as a “traction” battery</a:t>
            </a:r>
          </a:p>
          <a:p>
            <a:pPr lvl="1"/>
            <a:r>
              <a:rPr lang="en-US" dirty="0" smtClean="0"/>
              <a:t>Voiding of battery/automotive warranty</a:t>
            </a:r>
          </a:p>
          <a:p>
            <a:pPr lvl="1"/>
            <a:r>
              <a:rPr lang="en-US" dirty="0" smtClean="0"/>
              <a:t>Extra cycles on charging/discharging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00"/>
    </mc:Choice>
    <mc:Fallback xmlns="">
      <p:transition spd="slow" advTm="12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“Second Life”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Batteries “unfit” for transportation usage still have significant capacity</a:t>
            </a:r>
          </a:p>
          <a:p>
            <a:endParaRPr lang="en-US" dirty="0" smtClean="0"/>
          </a:p>
          <a:p>
            <a:r>
              <a:rPr lang="en-US" dirty="0" smtClean="0"/>
              <a:t>Useful for community energy storage projects</a:t>
            </a:r>
          </a:p>
          <a:p>
            <a:pPr lvl="1"/>
            <a:r>
              <a:rPr lang="en-US" dirty="0" smtClean="0"/>
              <a:t>Smaller (backyard or pad placement)</a:t>
            </a:r>
          </a:p>
          <a:p>
            <a:pPr lvl="1"/>
            <a:r>
              <a:rPr lang="en-US" dirty="0" smtClean="0"/>
              <a:t>“Safe” – built for automotive use, so various containment/safety mechanisms in place</a:t>
            </a:r>
          </a:p>
          <a:p>
            <a:endParaRPr lang="en-US" dirty="0" smtClean="0"/>
          </a:p>
          <a:p>
            <a:r>
              <a:rPr lang="en-US" dirty="0" smtClean="0"/>
              <a:t>Reduces environmental impact of batteries by extending their useful life</a:t>
            </a:r>
          </a:p>
          <a:p>
            <a:endParaRPr lang="en-US" dirty="0" smtClean="0"/>
          </a:p>
          <a:p>
            <a:r>
              <a:rPr lang="en-US" dirty="0" smtClean="0"/>
              <a:t>Incentives to customers</a:t>
            </a:r>
          </a:p>
          <a:p>
            <a:pPr lvl="1"/>
            <a:r>
              <a:rPr lang="en-US" dirty="0" smtClean="0"/>
              <a:t>Deals with utility/automotive manufacturers to recoup costs</a:t>
            </a:r>
          </a:p>
          <a:p>
            <a:pPr lvl="1"/>
            <a:r>
              <a:rPr lang="en-US" dirty="0" smtClean="0"/>
              <a:t>On-site energy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63"/>
    </mc:Choice>
    <mc:Fallback xmlns="">
      <p:transition spd="slow" advTm="17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Storage usage control</a:t>
            </a:r>
          </a:p>
          <a:p>
            <a:pPr lvl="1"/>
            <a:r>
              <a:rPr lang="en-US" dirty="0" smtClean="0"/>
              <a:t>Centrally located</a:t>
            </a:r>
          </a:p>
          <a:p>
            <a:pPr lvl="2"/>
            <a:r>
              <a:rPr lang="en-US" dirty="0" smtClean="0"/>
              <a:t>Communications channel to aggregator</a:t>
            </a:r>
          </a:p>
          <a:p>
            <a:pPr lvl="2"/>
            <a:r>
              <a:rPr lang="en-US" dirty="0" smtClean="0"/>
              <a:t>Additional hardware to handle communications</a:t>
            </a:r>
          </a:p>
          <a:p>
            <a:pPr lvl="1"/>
            <a:r>
              <a:rPr lang="en-US" dirty="0" smtClean="0"/>
              <a:t>Decentralized</a:t>
            </a:r>
          </a:p>
          <a:p>
            <a:pPr lvl="2"/>
            <a:r>
              <a:rPr lang="en-US" dirty="0" smtClean="0"/>
              <a:t>Cheaper, local hardware</a:t>
            </a:r>
          </a:p>
          <a:p>
            <a:pPr lvl="2"/>
            <a:r>
              <a:rPr lang="en-US" dirty="0" smtClean="0"/>
              <a:t>Not as coordinated</a:t>
            </a:r>
          </a:p>
          <a:p>
            <a:endParaRPr lang="en-US" dirty="0" smtClean="0"/>
          </a:p>
          <a:p>
            <a:r>
              <a:rPr lang="en-US" dirty="0" smtClean="0"/>
              <a:t>Location of charging equipment</a:t>
            </a:r>
          </a:p>
          <a:p>
            <a:pPr lvl="1"/>
            <a:r>
              <a:rPr lang="en-US" dirty="0" smtClean="0"/>
              <a:t>Charging equipment in the house, not on the vehicle</a:t>
            </a:r>
          </a:p>
          <a:p>
            <a:pPr lvl="2"/>
            <a:r>
              <a:rPr lang="en-US" dirty="0" smtClean="0"/>
              <a:t>Not located on car</a:t>
            </a:r>
          </a:p>
          <a:p>
            <a:pPr lvl="2"/>
            <a:r>
              <a:rPr lang="en-US" dirty="0" smtClean="0"/>
              <a:t>Higher infrastructure costs</a:t>
            </a:r>
          </a:p>
          <a:p>
            <a:pPr lvl="2"/>
            <a:r>
              <a:rPr lang="en-US" dirty="0" smtClean="0"/>
              <a:t>Location tied, not vehicle tied</a:t>
            </a:r>
          </a:p>
          <a:p>
            <a:pPr lvl="1"/>
            <a:r>
              <a:rPr lang="en-US" dirty="0" smtClean="0"/>
              <a:t>Charging equipment on the vehicle</a:t>
            </a:r>
          </a:p>
          <a:p>
            <a:pPr lvl="2"/>
            <a:r>
              <a:rPr lang="en-US" dirty="0" smtClean="0"/>
              <a:t>Located on car</a:t>
            </a:r>
          </a:p>
          <a:p>
            <a:pPr lvl="2"/>
            <a:r>
              <a:rPr lang="en-US" dirty="0" smtClean="0"/>
              <a:t>Higher vehicle costs</a:t>
            </a:r>
          </a:p>
          <a:p>
            <a:pPr lvl="2"/>
            <a:r>
              <a:rPr lang="en-US" dirty="0" smtClean="0"/>
              <a:t>Follows vehicle – if appropriate service is available</a:t>
            </a:r>
          </a:p>
          <a:p>
            <a:pPr lvl="1"/>
            <a:r>
              <a:rPr lang="en-US" dirty="0" smtClean="0"/>
              <a:t>Charging equipment split between the house and the vehicle</a:t>
            </a:r>
          </a:p>
          <a:p>
            <a:pPr lvl="2"/>
            <a:r>
              <a:rPr lang="en-US" dirty="0" smtClean="0"/>
              <a:t>Higher costs on both sides</a:t>
            </a:r>
          </a:p>
          <a:p>
            <a:pPr lvl="2"/>
            <a:r>
              <a:rPr lang="en-US" dirty="0" smtClean="0"/>
              <a:t>Communications over charging cable or some other medium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46"/>
    </mc:Choice>
    <mc:Fallback xmlns="">
      <p:transition spd="slow" advTm="13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Electric vehicles relatively new to modern market</a:t>
            </a:r>
          </a:p>
          <a:p>
            <a:pPr lvl="1"/>
            <a:r>
              <a:rPr lang="en-US" dirty="0" smtClean="0"/>
              <a:t>Range anxiety issues most prevalent fear – manufacturers want to avoid anything that may augment this fear</a:t>
            </a:r>
          </a:p>
          <a:p>
            <a:pPr lvl="2"/>
            <a:r>
              <a:rPr lang="en-US" dirty="0" smtClean="0"/>
              <a:t>Vehicle may fail to meet 100% state-of-charge due to excess grid needs</a:t>
            </a:r>
          </a:p>
          <a:p>
            <a:pPr lvl="2"/>
            <a:r>
              <a:rPr lang="en-US" dirty="0" smtClean="0"/>
              <a:t>Long discharge cycle might occur right before “spontaneous” trip</a:t>
            </a:r>
          </a:p>
          <a:p>
            <a:pPr lvl="2"/>
            <a:r>
              <a:rPr lang="en-US" dirty="0" smtClean="0"/>
              <a:t>Operation could impact battery range/life</a:t>
            </a:r>
          </a:p>
          <a:p>
            <a:pPr lvl="1"/>
            <a:r>
              <a:rPr lang="en-US" dirty="0" smtClean="0"/>
              <a:t>When the novelty fades it may be replaced by fatigue if the above issues are not handled to the satisfaction of the end-use customer.</a:t>
            </a:r>
          </a:p>
          <a:p>
            <a:endParaRPr lang="en-US" dirty="0" smtClean="0"/>
          </a:p>
          <a:p>
            <a:r>
              <a:rPr lang="en-US" dirty="0" smtClean="0"/>
              <a:t>Electric vehicles currently more expensive that gasoline counterparts</a:t>
            </a:r>
          </a:p>
          <a:p>
            <a:pPr lvl="1"/>
            <a:r>
              <a:rPr lang="en-US" dirty="0" smtClean="0"/>
              <a:t>Additional “storage-capable” hardware increases price</a:t>
            </a:r>
          </a:p>
          <a:p>
            <a:pPr lvl="1"/>
            <a:r>
              <a:rPr lang="en-US" dirty="0" smtClean="0"/>
              <a:t>Utility incentives may offset, but not always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84"/>
    </mc:Choice>
    <mc:Fallback xmlns="">
      <p:transition spd="slow" advTm="1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Module 7 </a:t>
            </a:r>
            <a:r>
              <a:rPr lang="en-US" dirty="0" smtClean="0"/>
              <a:t>Concluding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Energy storage for the purposes of utility applications can be achieved through a number of technologies:</a:t>
            </a:r>
          </a:p>
          <a:p>
            <a:pPr lvl="1"/>
            <a:r>
              <a:rPr lang="en-US" dirty="0" smtClean="0"/>
              <a:t>Chemical batteries</a:t>
            </a:r>
          </a:p>
          <a:p>
            <a:pPr lvl="1"/>
            <a:r>
              <a:rPr lang="en-US" dirty="0" smtClean="0"/>
              <a:t>Transfer of fluids</a:t>
            </a:r>
          </a:p>
          <a:p>
            <a:pPr lvl="1"/>
            <a:r>
              <a:rPr lang="en-US" dirty="0" smtClean="0"/>
              <a:t>Use of rotating bodies</a:t>
            </a:r>
          </a:p>
          <a:p>
            <a:pPr lvl="1"/>
            <a:r>
              <a:rPr lang="en-US" dirty="0" smtClean="0"/>
              <a:t>Thermal masses</a:t>
            </a:r>
          </a:p>
          <a:p>
            <a:pPr lvl="1"/>
            <a:r>
              <a:rPr lang="en-US" dirty="0" smtClean="0"/>
              <a:t>Manipulation of electromagnetic fields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Stored energy can be used for a number of proposes:</a:t>
            </a:r>
          </a:p>
          <a:p>
            <a:pPr lvl="1"/>
            <a:r>
              <a:rPr lang="en-US" dirty="0" smtClean="0"/>
              <a:t>Peak reduction</a:t>
            </a:r>
          </a:p>
          <a:p>
            <a:pPr lvl="1"/>
            <a:r>
              <a:rPr lang="en-US" dirty="0" smtClean="0"/>
              <a:t>Load following</a:t>
            </a:r>
          </a:p>
          <a:p>
            <a:pPr lvl="1"/>
            <a:r>
              <a:rPr lang="en-US" dirty="0" smtClean="0"/>
              <a:t>Regulation</a:t>
            </a:r>
          </a:p>
          <a:p>
            <a:endParaRPr lang="en-US" dirty="0"/>
          </a:p>
          <a:p>
            <a:r>
              <a:rPr lang="en-US" dirty="0" smtClean="0"/>
              <a:t>Electric vehicles are a form of energy storage that represent a significant potential resource, but there are challenges associated with engaging the end-use customers.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1BA5B-7730-4338-A929-CCF4E62AD04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1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83"/>
    </mc:Choice>
    <mc:Fallback>
      <p:transition spd="slow" advTm="11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Substation and Distribution </a:t>
            </a:r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Conclusion of Module 7: </a:t>
            </a:r>
            <a:r>
              <a:rPr lang="en-US" dirty="0"/>
              <a:t>Energy S</a:t>
            </a:r>
            <a:r>
              <a:rPr lang="en-US" dirty="0" smtClean="0"/>
              <a:t>torage </a:t>
            </a:r>
            <a:r>
              <a:rPr lang="en-US" dirty="0"/>
              <a:t>and </a:t>
            </a:r>
            <a:r>
              <a:rPr lang="en-US" dirty="0" smtClean="0"/>
              <a:t>Electric Vehicles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"/>
    </mc:Choice>
    <mc:Fallback xmlns="">
      <p:transition spd="slow" advTm="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Energy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199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Batteries are one of the familiar energy storage technologies but their technology maturity varies depending on the chemistry.</a:t>
            </a:r>
          </a:p>
          <a:p>
            <a:endParaRPr lang="en-US" sz="2000" dirty="0" smtClean="0"/>
          </a:p>
          <a:p>
            <a:r>
              <a:rPr lang="en-US" sz="2000" dirty="0" smtClean="0"/>
              <a:t>Primary Battery: These are one use cells and once the energy is discharged they are discarded.</a:t>
            </a:r>
          </a:p>
          <a:p>
            <a:endParaRPr lang="en-US" sz="2000" dirty="0"/>
          </a:p>
          <a:p>
            <a:r>
              <a:rPr lang="en-US" sz="2000" dirty="0" smtClean="0"/>
              <a:t>Secondary Battery: Energy is stored in a chemical reaction and discharged through the reverse of the reaction.  </a:t>
            </a:r>
          </a:p>
          <a:p>
            <a:endParaRPr lang="en-US" sz="2000" dirty="0" smtClean="0"/>
          </a:p>
          <a:p>
            <a:r>
              <a:rPr lang="en-US" sz="2000" dirty="0" smtClean="0"/>
              <a:t>Battery lifetimes will vary based on operation, short cycling and high temperatures can reduce the effective life of a battery.</a:t>
            </a:r>
          </a:p>
          <a:p>
            <a:endParaRPr lang="en-US" sz="2000" dirty="0" smtClean="0"/>
          </a:p>
          <a:p>
            <a:r>
              <a:rPr lang="en-US" sz="2000" dirty="0" smtClean="0"/>
              <a:t>There are environmental concerns because of chemicals involved.</a:t>
            </a:r>
          </a:p>
          <a:p>
            <a:endParaRPr lang="en-US" sz="2000" dirty="0"/>
          </a:p>
          <a:p>
            <a:r>
              <a:rPr lang="en-US" sz="2000" dirty="0" smtClean="0"/>
              <a:t>Efficiency will decrease with rate of charge or discharge because of internal resistance and/or efficiencies of chemical reactions.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67"/>
    </mc:Choice>
    <mc:Fallback xmlns="">
      <p:transition spd="slow" advTm="16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Internal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Here we will examine the representative internal resistance of a lead acid battery.</a:t>
            </a:r>
          </a:p>
          <a:p>
            <a:endParaRPr lang="en-US" sz="2000" dirty="0"/>
          </a:p>
          <a:p>
            <a:r>
              <a:rPr lang="en-US" sz="2000" dirty="0" smtClean="0"/>
              <a:t>Internal to the battery case there are lead and lead sulfate plates that are in a solution of sulfuric acid.</a:t>
            </a:r>
          </a:p>
          <a:p>
            <a:endParaRPr lang="en-US" sz="2000" dirty="0"/>
          </a:p>
          <a:p>
            <a:r>
              <a:rPr lang="en-US" sz="2000" dirty="0" smtClean="0"/>
              <a:t>For the current to flow it must pass through both plates and the electrolyte.</a:t>
            </a:r>
          </a:p>
          <a:p>
            <a:endParaRPr lang="en-US" sz="2000" dirty="0"/>
          </a:p>
          <a:p>
            <a:r>
              <a:rPr lang="en-US" sz="2000" dirty="0" smtClean="0"/>
              <a:t>Since these elements are not idea, they have an associated resistance, which will change based on state of charge.</a:t>
            </a:r>
          </a:p>
          <a:p>
            <a:endParaRPr lang="en-US" sz="2000" dirty="0"/>
          </a:p>
          <a:p>
            <a:r>
              <a:rPr lang="en-US" sz="2000" dirty="0" smtClean="0"/>
              <a:t>When power is drawn from the battery some energy is dissipated in the internal resistance in the form of heat.</a:t>
            </a:r>
          </a:p>
          <a:p>
            <a:endParaRPr lang="en-US" sz="2000" dirty="0"/>
          </a:p>
          <a:p>
            <a:r>
              <a:rPr lang="en-US" sz="2000" dirty="0" smtClean="0"/>
              <a:t>Because of the non-linear relationship of the losses, this battery type can provide more power when slowly discharged. 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09" y="2721081"/>
            <a:ext cx="2817181" cy="22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27"/>
    </mc:Choice>
    <mc:Fallback xmlns="">
      <p:transition spd="slow" advTm="29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21" x="7829550" y="3365500"/>
          <p14:tracePt t="37826" x="7823200" y="3365500"/>
          <p14:tracePt t="37858" x="7818438" y="3365500"/>
          <p14:tracePt t="37866" x="7812088" y="3365500"/>
          <p14:tracePt t="37879" x="7807325" y="3365500"/>
          <p14:tracePt t="37890" x="7800975" y="3365500"/>
          <p14:tracePt t="37914" x="7794625" y="3365500"/>
          <p14:tracePt t="37930" x="7789863" y="3365500"/>
          <p14:tracePt t="37946" x="7778750" y="3365500"/>
          <p14:tracePt t="37962" x="7766050" y="3365500"/>
          <p14:tracePt t="37978" x="7750175" y="3365500"/>
          <p14:tracePt t="37994" x="7721600" y="3365500"/>
          <p14:tracePt t="38007" x="7697788" y="3360738"/>
          <p14:tracePt t="38026" x="7664450" y="3349625"/>
          <p14:tracePt t="38040" x="7635875" y="3349625"/>
          <p14:tracePt t="38057" x="7612063" y="3349625"/>
          <p14:tracePt t="38074" x="7572375" y="3349625"/>
          <p14:tracePt t="38090" x="7543800" y="3349625"/>
          <p14:tracePt t="38107" x="7515225" y="3349625"/>
          <p14:tracePt t="38123" x="7469188" y="3349625"/>
          <p14:tracePt t="38140" x="7429500" y="3349625"/>
          <p14:tracePt t="38156" x="7378700" y="3354388"/>
          <p14:tracePt t="38174" x="7337425" y="3354388"/>
          <p14:tracePt t="38190" x="7308850" y="3360738"/>
          <p14:tracePt t="38207" x="7286625" y="3365500"/>
          <p14:tracePt t="38223" x="7258050" y="3365500"/>
          <p14:tracePt t="38240" x="7246938" y="3365500"/>
          <p14:tracePt t="38257" x="7235825" y="3365500"/>
          <p14:tracePt t="38274" x="7218363" y="3365500"/>
          <p14:tracePt t="38562" x="7207250" y="3371850"/>
          <p14:tracePt t="38573" x="7189788" y="3378200"/>
          <p14:tracePt t="38574" x="7143750" y="3389313"/>
          <p14:tracePt t="38590" x="7075488" y="3422650"/>
          <p14:tracePt t="38607" x="6989763" y="3457575"/>
          <p14:tracePt t="38623" x="6897688" y="3503613"/>
          <p14:tracePt t="38640" x="6800850" y="3549650"/>
          <p14:tracePt t="38657" x="6708775" y="3589338"/>
          <p14:tracePt t="38657" x="6657975" y="3606800"/>
          <p14:tracePt t="38674" x="6583363" y="3646488"/>
          <p14:tracePt t="38690" x="6526213" y="3675063"/>
          <p14:tracePt t="38707" x="6497638" y="3686175"/>
          <p14:tracePt t="38723" x="6475413" y="3692525"/>
          <p14:tracePt t="38740" x="6464300" y="3692525"/>
          <p14:tracePt t="38756" x="6451600" y="3692525"/>
          <p14:tracePt t="38774" x="6435725" y="3692525"/>
          <p14:tracePt t="38790" x="6423025" y="3692525"/>
          <p14:tracePt t="38807" x="6418263" y="3692525"/>
          <p14:tracePt t="38858" x="6418263" y="3686175"/>
          <p14:tracePt t="38863" x="6418263" y="3679825"/>
          <p14:tracePt t="38873" x="6407150" y="3640138"/>
          <p14:tracePt t="38890" x="6400800" y="3611563"/>
          <p14:tracePt t="38907" x="6400800" y="3589338"/>
          <p14:tracePt t="38923" x="6400800" y="3560763"/>
          <p14:tracePt t="38940" x="6400800" y="3543300"/>
          <p14:tracePt t="38957" x="6400800" y="3525838"/>
          <p14:tracePt t="38973" x="6418263" y="3514725"/>
          <p14:tracePt t="38990" x="6435725" y="3503613"/>
          <p14:tracePt t="39007" x="6469063" y="3486150"/>
          <p14:tracePt t="39023" x="6508750" y="3479800"/>
          <p14:tracePt t="39040" x="6561138" y="3463925"/>
          <p14:tracePt t="39056" x="6635750" y="3440113"/>
          <p14:tracePt t="39074" x="6765925" y="3411538"/>
          <p14:tracePt t="39090" x="6851650" y="3394075"/>
          <p14:tracePt t="39107" x="6950075" y="3378200"/>
          <p14:tracePt t="39123" x="7046913" y="3365500"/>
          <p14:tracePt t="39140" x="7150100" y="3354388"/>
          <p14:tracePt t="39156" x="7246938" y="3343275"/>
          <p14:tracePt t="39173" x="7332663" y="3343275"/>
          <p14:tracePt t="39190" x="7412038" y="3336925"/>
          <p14:tracePt t="39207" x="7475538" y="3336925"/>
          <p14:tracePt t="39223" x="7537450" y="3332163"/>
          <p14:tracePt t="39240" x="7589838" y="3332163"/>
          <p14:tracePt t="39257" x="7629525" y="3332163"/>
          <p14:tracePt t="39257" x="7651750" y="3332163"/>
          <p14:tracePt t="39274" x="7697788" y="3332163"/>
          <p14:tracePt t="39290" x="7743825" y="3332163"/>
          <p14:tracePt t="39307" x="7789863" y="3332163"/>
          <p14:tracePt t="39323" x="7835900" y="3332163"/>
          <p14:tracePt t="39340" x="7893050" y="3332163"/>
          <p14:tracePt t="39356" x="7950200" y="3332163"/>
          <p14:tracePt t="39373" x="8007350" y="3332163"/>
          <p14:tracePt t="39390" x="8069263" y="3332163"/>
          <p14:tracePt t="39407" x="8132763" y="3332163"/>
          <p14:tracePt t="39423" x="8189913" y="3332163"/>
          <p14:tracePt t="39440" x="8247063" y="3332163"/>
          <p14:tracePt t="39456" x="8293100" y="3332163"/>
          <p14:tracePt t="39473" x="8366125" y="3336925"/>
          <p14:tracePt t="39491" x="8407400" y="3354388"/>
          <p14:tracePt t="39506" x="8423275" y="3360738"/>
          <p14:tracePt t="39523" x="8440738" y="3371850"/>
          <p14:tracePt t="39540" x="8451850" y="3394075"/>
          <p14:tracePt t="39557" x="8475663" y="3435350"/>
          <p14:tracePt t="39573" x="8486775" y="3486150"/>
          <p14:tracePt t="39590" x="8504238" y="3543300"/>
          <p14:tracePt t="39606" x="8521700" y="3600450"/>
          <p14:tracePt t="39624" x="8532813" y="3646488"/>
          <p14:tracePt t="39640" x="8537575" y="3675063"/>
          <p14:tracePt t="39657" x="8550275" y="3703638"/>
          <p14:tracePt t="39673" x="8550275" y="3725863"/>
          <p14:tracePt t="39691" x="8550275" y="3743325"/>
          <p14:tracePt t="39706" x="8550275" y="3765550"/>
          <p14:tracePt t="39724" x="8555038" y="3794125"/>
          <p14:tracePt t="39740" x="8555038" y="3829050"/>
          <p14:tracePt t="39757" x="8555038" y="3863975"/>
          <p14:tracePt t="39773" x="8555038" y="3897313"/>
          <p14:tracePt t="39790" x="8555038" y="3932238"/>
          <p14:tracePt t="39806" x="8555038" y="3971925"/>
          <p14:tracePt t="39824" x="8550275" y="4006850"/>
          <p14:tracePt t="39840" x="8543925" y="4046538"/>
          <p14:tracePt t="39857" x="8532813" y="4086225"/>
          <p14:tracePt t="39873" x="8532813" y="4125913"/>
          <p14:tracePt t="39890" x="8526463" y="4149725"/>
          <p14:tracePt t="39907" x="8521700" y="4160838"/>
          <p14:tracePt t="39924" x="8515350" y="4165600"/>
          <p14:tracePt t="39940" x="8509000" y="4171950"/>
          <p14:tracePt t="39994" x="8504238" y="4171950"/>
          <p14:tracePt t="40010" x="8497888" y="4171950"/>
          <p14:tracePt t="40016" x="8486775" y="4178300"/>
          <p14:tracePt t="40024" x="8458200" y="4183063"/>
          <p14:tracePt t="40040" x="8418513" y="4200525"/>
          <p14:tracePt t="40057" x="8355013" y="4222750"/>
          <p14:tracePt t="40073" x="8251825" y="4264025"/>
          <p14:tracePt t="40090" x="8183563" y="4297363"/>
          <p14:tracePt t="40106" x="8108950" y="4321175"/>
          <p14:tracePt t="40124" x="8029575" y="4343400"/>
          <p14:tracePt t="40140" x="7961313" y="4360863"/>
          <p14:tracePt t="40157" x="7886700" y="4371975"/>
          <p14:tracePt t="40173" x="7840663" y="4378325"/>
          <p14:tracePt t="40191" x="7783513" y="4378325"/>
          <p14:tracePt t="40206" x="7743825" y="4378325"/>
          <p14:tracePt t="40224" x="7693025" y="4378325"/>
          <p14:tracePt t="40240" x="7651750" y="4378325"/>
          <p14:tracePt t="40257" x="7618413" y="4378325"/>
          <p14:tracePt t="40273" x="7566025" y="4378325"/>
          <p14:tracePt t="40291" x="7532688" y="4378325"/>
          <p14:tracePt t="40306" x="7497763" y="4378325"/>
          <p14:tracePt t="40324" x="7458075" y="4378325"/>
          <p14:tracePt t="40340" x="7429500" y="4371975"/>
          <p14:tracePt t="40357" x="7394575" y="4371975"/>
          <p14:tracePt t="40373" x="7366000" y="4371975"/>
          <p14:tracePt t="40390" x="7343775" y="4365625"/>
          <p14:tracePt t="40406" x="7308850" y="4365625"/>
          <p14:tracePt t="40424" x="7286625" y="4365625"/>
          <p14:tracePt t="40440" x="7258050" y="4360863"/>
          <p14:tracePt t="40457" x="7229475" y="4354513"/>
          <p14:tracePt t="40473" x="7200900" y="4354513"/>
          <p14:tracePt t="40490" x="7189788" y="4354513"/>
          <p14:tracePt t="40506" x="7165975" y="4354513"/>
          <p14:tracePt t="40523" x="7143750" y="4349750"/>
          <p14:tracePt t="40540" x="7115175" y="4349750"/>
          <p14:tracePt t="40557" x="7075488" y="4349750"/>
          <p14:tracePt t="40573" x="7035800" y="4343400"/>
          <p14:tracePt t="40590" x="6994525" y="4343400"/>
          <p14:tracePt t="40606" x="6943725" y="4337050"/>
          <p14:tracePt t="40624" x="6897688" y="4337050"/>
          <p14:tracePt t="40640" x="6869113" y="4337050"/>
          <p14:tracePt t="40657" x="6840538" y="4337050"/>
          <p14:tracePt t="40673" x="6807200" y="4337050"/>
          <p14:tracePt t="40690" x="6794500" y="4337050"/>
          <p14:tracePt t="40706" x="6789738" y="4337050"/>
          <p14:tracePt t="40723" x="6783388" y="4337050"/>
          <p14:tracePt t="40740" x="6778625" y="4332288"/>
          <p14:tracePt t="41769" x="0" y="0"/>
        </p14:tracePtLst>
        <p14:tracePtLst>
          <p14:tracePt t="47211" x="6332538" y="3978275"/>
          <p14:tracePt t="47227" x="6326188" y="3971925"/>
          <p14:tracePt t="47227" x="6326188" y="3965575"/>
          <p14:tracePt t="47240" x="6321425" y="3960813"/>
          <p14:tracePt t="47259" x="6321425" y="3954463"/>
          <p14:tracePt t="47274" x="6315075" y="3943350"/>
          <p14:tracePt t="47290" x="6315075" y="3932238"/>
          <p14:tracePt t="47315" x="6308725" y="3914775"/>
          <p14:tracePt t="47324" x="6308725" y="3908425"/>
          <p14:tracePt t="47346" x="6308725" y="3892550"/>
          <p14:tracePt t="47357" x="6308725" y="3879850"/>
          <p14:tracePt t="47390" x="6308725" y="3875088"/>
          <p14:tracePt t="47395" x="6308725" y="3868738"/>
          <p14:tracePt t="47427" x="6315075" y="3863975"/>
          <p14:tracePt t="47450" x="6315075" y="3857625"/>
          <p14:tracePt t="47459" x="6321425" y="3846513"/>
          <p14:tracePt t="47475" x="6332538" y="3829050"/>
          <p14:tracePt t="47475" x="6343650" y="3817938"/>
          <p14:tracePt t="47490" x="6361113" y="3789363"/>
          <p14:tracePt t="47507" x="6378575" y="3771900"/>
          <p14:tracePt t="47524" x="6394450" y="3743325"/>
          <p14:tracePt t="47540" x="6407150" y="3725863"/>
          <p14:tracePt t="47557" x="6411913" y="3703638"/>
          <p14:tracePt t="47574" x="6411913" y="3692525"/>
          <p14:tracePt t="47590" x="6411913" y="3668713"/>
          <p14:tracePt t="47607" x="6411913" y="3646488"/>
          <p14:tracePt t="47624" x="6400800" y="3617913"/>
          <p14:tracePt t="47640" x="6378575" y="3594100"/>
          <p14:tracePt t="47657" x="6361113" y="3565525"/>
          <p14:tracePt t="47674" x="6326188" y="3549650"/>
          <p14:tracePt t="47691" x="6297613" y="3543300"/>
          <p14:tracePt t="47707" x="6275388" y="3543300"/>
          <p14:tracePt t="47724" x="6246813" y="3543300"/>
          <p14:tracePt t="47740" x="6211888" y="3554413"/>
          <p14:tracePt t="47757" x="6183313" y="3571875"/>
          <p14:tracePt t="47774" x="6143625" y="3606800"/>
          <p14:tracePt t="47790" x="6103938" y="3657600"/>
          <p14:tracePt t="47807" x="6069013" y="3708400"/>
          <p14:tracePt t="47824" x="6040438" y="3771900"/>
          <p14:tracePt t="47840" x="6022975" y="3829050"/>
          <p14:tracePt t="47858" x="6011863" y="3897313"/>
          <p14:tracePt t="47873" x="6018213" y="4000500"/>
          <p14:tracePt t="47891" x="6057900" y="4079875"/>
          <p14:tracePt t="47907" x="6108700" y="4143375"/>
          <p14:tracePt t="47924" x="6178550" y="4183063"/>
          <p14:tracePt t="47940" x="6240463" y="4206875"/>
          <p14:tracePt t="47957" x="6308725" y="4211638"/>
          <p14:tracePt t="47973" x="6365875" y="4217988"/>
          <p14:tracePt t="47991" x="6418263" y="4217988"/>
          <p14:tracePt t="48007" x="6469063" y="4206875"/>
          <p14:tracePt t="48024" x="6521450" y="4194175"/>
          <p14:tracePt t="48041" x="6578600" y="4178300"/>
          <p14:tracePt t="48057" x="6635750" y="4160838"/>
          <p14:tracePt t="48073" x="6686550" y="4132263"/>
          <p14:tracePt t="48091" x="6704013" y="4108450"/>
          <p14:tracePt t="48107" x="6721475" y="4086225"/>
          <p14:tracePt t="48124" x="6732588" y="4057650"/>
          <p14:tracePt t="48140" x="6732588" y="4029075"/>
          <p14:tracePt t="48157" x="6737350" y="3994150"/>
          <p14:tracePt t="48173" x="6737350" y="3960813"/>
          <p14:tracePt t="48191" x="6732588" y="3925888"/>
          <p14:tracePt t="48207" x="6721475" y="3879850"/>
          <p14:tracePt t="48224" x="6697663" y="3835400"/>
          <p14:tracePt t="48240" x="6680200" y="3794125"/>
          <p14:tracePt t="48257" x="6657975" y="3765550"/>
          <p14:tracePt t="48273" x="6611938" y="3721100"/>
          <p14:tracePt t="48291" x="6565900" y="3692525"/>
          <p14:tracePt t="48307" x="6526213" y="3657600"/>
          <p14:tracePt t="48324" x="6480175" y="3640138"/>
          <p14:tracePt t="48340" x="6446838" y="3622675"/>
          <p14:tracePt t="48357" x="6400800" y="3606800"/>
          <p14:tracePt t="48373" x="6361113" y="3594100"/>
          <p14:tracePt t="48391" x="6321425" y="3589338"/>
          <p14:tracePt t="48407" x="6280150" y="3589338"/>
          <p14:tracePt t="48424" x="6240463" y="3589338"/>
          <p14:tracePt t="48440" x="6194425" y="3589338"/>
          <p14:tracePt t="48457" x="6154738" y="3589338"/>
          <p14:tracePt t="48473" x="6097588" y="3606800"/>
          <p14:tracePt t="48491" x="6069013" y="3629025"/>
          <p14:tracePt t="48507" x="6035675" y="3646488"/>
          <p14:tracePt t="48524" x="6000750" y="3668713"/>
          <p14:tracePt t="48540" x="5978525" y="3697288"/>
          <p14:tracePt t="48558" x="5954713" y="3721100"/>
          <p14:tracePt t="48573" x="5937250" y="3754438"/>
          <p14:tracePt t="48591" x="5932488" y="3783013"/>
          <p14:tracePt t="48607" x="5926138" y="3817938"/>
          <p14:tracePt t="48624" x="5921375" y="3851275"/>
          <p14:tracePt t="48640" x="5921375" y="3892550"/>
          <p14:tracePt t="48657" x="5921375" y="3932238"/>
          <p14:tracePt t="48673" x="5937250" y="3994150"/>
          <p14:tracePt t="48691" x="5961063" y="4040188"/>
          <p14:tracePt t="48707" x="5978525" y="4064000"/>
          <p14:tracePt t="48724" x="6000750" y="4079875"/>
          <p14:tracePt t="48740" x="6022975" y="4086225"/>
          <p14:tracePt t="48757" x="6051550" y="4097338"/>
          <p14:tracePt t="48773" x="6086475" y="4103688"/>
          <p14:tracePt t="48791" x="6115050" y="4103688"/>
          <p14:tracePt t="48807" x="6149975" y="4103688"/>
          <p14:tracePt t="48824" x="6194425" y="4079875"/>
          <p14:tracePt t="48840" x="6240463" y="4057650"/>
          <p14:tracePt t="48857" x="6286500" y="4017963"/>
          <p14:tracePt t="48873" x="6372225" y="3965575"/>
          <p14:tracePt t="48890" x="6411913" y="3925888"/>
          <p14:tracePt t="48907" x="6446838" y="3892550"/>
          <p14:tracePt t="48924" x="6475413" y="3851275"/>
          <p14:tracePt t="48940" x="6486525" y="3817938"/>
          <p14:tracePt t="48957" x="6492875" y="3783013"/>
          <p14:tracePt t="48973" x="6492875" y="3743325"/>
          <p14:tracePt t="48991" x="6480175" y="3714750"/>
          <p14:tracePt t="49007" x="6464300" y="3675063"/>
          <p14:tracePt t="49024" x="6435725" y="3635375"/>
          <p14:tracePt t="49040" x="6389688" y="3600450"/>
          <p14:tracePt t="49058" x="6350000" y="3560763"/>
          <p14:tracePt t="49073" x="6292850" y="3532188"/>
          <p14:tracePt t="49091" x="6264275" y="3525838"/>
          <p14:tracePt t="49107" x="6223000" y="3521075"/>
          <p14:tracePt t="49124" x="6183313" y="3521075"/>
          <p14:tracePt t="49140" x="6143625" y="3521075"/>
          <p14:tracePt t="49157" x="6097588" y="3525838"/>
          <p14:tracePt t="49173" x="6051550" y="3549650"/>
          <p14:tracePt t="49190" x="6018213" y="3582988"/>
          <p14:tracePt t="49207" x="5994400" y="3622675"/>
          <p14:tracePt t="49224" x="5972175" y="3675063"/>
          <p14:tracePt t="49240" x="5965825" y="3732213"/>
          <p14:tracePt t="49257" x="5965825" y="3789363"/>
          <p14:tracePt t="49273" x="6000750" y="3868738"/>
          <p14:tracePt t="49291" x="6029325" y="3903663"/>
          <p14:tracePt t="49307" x="6057900" y="3932238"/>
          <p14:tracePt t="49324" x="6086475" y="3949700"/>
          <p14:tracePt t="49340" x="6115050" y="3965575"/>
          <p14:tracePt t="49357" x="6137275" y="3971925"/>
          <p14:tracePt t="49373" x="6165850" y="3978275"/>
          <p14:tracePt t="49390" x="6200775" y="3983038"/>
          <p14:tracePt t="49407" x="6229350" y="3983038"/>
          <p14:tracePt t="49424" x="6264275" y="3983038"/>
          <p14:tracePt t="49440" x="6297613" y="3983038"/>
          <p14:tracePt t="49457" x="6332538" y="3983038"/>
          <p14:tracePt t="49473" x="6389688" y="3960813"/>
          <p14:tracePt t="49490" x="6423025" y="3949700"/>
          <p14:tracePt t="49507" x="6451600" y="3932238"/>
          <p14:tracePt t="49523" x="6480175" y="3903663"/>
          <p14:tracePt t="49540" x="6503988" y="3875088"/>
          <p14:tracePt t="49557" x="6532563" y="3835400"/>
          <p14:tracePt t="49574" x="6554788" y="3794125"/>
          <p14:tracePt t="49590" x="6578600" y="3754438"/>
          <p14:tracePt t="49607" x="6594475" y="3721100"/>
          <p14:tracePt t="49623" x="6607175" y="3686175"/>
          <p14:tracePt t="49640" x="6611938" y="3646488"/>
          <p14:tracePt t="49657" x="6618288" y="3617913"/>
          <p14:tracePt t="49674" x="6618288" y="3582988"/>
          <p14:tracePt t="49690" x="6618288" y="3543300"/>
          <p14:tracePt t="49707" x="6618288" y="3532188"/>
          <p14:tracePt t="49723" x="6618288" y="3514725"/>
          <p14:tracePt t="49741" x="6618288" y="3503613"/>
          <p14:tracePt t="49757" x="6618288" y="3492500"/>
          <p14:tracePt t="49774" x="6618288" y="3486150"/>
          <p14:tracePt t="49818" x="6618288" y="3479800"/>
          <p14:tracePt t="49850" x="6618288" y="3475038"/>
          <p14:tracePt t="49858" x="6623050" y="3468688"/>
          <p14:tracePt t="49874" x="6629400" y="3463925"/>
          <p14:tracePt t="49890" x="6640513" y="3457575"/>
          <p14:tracePt t="49908" x="6646863" y="3446463"/>
          <p14:tracePt t="49923" x="6651625" y="3446463"/>
          <p14:tracePt t="49940" x="6657975" y="3446463"/>
          <p14:tracePt t="50378" x="6651625" y="3446463"/>
          <p14:tracePt t="50522" x="6646863" y="3446463"/>
          <p14:tracePt t="50540" x="6646863" y="3451225"/>
          <p14:tracePt t="50541" x="6635750" y="3451225"/>
          <p14:tracePt t="50557" x="6623050" y="3463925"/>
          <p14:tracePt t="50574" x="6607175" y="3479800"/>
          <p14:tracePt t="50590" x="6594475" y="3497263"/>
          <p14:tracePt t="50607" x="6583363" y="3508375"/>
          <p14:tracePt t="50623" x="6578600" y="3508375"/>
          <p14:tracePt t="50640" x="6578600" y="3514725"/>
          <p14:tracePt t="50657" x="6572250" y="3514725"/>
          <p14:tracePt t="50715" x="6572250" y="3521075"/>
          <p14:tracePt t="50738" x="6565900" y="3525838"/>
          <p14:tracePt t="50746" x="6550025" y="3536950"/>
          <p14:tracePt t="50757" x="6537325" y="3549650"/>
          <p14:tracePt t="50774" x="6521450" y="3565525"/>
          <p14:tracePt t="50790" x="6503988" y="3582988"/>
          <p14:tracePt t="50807" x="6480175" y="3600450"/>
          <p14:tracePt t="50823" x="6464300" y="3617913"/>
          <p14:tracePt t="50840" x="6446838" y="3635375"/>
          <p14:tracePt t="50857" x="6440488" y="3646488"/>
          <p14:tracePt t="50874" x="6435725" y="3657600"/>
          <p14:tracePt t="50890" x="6423025" y="3668713"/>
          <p14:tracePt t="50907" x="6423025" y="3675063"/>
          <p14:tracePt t="50923" x="6423025" y="3679825"/>
          <p14:tracePt t="51042" x="6418263" y="3679825"/>
          <p14:tracePt t="51058" x="6418263" y="3686175"/>
          <p14:tracePt t="51058" x="6411913" y="3692525"/>
          <p14:tracePt t="51074" x="6407150" y="3697288"/>
          <p14:tracePt t="51090" x="6400800" y="3708400"/>
          <p14:tracePt t="51107" x="6389688" y="3714750"/>
          <p14:tracePt t="51123" x="6389688" y="3721100"/>
          <p14:tracePt t="51140" x="6383338" y="3721100"/>
          <p14:tracePt t="51290" x="6383338" y="3725863"/>
          <p14:tracePt t="51291" x="6383338" y="3732213"/>
          <p14:tracePt t="51307" x="6378575" y="3736975"/>
          <p14:tracePt t="51324" x="6378575" y="3743325"/>
          <p14:tracePt t="51340" x="6378575" y="3749675"/>
          <p14:tracePt t="51357" x="6372225" y="3760788"/>
          <p14:tracePt t="51373" x="6365875" y="3765550"/>
          <p14:tracePt t="51390" x="6361113" y="3771900"/>
          <p14:tracePt t="51407" x="6361113" y="3778250"/>
          <p14:tracePt t="51424" x="6350000" y="3789363"/>
          <p14:tracePt t="51440" x="6350000" y="3800475"/>
          <p14:tracePt t="51457" x="6343650" y="3811588"/>
          <p14:tracePt t="51473" x="6332538" y="3822700"/>
          <p14:tracePt t="51576" x="6326188" y="3822700"/>
          <p14:tracePt t="51618" x="6321425" y="3822700"/>
          <p14:tracePt t="51634" x="6315075" y="3829050"/>
          <p14:tracePt t="51642" x="6308725" y="3835400"/>
          <p14:tracePt t="51657" x="6303963" y="3835400"/>
          <p14:tracePt t="51673" x="6297613" y="3835400"/>
          <p14:tracePt t="51770" x="6292850" y="3835400"/>
          <p14:tracePt t="51858" x="6286500" y="3835400"/>
          <p14:tracePt t="51874" x="6280150" y="3835400"/>
          <p14:tracePt t="51890" x="6275388" y="3835400"/>
          <p14:tracePt t="51891" x="6269038" y="3835400"/>
          <p14:tracePt t="51907" x="6264275" y="3835400"/>
          <p14:tracePt t="51924" x="6257925" y="3835400"/>
          <p14:tracePt t="51940" x="6251575" y="3835400"/>
          <p14:tracePt t="51957" x="6246813" y="3835400"/>
          <p14:tracePt t="52018" x="6240463" y="3835400"/>
          <p14:tracePt t="52058" x="6235700" y="3835400"/>
          <p14:tracePt t="52066" x="6229350" y="3835400"/>
          <p14:tracePt t="52081" x="6223000" y="3835400"/>
          <p14:tracePt t="52122" x="6218238" y="3835400"/>
          <p14:tracePt t="52140" x="6211888" y="3835400"/>
          <p14:tracePt t="52147" x="6207125" y="3835400"/>
          <p14:tracePt t="52157" x="6200775" y="3835400"/>
          <p14:tracePt t="52173" x="6194425" y="3835400"/>
          <p14:tracePt t="52190" x="6183313" y="3835400"/>
          <p14:tracePt t="52207" x="6172200" y="3835400"/>
          <p14:tracePt t="52223" x="6161088" y="3835400"/>
          <p14:tracePt t="52240" x="6149975" y="3835400"/>
          <p14:tracePt t="52257" x="6126163" y="3835400"/>
          <p14:tracePt t="52273" x="6103938" y="3835400"/>
          <p14:tracePt t="52290" x="6075363" y="3835400"/>
          <p14:tracePt t="52307" x="6057900" y="3835400"/>
          <p14:tracePt t="52323" x="6046788" y="3835400"/>
          <p14:tracePt t="52340" x="6040438" y="3829050"/>
          <p14:tracePt t="52738" x="6035675" y="3829050"/>
          <p14:tracePt t="52741" x="6022975" y="3829050"/>
          <p14:tracePt t="52757" x="6000750" y="3822700"/>
          <p14:tracePt t="52773" x="5965825" y="3822700"/>
          <p14:tracePt t="52790" x="5954713" y="3822700"/>
          <p14:tracePt t="52806" x="5943600" y="3822700"/>
          <p14:tracePt t="52946" x="5937250" y="3822700"/>
          <p14:tracePt t="52986" x="5932488" y="3822700"/>
          <p14:tracePt t="53569" x="0" y="0"/>
        </p14:tracePtLst>
        <p14:tracePtLst>
          <p14:tracePt t="117153" x="6435725" y="4279900"/>
          <p14:tracePt t="117194" x="6435725" y="4268788"/>
          <p14:tracePt t="117205" x="6435725" y="4251325"/>
          <p14:tracePt t="117226" x="6435725" y="4229100"/>
          <p14:tracePt t="117241" x="6423025" y="4206875"/>
          <p14:tracePt t="117257" x="6418263" y="4183063"/>
          <p14:tracePt t="117274" x="6418263" y="4160838"/>
          <p14:tracePt t="117290" x="6418263" y="4149725"/>
          <p14:tracePt t="117305" x="6418263" y="4132263"/>
          <p14:tracePt t="117305" x="6418263" y="4121150"/>
          <p14:tracePt t="117329" x="6418263" y="4103688"/>
          <p14:tracePt t="117338" x="6411913" y="4092575"/>
          <p14:tracePt t="117361" x="6411913" y="4075113"/>
          <p14:tracePt t="117371" x="6411913" y="4057650"/>
          <p14:tracePt t="117393" x="6411913" y="4046538"/>
          <p14:tracePt t="117409" x="6411913" y="4022725"/>
          <p14:tracePt t="117426" x="6411913" y="4006850"/>
          <p14:tracePt t="117441" x="6418263" y="3994150"/>
          <p14:tracePt t="117455" x="6423025" y="3978275"/>
          <p14:tracePt t="117471" x="6429375" y="3954463"/>
          <p14:tracePt t="117489" x="6429375" y="3943350"/>
          <p14:tracePt t="117505" x="6435725" y="3914775"/>
          <p14:tracePt t="117522" x="6435725" y="3897313"/>
          <p14:tracePt t="117538" x="6440488" y="3879850"/>
          <p14:tracePt t="117555" x="6440488" y="3863975"/>
          <p14:tracePt t="117571" x="6440488" y="3851275"/>
          <p14:tracePt t="117588" x="6440488" y="3846513"/>
          <p14:tracePt t="117605" x="6440488" y="3835400"/>
          <p14:tracePt t="117622" x="6440488" y="3822700"/>
          <p14:tracePt t="117638" x="6440488" y="3811588"/>
          <p14:tracePt t="117655" x="6440488" y="3794125"/>
          <p14:tracePt t="117671" x="6440488" y="3778250"/>
          <p14:tracePt t="117689" x="6440488" y="3760788"/>
          <p14:tracePt t="117705" x="6440488" y="3736975"/>
          <p14:tracePt t="117722" x="6440488" y="3732213"/>
          <p14:tracePt t="117738" x="6440488" y="3725863"/>
          <p14:tracePt t="117809" x="6440488" y="3732213"/>
          <p14:tracePt t="117825" x="6440488" y="3736975"/>
          <p14:tracePt t="117833" x="6440488" y="3749675"/>
          <p14:tracePt t="117841" x="6440488" y="3771900"/>
          <p14:tracePt t="117855" x="6440488" y="3794125"/>
          <p14:tracePt t="117871" x="6440488" y="3817938"/>
          <p14:tracePt t="117889" x="6440488" y="3835400"/>
          <p14:tracePt t="117905" x="6446838" y="3857625"/>
          <p14:tracePt t="117922" x="6446838" y="3875088"/>
          <p14:tracePt t="117938" x="6446838" y="3892550"/>
          <p14:tracePt t="117955" x="6446838" y="3908425"/>
          <p14:tracePt t="117971" x="6451600" y="3921125"/>
          <p14:tracePt t="118049" x="6457950" y="3921125"/>
          <p14:tracePt t="118057" x="6464300" y="3897313"/>
          <p14:tracePt t="118072" x="6475413" y="3863975"/>
          <p14:tracePt t="118088" x="6480175" y="3829050"/>
          <p14:tracePt t="118088" x="6486525" y="3806825"/>
          <p14:tracePt t="118106" x="6486525" y="3778250"/>
          <p14:tracePt t="118106" x="6486525" y="3760788"/>
          <p14:tracePt t="118121" x="6480175" y="3721100"/>
          <p14:tracePt t="118139" x="6464300" y="3679825"/>
          <p14:tracePt t="118155" x="6446838" y="3651250"/>
          <p14:tracePt t="118172" x="6423025" y="3629025"/>
          <p14:tracePt t="118188" x="6394450" y="3617913"/>
          <p14:tracePt t="118205" x="6372225" y="3617913"/>
          <p14:tracePt t="118221" x="6354763" y="3617913"/>
          <p14:tracePt t="118239" x="6332538" y="3617913"/>
          <p14:tracePt t="118255" x="6303963" y="3629025"/>
          <p14:tracePt t="118272" x="6275388" y="3640138"/>
          <p14:tracePt t="118288" x="6246813" y="3663950"/>
          <p14:tracePt t="118305" x="6194425" y="3708400"/>
          <p14:tracePt t="118322" x="6172200" y="3736975"/>
          <p14:tracePt t="118339" x="6161088" y="3789363"/>
          <p14:tracePt t="118355" x="6161088" y="3840163"/>
          <p14:tracePt t="118372" x="6183313" y="3897313"/>
          <p14:tracePt t="118388" x="6229350" y="3943350"/>
          <p14:tracePt t="118405" x="6286500" y="3978275"/>
          <p14:tracePt t="118421" x="6343650" y="3989388"/>
          <p14:tracePt t="118438" x="6394450" y="3994150"/>
          <p14:tracePt t="118455" x="6440488" y="3994150"/>
          <p14:tracePt t="118472" x="6508750" y="3983038"/>
          <p14:tracePt t="118488" x="6565900" y="3954463"/>
          <p14:tracePt t="118505" x="6635750" y="3908425"/>
          <p14:tracePt t="118522" x="6664325" y="3875088"/>
          <p14:tracePt t="118539" x="6675438" y="3840163"/>
          <p14:tracePt t="118555" x="6680200" y="3811588"/>
          <p14:tracePt t="118572" x="6680200" y="3771900"/>
          <p14:tracePt t="118588" x="6657975" y="3732213"/>
          <p14:tracePt t="118605" x="6623050" y="3692525"/>
          <p14:tracePt t="118621" x="6572250" y="3651250"/>
          <p14:tracePt t="118639" x="6515100" y="3617913"/>
          <p14:tracePt t="118655" x="6464300" y="3611563"/>
          <p14:tracePt t="118672" x="6407150" y="3611563"/>
          <p14:tracePt t="118688" x="6354763" y="3611563"/>
          <p14:tracePt t="118705" x="6280150" y="3635375"/>
          <p14:tracePt t="118721" x="6223000" y="3668713"/>
          <p14:tracePt t="118739" x="6183313" y="3703638"/>
          <p14:tracePt t="118755" x="6132513" y="3754438"/>
          <p14:tracePt t="118772" x="6097588" y="3806825"/>
          <p14:tracePt t="118788" x="6075363" y="3868738"/>
          <p14:tracePt t="118805" x="6069013" y="3932238"/>
          <p14:tracePt t="118821" x="6075363" y="3989388"/>
          <p14:tracePt t="118839" x="6097588" y="4022725"/>
          <p14:tracePt t="118855" x="6126163" y="4040188"/>
          <p14:tracePt t="118872" x="6154738" y="4051300"/>
          <p14:tracePt t="118888" x="6189663" y="4051300"/>
          <p14:tracePt t="118905" x="6269038" y="4051300"/>
          <p14:tracePt t="118922" x="6326188" y="4035425"/>
          <p14:tracePt t="118939" x="6389688" y="4011613"/>
          <p14:tracePt t="118955" x="6440488" y="3989388"/>
          <p14:tracePt t="118972" x="6486525" y="3960813"/>
          <p14:tracePt t="118988" x="6515100" y="3932238"/>
          <p14:tracePt t="119005" x="6532563" y="3908425"/>
          <p14:tracePt t="119021" x="6543675" y="3879850"/>
          <p14:tracePt t="119039" x="6543675" y="3851275"/>
          <p14:tracePt t="119055" x="6543675" y="3829050"/>
          <p14:tracePt t="119072" x="6532563" y="3806825"/>
          <p14:tracePt t="119088" x="6508750" y="3783013"/>
          <p14:tracePt t="119105" x="6475413" y="3760788"/>
          <p14:tracePt t="119122" x="6451600" y="3754438"/>
          <p14:tracePt t="119138" x="6435725" y="3749675"/>
          <p14:tracePt t="119155" x="6423025" y="3749675"/>
          <p14:tracePt t="119171" x="6418263" y="3749675"/>
          <p14:tracePt t="119188" x="6400800" y="3760788"/>
          <p14:tracePt t="119205" x="6389688" y="3771900"/>
          <p14:tracePt t="119221" x="6372225" y="3789363"/>
          <p14:tracePt t="119238" x="6354763" y="3822700"/>
          <p14:tracePt t="119255" x="6337300" y="3857625"/>
          <p14:tracePt t="119272" x="6332538" y="3886200"/>
          <p14:tracePt t="119288" x="6332538" y="3908425"/>
          <p14:tracePt t="119305" x="6332538" y="3921125"/>
          <p14:tracePt t="119321" x="6343650" y="3932238"/>
          <p14:tracePt t="119338" x="6350000" y="3937000"/>
          <p14:tracePt t="119355" x="6354763" y="3937000"/>
          <p14:tracePt t="119371" x="6365875" y="3937000"/>
          <p14:tracePt t="119388" x="6372225" y="3937000"/>
          <p14:tracePt t="119405" x="6378575" y="3932238"/>
          <p14:tracePt t="119421" x="6383338" y="3921125"/>
          <p14:tracePt t="119438" x="6383338" y="3914775"/>
          <p14:tracePt t="119455" x="6389688" y="3914775"/>
          <p14:tracePt t="119472" x="6389688" y="3903663"/>
          <p14:tracePt t="119513" x="6389688" y="3897313"/>
          <p14:tracePt t="119681" x="6394450" y="3897313"/>
          <p14:tracePt t="119705" x="6394450" y="3892550"/>
          <p14:tracePt t="119713" x="6407150" y="3892550"/>
          <p14:tracePt t="119722" x="6411913" y="3886200"/>
          <p14:tracePt t="119738" x="6418263" y="3879850"/>
          <p14:tracePt t="119755" x="6423025" y="3879850"/>
          <p14:tracePt t="119771" x="6429375" y="3879850"/>
          <p14:tracePt t="119858" x="6435725" y="3879850"/>
          <p14:tracePt t="119897" x="6440488" y="3879850"/>
          <p14:tracePt t="119929" x="6440488" y="3875088"/>
          <p14:tracePt t="119937" x="6446838" y="3875088"/>
          <p14:tracePt t="119977" x="6451600" y="3875088"/>
          <p14:tracePt t="120033" x="6457950" y="3875088"/>
          <p14:tracePt t="120039" x="6464300" y="3875088"/>
          <p14:tracePt t="120178" x="6464300" y="3868738"/>
          <p14:tracePt t="120802" x="6464300" y="3863975"/>
          <p14:tracePt t="120810" x="6464300" y="3857625"/>
          <p14:tracePt t="120823" x="6464300" y="3840163"/>
          <p14:tracePt t="120839" x="6464300" y="3811588"/>
          <p14:tracePt t="120856" x="6469063" y="3789363"/>
          <p14:tracePt t="120872" x="6475413" y="3760788"/>
          <p14:tracePt t="120889" x="6480175" y="3725863"/>
          <p14:tracePt t="120906" x="6480175" y="3679825"/>
          <p14:tracePt t="120923" x="6486525" y="3651250"/>
          <p14:tracePt t="120939" x="6486525" y="3622675"/>
          <p14:tracePt t="120956" x="6486525" y="3594100"/>
          <p14:tracePt t="120972" x="6492875" y="3571875"/>
          <p14:tracePt t="120989" x="6492875" y="3554413"/>
          <p14:tracePt t="121005" x="6492875" y="3532188"/>
          <p14:tracePt t="121022" x="6492875" y="3521075"/>
          <p14:tracePt t="121039" x="6492875" y="3503613"/>
          <p14:tracePt t="121057" x="6492875" y="3492500"/>
          <p14:tracePt t="121072" x="6492875" y="3479800"/>
          <p14:tracePt t="121089" x="6492875" y="3468688"/>
          <p14:tracePt t="121105" x="6492875" y="3451225"/>
          <p14:tracePt t="121123" x="6492875" y="3446463"/>
          <p14:tracePt t="121139" x="6492875" y="3435350"/>
          <p14:tracePt t="121156" x="6492875" y="3429000"/>
          <p14:tracePt t="121172" x="6492875" y="3422650"/>
          <p14:tracePt t="121189" x="6492875" y="3417888"/>
          <p14:tracePt t="121530" x="6497638" y="3417888"/>
          <p14:tracePt t="121562" x="6503988" y="3417888"/>
          <p14:tracePt t="121610" x="6508750" y="3417888"/>
          <p14:tracePt t="121634" x="6515100" y="3417888"/>
          <p14:tracePt t="121642" x="6521450" y="3417888"/>
          <p14:tracePt t="121658" x="6526213" y="3417888"/>
          <p14:tracePt t="121674" x="6537325" y="3417888"/>
          <p14:tracePt t="121675" x="6550025" y="3417888"/>
          <p14:tracePt t="121689" x="6572250" y="3417888"/>
          <p14:tracePt t="121706" x="6611938" y="3417888"/>
          <p14:tracePt t="121722" x="6646863" y="3417888"/>
          <p14:tracePt t="121739" x="6675438" y="3417888"/>
          <p14:tracePt t="121755" x="6708775" y="3417888"/>
          <p14:tracePt t="121773" x="6743700" y="3417888"/>
          <p14:tracePt t="121789" x="6783388" y="3417888"/>
          <p14:tracePt t="121806" x="6823075" y="3422650"/>
          <p14:tracePt t="121822" x="6851650" y="3422650"/>
          <p14:tracePt t="121839" x="6886575" y="3422650"/>
          <p14:tracePt t="121855" x="6921500" y="3429000"/>
          <p14:tracePt t="121873" x="6937375" y="3429000"/>
          <p14:tracePt t="121889" x="6954838" y="3435350"/>
          <p14:tracePt t="121906" x="6965950" y="3435350"/>
          <p14:tracePt t="122306" x="6961188" y="3435350"/>
          <p14:tracePt t="122338" x="6954838" y="3435350"/>
          <p14:tracePt t="122514" x="6950075" y="3435350"/>
          <p14:tracePt t="122591" x="6943725" y="3435350"/>
          <p14:tracePt t="122642" x="6937375" y="3435350"/>
          <p14:tracePt t="122674" x="6937375" y="3440113"/>
          <p14:tracePt t="122714" x="6932613" y="3440113"/>
          <p14:tracePt t="122746" x="6926263" y="3440113"/>
          <p14:tracePt t="122757" x="6921500" y="3440113"/>
          <p14:tracePt t="122794" x="6915150" y="3440113"/>
          <p14:tracePt t="122826" x="6908800" y="3440113"/>
          <p14:tracePt t="122827" x="6908800" y="3446463"/>
          <p14:tracePt t="122874" x="6904038" y="3446463"/>
          <p14:tracePt t="122922" x="6897688" y="3446463"/>
          <p14:tracePt t="123338" x="6904038" y="3446463"/>
          <p14:tracePt t="123352" x="6908800" y="3446463"/>
          <p14:tracePt t="123356" x="6915150" y="3446463"/>
          <p14:tracePt t="123372" x="6926263" y="3446463"/>
          <p14:tracePt t="123389" x="6950075" y="3446463"/>
          <p14:tracePt t="123405" x="6965950" y="3446463"/>
          <p14:tracePt t="123422" x="6989763" y="3446463"/>
          <p14:tracePt t="123439" x="7007225" y="3446463"/>
          <p14:tracePt t="123456" x="7018338" y="3451225"/>
          <p14:tracePt t="123472" x="7029450" y="3451225"/>
          <p14:tracePt t="124186" x="7035800" y="3451225"/>
          <p14:tracePt t="124197" x="7051675" y="3451225"/>
          <p14:tracePt t="124210" x="7108825" y="3451225"/>
          <p14:tracePt t="124222" x="7189788" y="3451225"/>
          <p14:tracePt t="124239" x="7275513" y="3451225"/>
          <p14:tracePt t="124256" x="7372350" y="3451225"/>
          <p14:tracePt t="124272" x="7464425" y="3451225"/>
          <p14:tracePt t="124289" x="7537450" y="3451225"/>
          <p14:tracePt t="124305" x="7635875" y="3451225"/>
          <p14:tracePt t="124323" x="7675563" y="3451225"/>
          <p14:tracePt t="124339" x="7715250" y="3451225"/>
          <p14:tracePt t="124355" x="7743825" y="3451225"/>
          <p14:tracePt t="124372" x="7772400" y="3446463"/>
          <p14:tracePt t="124389" x="7794625" y="3446463"/>
          <p14:tracePt t="124405" x="7807325" y="3446463"/>
          <p14:tracePt t="124422" x="7812088" y="3435350"/>
          <p14:tracePt t="124439" x="7823200" y="3435350"/>
          <p14:tracePt t="124474" x="7823200" y="3429000"/>
          <p14:tracePt t="124490" x="7823200" y="3422650"/>
          <p14:tracePt t="124491" x="7823200" y="3417888"/>
          <p14:tracePt t="124505" x="7823200" y="3394075"/>
          <p14:tracePt t="124523" x="7823200" y="3382963"/>
          <p14:tracePt t="124538" x="7823200" y="3365500"/>
          <p14:tracePt t="124555" x="7818438" y="3354388"/>
          <p14:tracePt t="124572" x="7812088" y="3349625"/>
          <p14:tracePt t="124589" x="7812088" y="3343275"/>
          <p14:tracePt t="124605" x="7807325" y="3343275"/>
          <p14:tracePt t="124754" x="7807325" y="3349625"/>
          <p14:tracePt t="124762" x="7800975" y="3360738"/>
          <p14:tracePt t="124773" x="7794625" y="3389313"/>
          <p14:tracePt t="124789" x="7783513" y="3417888"/>
          <p14:tracePt t="124806" x="7778750" y="3451225"/>
          <p14:tracePt t="124822" x="7766050" y="3492500"/>
          <p14:tracePt t="124839" x="7761288" y="3536950"/>
          <p14:tracePt t="124855" x="7754938" y="3594100"/>
          <p14:tracePt t="124872" x="7754938" y="3657600"/>
          <p14:tracePt t="124888" x="7754938" y="3725863"/>
          <p14:tracePt t="124906" x="7750175" y="3806825"/>
          <p14:tracePt t="124922" x="7750175" y="3908425"/>
          <p14:tracePt t="124939" x="7750175" y="3965575"/>
          <p14:tracePt t="124955" x="7750175" y="4011613"/>
          <p14:tracePt t="124972" x="7750175" y="4057650"/>
          <p14:tracePt t="124989" x="7750175" y="4092575"/>
          <p14:tracePt t="125006" x="7750175" y="4132263"/>
          <p14:tracePt t="125022" x="7754938" y="4171950"/>
          <p14:tracePt t="125039" x="7761288" y="4222750"/>
          <p14:tracePt t="125055" x="7766050" y="4268788"/>
          <p14:tracePt t="125072" x="7772400" y="4303713"/>
          <p14:tracePt t="125089" x="7778750" y="4321175"/>
          <p14:tracePt t="125106" x="7778750" y="4332288"/>
          <p14:tracePt t="125170" x="7783513" y="4325938"/>
          <p14:tracePt t="125178" x="7789863" y="4321175"/>
          <p14:tracePt t="125186" x="7789863" y="4303713"/>
          <p14:tracePt t="125194" x="7789863" y="4235450"/>
          <p14:tracePt t="125205" x="7783513" y="4149725"/>
          <p14:tracePt t="125222" x="7778750" y="4068763"/>
          <p14:tracePt t="125239" x="7778750" y="3983038"/>
          <p14:tracePt t="125255" x="7772400" y="3892550"/>
          <p14:tracePt t="125272" x="7761288" y="3811588"/>
          <p14:tracePt t="125289" x="7754938" y="3725863"/>
          <p14:tracePt t="125306" x="7737475" y="3606800"/>
          <p14:tracePt t="125322" x="7726363" y="3571875"/>
          <p14:tracePt t="125339" x="7697788" y="3486150"/>
          <p14:tracePt t="125356" x="7680325" y="3451225"/>
          <p14:tracePt t="125372" x="7675563" y="3429000"/>
          <p14:tracePt t="125388" x="7669213" y="3422650"/>
          <p14:tracePt t="125506" x="7664450" y="3429000"/>
          <p14:tracePt t="125514" x="7664450" y="3463925"/>
          <p14:tracePt t="125522" x="7664450" y="3525838"/>
          <p14:tracePt t="125539" x="7664450" y="3635375"/>
          <p14:tracePt t="125555" x="7664450" y="3760788"/>
          <p14:tracePt t="125572" x="7669213" y="3863975"/>
          <p14:tracePt t="125588" x="7675563" y="3965575"/>
          <p14:tracePt t="125606" x="7686675" y="4046538"/>
          <p14:tracePt t="125622" x="7693025" y="4097338"/>
          <p14:tracePt t="125639" x="7704138" y="4125913"/>
          <p14:tracePt t="125655" x="7704138" y="4137025"/>
          <p14:tracePt t="125714" x="7708900" y="4137025"/>
          <p14:tracePt t="125727" x="7708900" y="4125913"/>
          <p14:tracePt t="125739" x="7715250" y="4064000"/>
          <p14:tracePt t="125755" x="7715250" y="3960813"/>
          <p14:tracePt t="125772" x="7715250" y="3840163"/>
          <p14:tracePt t="125788" x="7715250" y="3697288"/>
          <p14:tracePt t="125806" x="7708900" y="3571875"/>
          <p14:tracePt t="125822" x="7708900" y="3463925"/>
          <p14:tracePt t="125839" x="7697788" y="3378200"/>
          <p14:tracePt t="125855" x="7693025" y="3303588"/>
          <p14:tracePt t="125872" x="7680325" y="3263900"/>
          <p14:tracePt t="125888" x="7675563" y="3235325"/>
          <p14:tracePt t="125906" x="7675563" y="3228975"/>
          <p14:tracePt t="125922" x="7669213" y="3228975"/>
          <p14:tracePt t="125962" x="7664450" y="3228975"/>
          <p14:tracePt t="125978" x="7664450" y="3235325"/>
          <p14:tracePt t="125992" x="7664450" y="3246438"/>
          <p14:tracePt t="126005" x="7664450" y="3286125"/>
          <p14:tracePt t="126022" x="7664450" y="3349625"/>
          <p14:tracePt t="126039" x="7664450" y="3429000"/>
          <p14:tracePt t="126055" x="7669213" y="3532188"/>
          <p14:tracePt t="126072" x="7686675" y="3646488"/>
          <p14:tracePt t="126088" x="7693025" y="3754438"/>
          <p14:tracePt t="126106" x="7697788" y="3851275"/>
          <p14:tracePt t="126122" x="7708900" y="3971925"/>
          <p14:tracePt t="126139" x="7715250" y="4029075"/>
          <p14:tracePt t="126155" x="7726363" y="4064000"/>
          <p14:tracePt t="126172" x="7732713" y="4086225"/>
          <p14:tracePt t="126188" x="7737475" y="4097338"/>
          <p14:tracePt t="126205" x="7737475" y="4103688"/>
          <p14:tracePt t="126274" x="7743825" y="4103688"/>
          <p14:tracePt t="126288" x="7743825" y="4086225"/>
          <p14:tracePt t="126290" x="7743825" y="4064000"/>
          <p14:tracePt t="126305" x="7743825" y="3989388"/>
          <p14:tracePt t="126322" x="7737475" y="3811588"/>
          <p14:tracePt t="126339" x="7732713" y="3697288"/>
          <p14:tracePt t="126355" x="7721600" y="3560763"/>
          <p14:tracePt t="126372" x="7708900" y="3463925"/>
          <p14:tracePt t="126388" x="7697788" y="3378200"/>
          <p14:tracePt t="126405" x="7697788" y="3314700"/>
          <p14:tracePt t="126422" x="7697788" y="3279775"/>
          <p14:tracePt t="126438" x="7693025" y="3257550"/>
          <p14:tracePt t="126455" x="7680325" y="3246438"/>
          <p14:tracePt t="126472" x="7680325" y="3235325"/>
          <p14:tracePt t="126546" x="7680325" y="3240088"/>
          <p14:tracePt t="126554" x="7680325" y="3257550"/>
          <p14:tracePt t="126572" x="7680325" y="3303588"/>
          <p14:tracePt t="126589" x="7680325" y="3382963"/>
          <p14:tracePt t="126605" x="7680325" y="3486150"/>
          <p14:tracePt t="126622" x="7680325" y="3582988"/>
          <p14:tracePt t="126639" x="7680325" y="3703638"/>
          <p14:tracePt t="126656" x="7680325" y="3817938"/>
          <p14:tracePt t="126672" x="7680325" y="3925888"/>
          <p14:tracePt t="126689" x="7675563" y="4022725"/>
          <p14:tracePt t="126705" x="7675563" y="4121150"/>
          <p14:tracePt t="126722" x="7675563" y="4154488"/>
          <p14:tracePt t="126738" x="7675563" y="4178300"/>
          <p14:tracePt t="126756" x="7675563" y="4183063"/>
          <p14:tracePt t="126826" x="7675563" y="4178300"/>
          <p14:tracePt t="126834" x="7675563" y="4165600"/>
          <p14:tracePt t="126842" x="7675563" y="4103688"/>
          <p14:tracePt t="126855" x="7675563" y="4011613"/>
          <p14:tracePt t="126872" x="7675563" y="3879850"/>
          <p14:tracePt t="126889" x="7675563" y="3736975"/>
          <p14:tracePt t="126905" x="7675563" y="3560763"/>
          <p14:tracePt t="126923" x="7675563" y="3457575"/>
          <p14:tracePt t="126938" x="7675563" y="3389313"/>
          <p14:tracePt t="126956" x="7675563" y="3349625"/>
          <p14:tracePt t="126972" x="7675563" y="3343275"/>
          <p14:tracePt t="127018" x="7669213" y="3343275"/>
          <p14:tracePt t="127066" x="7669213" y="3349625"/>
          <p14:tracePt t="127074" x="7669213" y="3389313"/>
          <p14:tracePt t="127089" x="7697788" y="3525838"/>
          <p14:tracePt t="127105" x="7737475" y="3800475"/>
          <p14:tracePt t="127122" x="7761288" y="3937000"/>
          <p14:tracePt t="127139" x="7766050" y="4029075"/>
          <p14:tracePt t="127156" x="7778750" y="4075113"/>
          <p14:tracePt t="127172" x="7778750" y="4086225"/>
          <p14:tracePt t="127189" x="7778750" y="4092575"/>
          <p14:tracePt t="127898" x="7778750" y="4086225"/>
          <p14:tracePt t="127922" x="7778750" y="4079875"/>
          <p14:tracePt t="127922" x="7766050" y="4064000"/>
          <p14:tracePt t="127938" x="7754938" y="4035425"/>
          <p14:tracePt t="127956" x="7743825" y="4011613"/>
          <p14:tracePt t="127972" x="7732713" y="3983038"/>
          <p14:tracePt t="127988" x="7715250" y="3954463"/>
          <p14:tracePt t="128005" x="7697788" y="3921125"/>
          <p14:tracePt t="128022" x="7680325" y="3875088"/>
          <p14:tracePt t="128038" x="7658100" y="3840163"/>
          <p14:tracePt t="128055" x="7635875" y="3811588"/>
          <p14:tracePt t="128072" x="7612063" y="3771900"/>
          <p14:tracePt t="128088" x="7583488" y="3732213"/>
          <p14:tracePt t="128105" x="7550150" y="3692525"/>
          <p14:tracePt t="128105" x="7537450" y="3668713"/>
          <p14:tracePt t="128122" x="7504113" y="3617913"/>
          <p14:tracePt t="128139" x="7458075" y="3565525"/>
          <p14:tracePt t="128156" x="7418388" y="3514725"/>
          <p14:tracePt t="128172" x="7378700" y="3475038"/>
          <p14:tracePt t="128188" x="7350125" y="3440113"/>
          <p14:tracePt t="128205" x="7326313" y="3417888"/>
          <p14:tracePt t="128222" x="7297738" y="3394075"/>
          <p14:tracePt t="128239" x="7269163" y="3378200"/>
          <p14:tracePt t="128255" x="7240588" y="3360738"/>
          <p14:tracePt t="128272" x="7207250" y="3349625"/>
          <p14:tracePt t="128288" x="7178675" y="3325813"/>
          <p14:tracePt t="128305" x="7137400" y="3308350"/>
          <p14:tracePt t="128322" x="7086600" y="3286125"/>
          <p14:tracePt t="128339" x="7058025" y="3275013"/>
          <p14:tracePt t="128355" x="7018338" y="3257550"/>
          <p14:tracePt t="128372" x="6994525" y="3246438"/>
          <p14:tracePt t="128388" x="6965950" y="3240088"/>
          <p14:tracePt t="128405" x="6943725" y="3228975"/>
          <p14:tracePt t="128422" x="6921500" y="3217863"/>
          <p14:tracePt t="128439" x="6892925" y="3206750"/>
          <p14:tracePt t="128455" x="6875463" y="3206750"/>
          <p14:tracePt t="128472" x="6858000" y="3200400"/>
          <p14:tracePt t="128488" x="6840538" y="3200400"/>
          <p14:tracePt t="128505" x="6823075" y="3200400"/>
          <p14:tracePt t="128522" x="6800850" y="3200400"/>
          <p14:tracePt t="128539" x="6778625" y="3200400"/>
          <p14:tracePt t="128555" x="6761163" y="3211513"/>
          <p14:tracePt t="128572" x="6743700" y="3217863"/>
          <p14:tracePt t="128588" x="6732588" y="3222625"/>
          <p14:tracePt t="128605" x="6721475" y="3228975"/>
          <p14:tracePt t="128622" x="6708775" y="3235325"/>
          <p14:tracePt t="128639" x="6697663" y="3246438"/>
          <p14:tracePt t="128655" x="6680200" y="3263900"/>
          <p14:tracePt t="128672" x="6669088" y="3275013"/>
          <p14:tracePt t="128688" x="6657975" y="3292475"/>
          <p14:tracePt t="128705" x="6651625" y="3308350"/>
          <p14:tracePt t="128722" x="6646863" y="3332163"/>
          <p14:tracePt t="128739" x="6646863" y="3354388"/>
          <p14:tracePt t="128755" x="6646863" y="3382963"/>
          <p14:tracePt t="128772" x="6664325" y="3422650"/>
          <p14:tracePt t="128788" x="6680200" y="3446463"/>
          <p14:tracePt t="128805" x="6692900" y="3468688"/>
          <p14:tracePt t="128822" x="6708775" y="3486150"/>
          <p14:tracePt t="128839" x="6726238" y="3497263"/>
          <p14:tracePt t="128855" x="6750050" y="3514725"/>
          <p14:tracePt t="128872" x="6778625" y="3525838"/>
          <p14:tracePt t="128888" x="6800850" y="3536950"/>
          <p14:tracePt t="128906" x="6858000" y="3549650"/>
          <p14:tracePt t="128922" x="6886575" y="3554413"/>
          <p14:tracePt t="128938" x="6915150" y="3554413"/>
          <p14:tracePt t="128955" x="6950075" y="3554413"/>
          <p14:tracePt t="128972" x="6972300" y="3554413"/>
          <p14:tracePt t="128988" x="6994525" y="3554413"/>
          <p14:tracePt t="129005" x="7007225" y="3543300"/>
          <p14:tracePt t="129022" x="7029450" y="3532188"/>
          <p14:tracePt t="129039" x="7058025" y="3514725"/>
          <p14:tracePt t="129055" x="7075488" y="3497263"/>
          <p14:tracePt t="129072" x="7097713" y="3475038"/>
          <p14:tracePt t="129088" x="7108825" y="3451225"/>
          <p14:tracePt t="129106" x="7126288" y="3429000"/>
          <p14:tracePt t="129122" x="7137400" y="3394075"/>
          <p14:tracePt t="129139" x="7137400" y="3378200"/>
          <p14:tracePt t="129155" x="7137400" y="3349625"/>
          <p14:tracePt t="129172" x="7132638" y="3325813"/>
          <p14:tracePt t="129188" x="7115175" y="3292475"/>
          <p14:tracePt t="129205" x="7086600" y="3257550"/>
          <p14:tracePt t="129221" x="7040563" y="3222625"/>
          <p14:tracePt t="129239" x="6989763" y="3189288"/>
          <p14:tracePt t="129255" x="6926263" y="3160713"/>
          <p14:tracePt t="129272" x="6851650" y="3143250"/>
          <p14:tracePt t="129288" x="6772275" y="3132138"/>
          <p14:tracePt t="129321" x="6629400" y="3125788"/>
          <p14:tracePt t="129322" x="6550025" y="3125788"/>
          <p14:tracePt t="129338" x="6503988" y="3125788"/>
          <p14:tracePt t="129355" x="6469063" y="3136900"/>
          <p14:tracePt t="129372" x="6451600" y="3149600"/>
          <p14:tracePt t="129388" x="6435725" y="3165475"/>
          <p14:tracePt t="129405" x="6429375" y="3182938"/>
          <p14:tracePt t="129421" x="6423025" y="3217863"/>
          <p14:tracePt t="129438" x="6423025" y="3263900"/>
          <p14:tracePt t="129455" x="6423025" y="3303588"/>
          <p14:tracePt t="129472" x="6423025" y="3354388"/>
          <p14:tracePt t="129488" x="6451600" y="3406775"/>
          <p14:tracePt t="129488" x="6464300" y="3429000"/>
          <p14:tracePt t="129506" x="6486525" y="3446463"/>
          <p14:tracePt t="129521" x="6543675" y="3486150"/>
          <p14:tracePt t="129539" x="6572250" y="3503613"/>
          <p14:tracePt t="129555" x="6594475" y="3503613"/>
          <p14:tracePt t="129572" x="6646863" y="3503613"/>
          <p14:tracePt t="129588" x="6692900" y="3503613"/>
          <p14:tracePt t="129605" x="6765925" y="3503613"/>
          <p14:tracePt t="129621" x="6835775" y="3492500"/>
          <p14:tracePt t="129638" x="6921500" y="3475038"/>
          <p14:tracePt t="129655" x="6978650" y="3451225"/>
          <p14:tracePt t="129672" x="7023100" y="3435350"/>
          <p14:tracePt t="129688" x="7051675" y="3417888"/>
          <p14:tracePt t="129705" x="7069138" y="3406775"/>
          <p14:tracePt t="129705" x="7069138" y="3400425"/>
          <p14:tracePt t="129722" x="7075488" y="3394075"/>
          <p14:tracePt t="129738" x="7075488" y="3382963"/>
          <p14:tracePt t="129756" x="7075488" y="3371850"/>
          <p14:tracePt t="129771" x="7075488" y="3354388"/>
          <p14:tracePt t="129789" x="7069138" y="3336925"/>
          <p14:tracePt t="129805" x="7064375" y="3325813"/>
          <p14:tracePt t="129822" x="7058025" y="3321050"/>
          <p14:tracePt t="129838" x="7046913" y="3308350"/>
          <p14:tracePt t="129856" x="7029450" y="3292475"/>
          <p14:tracePt t="129871" x="7007225" y="3279775"/>
          <p14:tracePt t="129889" x="6989763" y="3268663"/>
          <p14:tracePt t="129905" x="6954838" y="3263900"/>
          <p14:tracePt t="129905" x="6943725" y="3263900"/>
          <p14:tracePt t="129922" x="6908800" y="3263900"/>
          <p14:tracePt t="129938" x="6869113" y="3263900"/>
          <p14:tracePt t="129955" x="6835775" y="3263900"/>
          <p14:tracePt t="129971" x="6800850" y="3263900"/>
          <p14:tracePt t="129989" x="6778625" y="3263900"/>
          <p14:tracePt t="130005" x="6765925" y="3263900"/>
          <p14:tracePt t="130066" x="6765925" y="3268663"/>
          <p14:tracePt t="130073" x="6765925" y="3275013"/>
          <p14:tracePt t="130089" x="6765925" y="3303588"/>
          <p14:tracePt t="130105" x="6772275" y="3354388"/>
          <p14:tracePt t="130122" x="6789738" y="3389313"/>
          <p14:tracePt t="130138" x="6807200" y="3417888"/>
          <p14:tracePt t="130155" x="6823075" y="3440113"/>
          <p14:tracePt t="130171" x="6835775" y="3451225"/>
          <p14:tracePt t="130189" x="6840538" y="3457575"/>
          <p14:tracePt t="130205" x="6846888" y="3457575"/>
          <p14:tracePt t="130242" x="6851650" y="3457575"/>
          <p14:tracePt t="130266" x="6851650" y="3451225"/>
          <p14:tracePt t="130274" x="6858000" y="3446463"/>
          <p14:tracePt t="130288" x="6869113" y="3435350"/>
          <p14:tracePt t="130305" x="6875463" y="3422650"/>
          <p14:tracePt t="130305" x="6880225" y="3422650"/>
          <p14:tracePt t="130322" x="6880225" y="3417888"/>
          <p14:tracePt t="132795" x="6875463" y="3417888"/>
          <p14:tracePt t="133035" x="6869113" y="3417888"/>
          <p14:tracePt t="133163" x="6864350" y="3417888"/>
          <p14:tracePt t="133235" x="6858000" y="3417888"/>
          <p14:tracePt t="133243" x="6851650" y="3411538"/>
          <p14:tracePt t="133256" x="6846888" y="3406775"/>
          <p14:tracePt t="133272" x="6835775" y="3400425"/>
          <p14:tracePt t="133289" x="6823075" y="3389313"/>
          <p14:tracePt t="133306" x="6800850" y="3371850"/>
          <p14:tracePt t="133323" x="6765925" y="3354388"/>
          <p14:tracePt t="133339" x="6732588" y="3343275"/>
          <p14:tracePt t="133356" x="6680200" y="3325813"/>
          <p14:tracePt t="133372" x="6607175" y="3314700"/>
          <p14:tracePt t="133390" x="6515100" y="3303588"/>
          <p14:tracePt t="133406" x="6429375" y="3303588"/>
          <p14:tracePt t="133423" x="6337300" y="3303588"/>
          <p14:tracePt t="133439" x="6264275" y="3303588"/>
          <p14:tracePt t="133456" x="6200775" y="3303588"/>
          <p14:tracePt t="133472" x="6161088" y="3303588"/>
          <p14:tracePt t="133489" x="6132513" y="3303588"/>
          <p14:tracePt t="133505" x="6103938" y="3308350"/>
          <p14:tracePt t="133523" x="6092825" y="3314700"/>
          <p14:tracePt t="133539" x="6086475" y="3325813"/>
          <p14:tracePt t="133556" x="6086475" y="3332163"/>
          <p14:tracePt t="133572" x="6080125" y="3343275"/>
          <p14:tracePt t="133589" x="6080125" y="3354388"/>
          <p14:tracePt t="133606" x="6080125" y="3371850"/>
          <p14:tracePt t="133623" x="6080125" y="3378200"/>
          <p14:tracePt t="133639" x="6080125" y="3382963"/>
          <p14:tracePt t="133691" x="6086475" y="3382963"/>
          <p14:tracePt t="133711" x="6092825" y="3382963"/>
          <p14:tracePt t="134067" x="0" y="0"/>
        </p14:tracePtLst>
        <p14:tracePtLst>
          <p14:tracePt t="172648" x="6994525" y="3400425"/>
          <p14:tracePt t="172778" x="6989763" y="3389313"/>
          <p14:tracePt t="172788" x="6978650" y="3382963"/>
          <p14:tracePt t="172789" x="6961188" y="3371850"/>
          <p14:tracePt t="172805" x="6943725" y="3360738"/>
          <p14:tracePt t="172826" x="6932613" y="3349625"/>
          <p14:tracePt t="172843" x="6908800" y="3332163"/>
          <p14:tracePt t="172858" x="6886575" y="3321050"/>
          <p14:tracePt t="172874" x="6864350" y="3303588"/>
          <p14:tracePt t="172890" x="6829425" y="3292475"/>
          <p14:tracePt t="172906" x="6800850" y="3275013"/>
          <p14:tracePt t="172923" x="6772275" y="3268663"/>
          <p14:tracePt t="172923" x="6761163" y="3263900"/>
          <p14:tracePt t="172938" x="6726238" y="3257550"/>
          <p14:tracePt t="172955" x="6692900" y="3257550"/>
          <p14:tracePt t="172972" x="6657975" y="3257550"/>
          <p14:tracePt t="172988" x="6623050" y="3257550"/>
          <p14:tracePt t="173005" x="6589713" y="3257550"/>
          <p14:tracePt t="173021" x="6550025" y="3268663"/>
          <p14:tracePt t="173038" x="6521450" y="3286125"/>
          <p14:tracePt t="173055" x="6486525" y="3303588"/>
          <p14:tracePt t="173071" x="6464300" y="3325813"/>
          <p14:tracePt t="173088" x="6446838" y="3354388"/>
          <p14:tracePt t="173105" x="6435725" y="3382963"/>
          <p14:tracePt t="173121" x="6429375" y="3435350"/>
          <p14:tracePt t="173139" x="6435725" y="3475038"/>
          <p14:tracePt t="173155" x="6457950" y="3503613"/>
          <p14:tracePt t="173171" x="6492875" y="3525838"/>
          <p14:tracePt t="173188" x="6526213" y="3543300"/>
          <p14:tracePt t="173205" x="6583363" y="3554413"/>
          <p14:tracePt t="173221" x="6646863" y="3554413"/>
          <p14:tracePt t="173238" x="6737350" y="3554413"/>
          <p14:tracePt t="173255" x="6811963" y="3549650"/>
          <p14:tracePt t="173271" x="6904038" y="3532188"/>
          <p14:tracePt t="173289" x="6983413" y="3497263"/>
          <p14:tracePt t="173305" x="7064375" y="3468688"/>
          <p14:tracePt t="173322" x="7126288" y="3435350"/>
          <p14:tracePt t="173338" x="7189788" y="3389313"/>
          <p14:tracePt t="173355" x="7218363" y="3354388"/>
          <p14:tracePt t="173371" x="7229475" y="3325813"/>
          <p14:tracePt t="173388" x="7229475" y="3292475"/>
          <p14:tracePt t="173405" x="7229475" y="3257550"/>
          <p14:tracePt t="173422" x="7218363" y="3211513"/>
          <p14:tracePt t="173438" x="7200900" y="3165475"/>
          <p14:tracePt t="173455" x="7161213" y="3125788"/>
          <p14:tracePt t="173471" x="7121525" y="3079750"/>
          <p14:tracePt t="173488" x="7075488" y="3057525"/>
          <p14:tracePt t="173505" x="7018338" y="3035300"/>
          <p14:tracePt t="173522" x="6954838" y="3022600"/>
          <p14:tracePt t="173538" x="6858000" y="3022600"/>
          <p14:tracePt t="173555" x="6783388" y="3035300"/>
          <p14:tracePt t="173571" x="6704013" y="3063875"/>
          <p14:tracePt t="173588" x="6618288" y="3103563"/>
          <p14:tracePt t="173605" x="6572250" y="3125788"/>
          <p14:tracePt t="173622" x="6526213" y="3160713"/>
          <p14:tracePt t="173638" x="6508750" y="3178175"/>
          <p14:tracePt t="173655" x="6492875" y="3206750"/>
          <p14:tracePt t="173671" x="6492875" y="3251200"/>
          <p14:tracePt t="173688" x="6508750" y="3314700"/>
          <p14:tracePt t="173705" x="6550025" y="3378200"/>
          <p14:tracePt t="173722" x="6600825" y="3429000"/>
          <p14:tracePt t="173738" x="6704013" y="3479800"/>
          <p14:tracePt t="173755" x="6800850" y="3503613"/>
          <p14:tracePt t="173771" x="6897688" y="3514725"/>
          <p14:tracePt t="173788" x="7007225" y="3514725"/>
          <p14:tracePt t="173805" x="7108825" y="3508375"/>
          <p14:tracePt t="173822" x="7194550" y="3486150"/>
          <p14:tracePt t="173838" x="7264400" y="3446463"/>
          <p14:tracePt t="173855" x="7297738" y="3417888"/>
          <p14:tracePt t="173871" x="7321550" y="3382963"/>
          <p14:tracePt t="173888" x="7326313" y="3354388"/>
          <p14:tracePt t="173904" x="7326313" y="3314700"/>
          <p14:tracePt t="173922" x="7308850" y="3279775"/>
          <p14:tracePt t="173938" x="7264400" y="3206750"/>
          <p14:tracePt t="173955" x="7218363" y="3160713"/>
          <p14:tracePt t="173971" x="7165975" y="3132138"/>
          <p14:tracePt t="173988" x="7092950" y="3097213"/>
          <p14:tracePt t="174004" x="7018338" y="3074988"/>
          <p14:tracePt t="174022" x="6943725" y="3068638"/>
          <p14:tracePt t="174038" x="6886575" y="3068638"/>
          <p14:tracePt t="174055" x="6829425" y="3079750"/>
          <p14:tracePt t="174071" x="6765925" y="3108325"/>
          <p14:tracePt t="174088" x="6704013" y="3149600"/>
          <p14:tracePt t="174104" x="6651625" y="3200400"/>
          <p14:tracePt t="174122" x="6618288" y="3263900"/>
          <p14:tracePt t="174138" x="6594475" y="3371850"/>
          <p14:tracePt t="174155" x="6594475" y="3440113"/>
          <p14:tracePt t="174171" x="6607175" y="3508375"/>
          <p14:tracePt t="174188" x="6635750" y="3554413"/>
          <p14:tracePt t="174204" x="6664325" y="3582988"/>
          <p14:tracePt t="174222" x="6708775" y="3600450"/>
          <p14:tracePt t="174238" x="6772275" y="3611563"/>
          <p14:tracePt t="174255" x="6875463" y="3611563"/>
          <p14:tracePt t="174271" x="6983413" y="3606800"/>
          <p14:tracePt t="174289" x="7092950" y="3578225"/>
          <p14:tracePt t="174305" x="7172325" y="3536950"/>
          <p14:tracePt t="174322" x="7223125" y="3503613"/>
          <p14:tracePt t="174338" x="7251700" y="3446463"/>
          <p14:tracePt t="174355" x="7251700" y="3411538"/>
          <p14:tracePt t="174371" x="7229475" y="3371850"/>
          <p14:tracePt t="174388" x="7183438" y="3325813"/>
          <p14:tracePt t="174404" x="7115175" y="3275013"/>
          <p14:tracePt t="174421" x="7029450" y="3222625"/>
          <p14:tracePt t="174438" x="6937375" y="3194050"/>
          <p14:tracePt t="174455" x="6851650" y="3178175"/>
          <p14:tracePt t="174471" x="6754813" y="3165475"/>
          <p14:tracePt t="174488" x="6675438" y="3165475"/>
          <p14:tracePt t="174504" x="6600825" y="3165475"/>
          <p14:tracePt t="174522" x="6561138" y="3178175"/>
          <p14:tracePt t="174538" x="6515100" y="3217863"/>
          <p14:tracePt t="174555" x="6503988" y="3251200"/>
          <p14:tracePt t="174571" x="6492875" y="3297238"/>
          <p14:tracePt t="174588" x="6492875" y="3360738"/>
          <p14:tracePt t="174604" x="6497638" y="3422650"/>
          <p14:tracePt t="174621" x="6526213" y="3486150"/>
          <p14:tracePt t="174638" x="6572250" y="3549650"/>
          <p14:tracePt t="174655" x="6635750" y="3594100"/>
          <p14:tracePt t="174671" x="6708775" y="3629025"/>
          <p14:tracePt t="174688" x="6789738" y="3635375"/>
          <p14:tracePt t="174704" x="6880225" y="3635375"/>
          <p14:tracePt t="174722" x="6961188" y="3606800"/>
          <p14:tracePt t="174738" x="7023100" y="3543300"/>
          <p14:tracePt t="174755" x="7035800" y="3497263"/>
          <p14:tracePt t="174771" x="7035800" y="3451225"/>
          <p14:tracePt t="174788" x="7023100" y="3400425"/>
          <p14:tracePt t="174804" x="6989763" y="3349625"/>
          <p14:tracePt t="174822" x="6937375" y="3292475"/>
          <p14:tracePt t="174838" x="6864350" y="3246438"/>
          <p14:tracePt t="174855" x="6789738" y="3217863"/>
          <p14:tracePt t="174871" x="6726238" y="3211513"/>
          <p14:tracePt t="174888" x="6669088" y="3211513"/>
          <p14:tracePt t="174904" x="6623050" y="3228975"/>
          <p14:tracePt t="174921" x="6550025" y="3325813"/>
          <p14:tracePt t="174938" x="6521450" y="3406775"/>
          <p14:tracePt t="174954" x="6521450" y="3492500"/>
          <p14:tracePt t="174972" x="6543675" y="3560763"/>
          <p14:tracePt t="174988" x="6578600" y="3600450"/>
          <p14:tracePt t="175005" x="6618288" y="3635375"/>
          <p14:tracePt t="175021" x="6680200" y="3651250"/>
          <p14:tracePt t="175038" x="6743700" y="3651250"/>
          <p14:tracePt t="175054" x="6823075" y="3646488"/>
          <p14:tracePt t="175071" x="6897688" y="3606800"/>
          <p14:tracePt t="175088" x="6954838" y="3571875"/>
          <p14:tracePt t="175105" x="6983413" y="3525838"/>
          <p14:tracePt t="175121" x="7000875" y="3486150"/>
          <p14:tracePt t="175139" x="7000875" y="3457575"/>
          <p14:tracePt t="175154" x="6965950" y="3411538"/>
          <p14:tracePt t="175172" x="6915150" y="3349625"/>
          <p14:tracePt t="175188" x="6835775" y="3297238"/>
          <p14:tracePt t="175205" x="6761163" y="3251200"/>
          <p14:tracePt t="175221" x="6686550" y="3228975"/>
          <p14:tracePt t="175238" x="6635750" y="3228975"/>
          <p14:tracePt t="175254" x="6600825" y="3228975"/>
          <p14:tracePt t="175272" x="6578600" y="3257550"/>
          <p14:tracePt t="175288" x="6565900" y="3303588"/>
          <p14:tracePt t="175305" x="6565900" y="3360738"/>
          <p14:tracePt t="175321" x="6594475" y="3422650"/>
          <p14:tracePt t="175321" x="6623050" y="3446463"/>
          <p14:tracePt t="175338" x="6675438" y="3475038"/>
          <p14:tracePt t="175354" x="6726238" y="3479800"/>
          <p14:tracePt t="175372" x="6772275" y="3479800"/>
          <p14:tracePt t="175388" x="6800850" y="3463925"/>
          <p14:tracePt t="175405" x="6807200" y="3435350"/>
          <p14:tracePt t="175421" x="6811963" y="3411538"/>
          <p14:tracePt t="175438" x="6811963" y="3382963"/>
          <p14:tracePt t="175454" x="6811963" y="3371850"/>
          <p14:tracePt t="175472" x="6811963" y="3365500"/>
          <p14:tracePt t="17589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" y="342900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Battery Technologies</a:t>
            </a:r>
            <a:endParaRPr lang="en-US" sz="3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1066800"/>
            <a:ext cx="7848600" cy="2328828"/>
            <a:chOff x="381000" y="1176372"/>
            <a:chExt cx="7848600" cy="2328828"/>
          </a:xfrm>
        </p:grpSpPr>
        <p:grpSp>
          <p:nvGrpSpPr>
            <p:cNvPr id="12" name="Group 11"/>
            <p:cNvGrpSpPr/>
            <p:nvPr/>
          </p:nvGrpSpPr>
          <p:grpSpPr>
            <a:xfrm>
              <a:off x="381000" y="1176372"/>
              <a:ext cx="7848600" cy="2328828"/>
              <a:chOff x="381000" y="1057964"/>
              <a:chExt cx="7848600" cy="232882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611302" y="1447800"/>
                <a:ext cx="3618298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High power output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High efficiency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Good cycle life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Low maintenance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Commercially immature</a:t>
                </a: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81000" y="1057964"/>
                <a:ext cx="3284621" cy="2133600"/>
                <a:chOff x="381000" y="1057964"/>
                <a:chExt cx="3284621" cy="2133600"/>
              </a:xfrm>
            </p:grpSpPr>
            <p:pic>
              <p:nvPicPr>
                <p:cNvPr id="6" name="Picture 5" descr="SodSulf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57200" y="1667564"/>
                  <a:ext cx="3208421" cy="1524000"/>
                </a:xfrm>
                <a:prstGeom prst="rect">
                  <a:avLst/>
                </a:prstGeom>
                <a:effectLst>
                  <a:outerShdw blurRad="50800" dist="50800" dir="5400000" algn="ctr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381000" y="1057964"/>
                  <a:ext cx="29346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Sodium Sulfur (</a:t>
                  </a:r>
                  <a:r>
                    <a:rPr lang="en-US" sz="2400" b="1" dirty="0" err="1" smtClean="0">
                      <a:latin typeface="Times New Roman" pitchFamily="18" charset="0"/>
                      <a:cs typeface="Times New Roman" pitchFamily="18" charset="0"/>
                    </a:rPr>
                    <a:t>NaS</a:t>
                  </a:r>
                  <a:r>
                    <a:rPr lang="en-US" sz="2400" b="1" dirty="0" smtClean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  <a:endParaRPr lang="en-US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1160830" y="3258979"/>
              <a:ext cx="17347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www.technoologyreview.com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2762" y="3657600"/>
            <a:ext cx="7989238" cy="2651224"/>
            <a:chOff x="392762" y="4050268"/>
            <a:chExt cx="7989238" cy="2651224"/>
          </a:xfrm>
        </p:grpSpPr>
        <p:pic>
          <p:nvPicPr>
            <p:cNvPr id="2" name="Picture 1" descr="Hymotion-BREM-L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400" y="4267201"/>
              <a:ext cx="2895600" cy="2171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9100" y="4762500"/>
              <a:ext cx="473482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High 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nergy density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Recycled/Reused PHEV batteries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Rapidly developing technology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Relatively expensive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Low cycle life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2762" y="4050268"/>
              <a:ext cx="2869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Lithium Ion (Li-ion)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1242" y="5943600"/>
              <a:ext cx="1194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www.greencar.com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34"/>
    </mc:Choice>
    <mc:Fallback xmlns="">
      <p:transition spd="slow" advTm="20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438" x="2778125" y="3017838"/>
          <p14:tracePt t="57519" x="2778125" y="3011488"/>
          <p14:tracePt t="57527" x="2778125" y="3006725"/>
          <p14:tracePt t="57543" x="2782888" y="2989263"/>
          <p14:tracePt t="57575" x="2782888" y="2978150"/>
          <p14:tracePt t="57576" x="2782888" y="2965450"/>
          <p14:tracePt t="57592" x="2782888" y="2960688"/>
          <p14:tracePt t="57609" x="2782888" y="2949575"/>
          <p14:tracePt t="57625" x="2782888" y="2943225"/>
          <p14:tracePt t="57642" x="2782888" y="2932113"/>
          <p14:tracePt t="57658" x="2778125" y="2925763"/>
          <p14:tracePt t="57675" x="2778125" y="2914650"/>
          <p14:tracePt t="57692" x="2771775" y="2908300"/>
          <p14:tracePt t="57709" x="2760663" y="2892425"/>
          <p14:tracePt t="57725" x="2749550" y="2879725"/>
          <p14:tracePt t="57742" x="2736850" y="2863850"/>
          <p14:tracePt t="57758" x="2703513" y="2840038"/>
          <p14:tracePt t="57776" x="2674938" y="2828925"/>
          <p14:tracePt t="57792" x="2646363" y="2811463"/>
          <p14:tracePt t="57809" x="2600325" y="2794000"/>
          <p14:tracePt t="57825" x="2554288" y="2789238"/>
          <p14:tracePt t="57842" x="2520950" y="2782888"/>
          <p14:tracePt t="57858" x="2479675" y="2778125"/>
          <p14:tracePt t="57875" x="2446338" y="2778125"/>
          <p14:tracePt t="57892" x="2411413" y="2778125"/>
          <p14:tracePt t="57909" x="2378075" y="2778125"/>
          <p14:tracePt t="57925" x="2343150" y="2778125"/>
          <p14:tracePt t="57943" x="2308225" y="2778125"/>
          <p14:tracePt t="57958" x="2251075" y="2778125"/>
          <p14:tracePt t="57975" x="2193925" y="2778125"/>
          <p14:tracePt t="57992" x="2132013" y="2782888"/>
          <p14:tracePt t="58008" x="2068513" y="2794000"/>
          <p14:tracePt t="58025" x="2011363" y="2800350"/>
          <p14:tracePt t="58042" x="1960563" y="2811463"/>
          <p14:tracePt t="58059" x="1914525" y="2822575"/>
          <p14:tracePt t="58075" x="1874838" y="2835275"/>
          <p14:tracePt t="58092" x="1839913" y="2840038"/>
          <p14:tracePt t="58108" x="1789113" y="2851150"/>
          <p14:tracePt t="58125" x="1736725" y="2868613"/>
          <p14:tracePt t="58142" x="1685925" y="2874963"/>
          <p14:tracePt t="58159" x="1635125" y="2879725"/>
          <p14:tracePt t="58175" x="1582738" y="2897188"/>
          <p14:tracePt t="58192" x="1543050" y="2908300"/>
          <p14:tracePt t="58208" x="1497013" y="2925763"/>
          <p14:tracePt t="58225" x="1450975" y="2943225"/>
          <p14:tracePt t="58242" x="1393825" y="2960688"/>
          <p14:tracePt t="58259" x="1336675" y="2982913"/>
          <p14:tracePt t="58275" x="1274763" y="3000375"/>
          <p14:tracePt t="58292" x="1217613" y="3022600"/>
          <p14:tracePt t="58308" x="1154113" y="3035300"/>
          <p14:tracePt t="58325" x="1103313" y="3051175"/>
          <p14:tracePt t="58342" x="1050925" y="3068638"/>
          <p14:tracePt t="58359" x="1006475" y="3079750"/>
          <p14:tracePt t="58375" x="982663" y="3079750"/>
          <p14:tracePt t="58392" x="965200" y="3079750"/>
          <p14:tracePt t="58408" x="960438" y="3086100"/>
          <p14:tracePt t="58426" x="942975" y="3092450"/>
          <p14:tracePt t="58442" x="925513" y="3092450"/>
          <p14:tracePt t="58459" x="908050" y="3097213"/>
          <p14:tracePt t="58475" x="892175" y="3097213"/>
          <p14:tracePt t="58492" x="874713" y="3103563"/>
          <p14:tracePt t="58508" x="868363" y="3103563"/>
          <p14:tracePt t="58767" x="874713" y="3103563"/>
          <p14:tracePt t="58783" x="885825" y="3103563"/>
          <p14:tracePt t="58792" x="896938" y="3103563"/>
          <p14:tracePt t="58808" x="925513" y="3103563"/>
          <p14:tracePt t="58826" x="960438" y="3103563"/>
          <p14:tracePt t="58842" x="1006475" y="3103563"/>
          <p14:tracePt t="58859" x="1063625" y="3108325"/>
          <p14:tracePt t="58875" x="1108075" y="3108325"/>
          <p14:tracePt t="58892" x="1165225" y="3108325"/>
          <p14:tracePt t="58908" x="1217613" y="3108325"/>
          <p14:tracePt t="58926" x="1257300" y="3108325"/>
          <p14:tracePt t="58942" x="1285875" y="3108325"/>
          <p14:tracePt t="58942" x="1296988" y="3108325"/>
          <p14:tracePt t="58960" x="1308100" y="3108325"/>
          <p14:tracePt t="58975" x="1354138" y="3108325"/>
          <p14:tracePt t="58992" x="1382713" y="3114675"/>
          <p14:tracePt t="59008" x="1411288" y="3114675"/>
          <p14:tracePt t="59025" x="1446213" y="3114675"/>
          <p14:tracePt t="59042" x="1485900" y="3114675"/>
          <p14:tracePt t="59059" x="1514475" y="3114675"/>
          <p14:tracePt t="59075" x="1536700" y="3114675"/>
          <p14:tracePt t="59092" x="1565275" y="3114675"/>
          <p14:tracePt t="59108" x="1593850" y="3114675"/>
          <p14:tracePt t="59125" x="1617663" y="3114675"/>
          <p14:tracePt t="59142" x="1639888" y="3114675"/>
          <p14:tracePt t="59159" x="1668463" y="3114675"/>
          <p14:tracePt t="59175" x="1708150" y="3114675"/>
          <p14:tracePt t="59192" x="1725613" y="3114675"/>
          <p14:tracePt t="59208" x="1749425" y="3114675"/>
          <p14:tracePt t="59225" x="1778000" y="3114675"/>
          <p14:tracePt t="59242" x="1800225" y="3114675"/>
          <p14:tracePt t="59259" x="1822450" y="3114675"/>
          <p14:tracePt t="59275" x="1851025" y="3114675"/>
          <p14:tracePt t="59292" x="1874838" y="3114675"/>
          <p14:tracePt t="59308" x="1903413" y="3114675"/>
          <p14:tracePt t="59325" x="1936750" y="3114675"/>
          <p14:tracePt t="59342" x="1971675" y="3114675"/>
          <p14:tracePt t="59359" x="2000250" y="3114675"/>
          <p14:tracePt t="59375" x="2057400" y="3108325"/>
          <p14:tracePt t="59392" x="2092325" y="3108325"/>
          <p14:tracePt t="59408" x="2132013" y="3103563"/>
          <p14:tracePt t="59425" x="2165350" y="3103563"/>
          <p14:tracePt t="59442" x="2200275" y="3103563"/>
          <p14:tracePt t="59458" x="2251075" y="3097213"/>
          <p14:tracePt t="59475" x="2292350" y="3097213"/>
          <p14:tracePt t="59492" x="2332038" y="3097213"/>
          <p14:tracePt t="59508" x="2378075" y="3097213"/>
          <p14:tracePt t="59525" x="2417763" y="3097213"/>
          <p14:tracePt t="59542" x="2451100" y="3097213"/>
          <p14:tracePt t="59558" x="2479675" y="3097213"/>
          <p14:tracePt t="59558" x="2492375" y="3097213"/>
          <p14:tracePt t="59575" x="2525713" y="3097213"/>
          <p14:tracePt t="59592" x="2560638" y="3097213"/>
          <p14:tracePt t="59608" x="2600325" y="3097213"/>
          <p14:tracePt t="59625" x="2635250" y="3097213"/>
          <p14:tracePt t="59642" x="2674938" y="3092450"/>
          <p14:tracePt t="59658" x="2720975" y="3092450"/>
          <p14:tracePt t="59676" x="2765425" y="3086100"/>
          <p14:tracePt t="59692" x="2811463" y="3086100"/>
          <p14:tracePt t="59709" x="2868613" y="3079750"/>
          <p14:tracePt t="59725" x="2914650" y="3079750"/>
          <p14:tracePt t="59742" x="2965450" y="3074988"/>
          <p14:tracePt t="59758" x="3035300" y="3074988"/>
          <p14:tracePt t="59776" x="3063875" y="3074988"/>
          <p14:tracePt t="59792" x="3092450" y="3074988"/>
          <p14:tracePt t="59809" x="3121025" y="3074988"/>
          <p14:tracePt t="59825" x="3149600" y="3074988"/>
          <p14:tracePt t="59842" x="3165475" y="3074988"/>
          <p14:tracePt t="59858" x="3182938" y="3074988"/>
          <p14:tracePt t="59875" x="3189288" y="3074988"/>
          <p14:tracePt t="59892" x="3194050" y="3074988"/>
          <p14:tracePt t="60479" x="3194050" y="3079750"/>
          <p14:tracePt t="60967" x="3189288" y="3079750"/>
          <p14:tracePt t="60983" x="3178175" y="3079750"/>
          <p14:tracePt t="60992" x="3160713" y="3079750"/>
          <p14:tracePt t="61009" x="3132138" y="3079750"/>
          <p14:tracePt t="61025" x="3097213" y="3079750"/>
          <p14:tracePt t="61042" x="3057525" y="3079750"/>
          <p14:tracePt t="61058" x="3017838" y="3079750"/>
          <p14:tracePt t="61075" x="2982913" y="3079750"/>
          <p14:tracePt t="61092" x="2954338" y="3079750"/>
          <p14:tracePt t="61108" x="2932113" y="3079750"/>
          <p14:tracePt t="61125" x="2914650" y="3079750"/>
          <p14:tracePt t="61142" x="2903538" y="3074988"/>
          <p14:tracePt t="61158" x="2897188" y="3074988"/>
          <p14:tracePt t="61562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5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24.7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6419</TotalTime>
  <Words>4238</Words>
  <Application>Microsoft Office PowerPoint</Application>
  <PresentationFormat>On-screen Show (4:3)</PresentationFormat>
  <Paragraphs>776</Paragraphs>
  <Slides>65</Slides>
  <Notes>1</Notes>
  <HiddenSlides>0</HiddenSlides>
  <MMClips>64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Substation and Distribution Automation</vt:lpstr>
      <vt:lpstr>Module 7 Overview</vt:lpstr>
      <vt:lpstr>Part 1: Overview of Energy Storage</vt:lpstr>
      <vt:lpstr>Background</vt:lpstr>
      <vt:lpstr>Background Cont.</vt:lpstr>
      <vt:lpstr>Forms of Energy Storage</vt:lpstr>
      <vt:lpstr>Chemical Energy Storage</vt:lpstr>
      <vt:lpstr>Battery Internal Resistance</vt:lpstr>
      <vt:lpstr>PowerPoint Presentation</vt:lpstr>
      <vt:lpstr>PowerPoint Presentation</vt:lpstr>
      <vt:lpstr>PowerPoint Presentation</vt:lpstr>
      <vt:lpstr>Physical Energy Storage:  Fluid Storage</vt:lpstr>
      <vt:lpstr>Physical Energy Storage:  Fluid Storage Cont.</vt:lpstr>
      <vt:lpstr>Physical Energy Storage: Momentum</vt:lpstr>
      <vt:lpstr>Physical Energy Storage: Thermal</vt:lpstr>
      <vt:lpstr>Physical Energy Storage: Thermal</vt:lpstr>
      <vt:lpstr>Physical Energy Storage: Magnetic Fields</vt:lpstr>
      <vt:lpstr>Physical Energy Storage: Electric Fields</vt:lpstr>
      <vt:lpstr>Grid Connected Energy Storage - Transmission</vt:lpstr>
      <vt:lpstr>Grid Connected Energy Storage - Distribution</vt:lpstr>
      <vt:lpstr>PowerPoint Presentation</vt:lpstr>
      <vt:lpstr>Community Energy Storage Cont.</vt:lpstr>
      <vt:lpstr>Grid Influencing Energy Storage</vt:lpstr>
      <vt:lpstr>Part 2: Energy Storage Uses</vt:lpstr>
      <vt:lpstr> Storage Analysis-Storage Characteristics</vt:lpstr>
      <vt:lpstr> Storage Analysis-Storage Characteristics Cont.</vt:lpstr>
      <vt:lpstr> Storage Analysis-Storage Characteristics Cont.</vt:lpstr>
      <vt:lpstr> Storage Analysis Example</vt:lpstr>
      <vt:lpstr> Storage Analysis Example 1</vt:lpstr>
      <vt:lpstr> Storage Analysis Example 2</vt:lpstr>
      <vt:lpstr>Transmission Level: Ancillary Services (AS)</vt:lpstr>
      <vt:lpstr>Transmission Level: AS – Example</vt:lpstr>
      <vt:lpstr>Transmission Level – AS: Regulation</vt:lpstr>
      <vt:lpstr>Transmission Level – AS: Load Following</vt:lpstr>
      <vt:lpstr> Distribution Level: Peak Shifting</vt:lpstr>
      <vt:lpstr> Distribution Level: Peak Shifting – Example</vt:lpstr>
      <vt:lpstr> Distribution Level: Peak Shifting – Thermal Energy Storage</vt:lpstr>
      <vt:lpstr> Distribution Level: Peak Shifting – Thermal Energy Storage Cont.</vt:lpstr>
      <vt:lpstr> Distribution Level: Peak Shifting – Thermal Energy Storage Cont.</vt:lpstr>
      <vt:lpstr> Distribution Level: Peak Shifting – Thermal Energy Storage Cont.</vt:lpstr>
      <vt:lpstr>Part 3: Electric Vehicles</vt:lpstr>
      <vt:lpstr>Electric Vehicles – Overview</vt:lpstr>
      <vt:lpstr>History of Electric Vehicles</vt:lpstr>
      <vt:lpstr>History of Electric Vehicles Cont.</vt:lpstr>
      <vt:lpstr>History of Electric Vehicles Cont.</vt:lpstr>
      <vt:lpstr>History of Electric Vehicles Cont.</vt:lpstr>
      <vt:lpstr>Classifications of Electric Vehicles</vt:lpstr>
      <vt:lpstr>Hybrid Electric Vehicle</vt:lpstr>
      <vt:lpstr>Plug-in Hybrid Electric Vehicle</vt:lpstr>
      <vt:lpstr>Battery Electric Vehicle</vt:lpstr>
      <vt:lpstr>Current Deployment of Electric Vehicles</vt:lpstr>
      <vt:lpstr>Electric Vehicles on the Distribution Grid</vt:lpstr>
      <vt:lpstr>Power System Engagement of Electric Vehicles</vt:lpstr>
      <vt:lpstr>Overview of EV Potential</vt:lpstr>
      <vt:lpstr>Off-Peak Storage</vt:lpstr>
      <vt:lpstr>Ancillary Services</vt:lpstr>
      <vt:lpstr>Considerations for using Electric Vehicles for Power System Operations</vt:lpstr>
      <vt:lpstr>Availability Constraints</vt:lpstr>
      <vt:lpstr>Customer Requirements</vt:lpstr>
      <vt:lpstr>Life Cycle</vt:lpstr>
      <vt:lpstr>“Second Life” Usage</vt:lpstr>
      <vt:lpstr>Hardware Location</vt:lpstr>
      <vt:lpstr>Novelty</vt:lpstr>
      <vt:lpstr>Module 7 Concluding Comments</vt:lpstr>
      <vt:lpstr>Substation and Distribution Automation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Storage and Electric Vehicles Module 7</dc:title>
  <dc:creator>Kevin Schneider</dc:creator>
  <cp:lastModifiedBy>Staff</cp:lastModifiedBy>
  <cp:revision>363</cp:revision>
  <dcterms:created xsi:type="dcterms:W3CDTF">2006-08-16T00:00:00Z</dcterms:created>
  <dcterms:modified xsi:type="dcterms:W3CDTF">2012-01-17T16:47:53Z</dcterms:modified>
</cp:coreProperties>
</file>