
<file path=[Content_Types].xml><?xml version="1.0" encoding="utf-8"?>
<Types xmlns="http://schemas.openxmlformats.org/package/2006/content-types">
  <Default Extension="png" ContentType="image/png"/>
  <Default Extension="wma" ContentType="audio/x-ms-wma"/>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269" r:id="rId4"/>
    <p:sldId id="283" r:id="rId5"/>
    <p:sldId id="285" r:id="rId6"/>
    <p:sldId id="286" r:id="rId7"/>
    <p:sldId id="287" r:id="rId8"/>
    <p:sldId id="288" r:id="rId9"/>
    <p:sldId id="289" r:id="rId10"/>
    <p:sldId id="290" r:id="rId11"/>
    <p:sldId id="291" r:id="rId12"/>
    <p:sldId id="292" r:id="rId13"/>
    <p:sldId id="293" r:id="rId14"/>
    <p:sldId id="294" r:id="rId15"/>
    <p:sldId id="306" r:id="rId16"/>
    <p:sldId id="305" r:id="rId17"/>
    <p:sldId id="284" r:id="rId18"/>
    <p:sldId id="295" r:id="rId19"/>
    <p:sldId id="296" r:id="rId20"/>
    <p:sldId id="297" r:id="rId21"/>
    <p:sldId id="298" r:id="rId22"/>
    <p:sldId id="299" r:id="rId23"/>
    <p:sldId id="301" r:id="rId24"/>
    <p:sldId id="302" r:id="rId25"/>
    <p:sldId id="303" r:id="rId26"/>
    <p:sldId id="315" r:id="rId27"/>
    <p:sldId id="316" r:id="rId28"/>
    <p:sldId id="270" r:id="rId29"/>
    <p:sldId id="271" r:id="rId30"/>
    <p:sldId id="272" r:id="rId31"/>
    <p:sldId id="317" r:id="rId32"/>
    <p:sldId id="273" r:id="rId33"/>
    <p:sldId id="318" r:id="rId34"/>
    <p:sldId id="274" r:id="rId35"/>
    <p:sldId id="330" r:id="rId36"/>
    <p:sldId id="275" r:id="rId37"/>
    <p:sldId id="329" r:id="rId38"/>
    <p:sldId id="276" r:id="rId39"/>
    <p:sldId id="328" r:id="rId40"/>
    <p:sldId id="277" r:id="rId41"/>
    <p:sldId id="327" r:id="rId42"/>
    <p:sldId id="334" r:id="rId43"/>
    <p:sldId id="335" r:id="rId44"/>
    <p:sldId id="278" r:id="rId45"/>
    <p:sldId id="326" r:id="rId46"/>
    <p:sldId id="279" r:id="rId47"/>
    <p:sldId id="319" r:id="rId48"/>
    <p:sldId id="280" r:id="rId49"/>
    <p:sldId id="320" r:id="rId50"/>
    <p:sldId id="281" r:id="rId51"/>
    <p:sldId id="321" r:id="rId52"/>
    <p:sldId id="282" r:id="rId53"/>
    <p:sldId id="322" r:id="rId54"/>
    <p:sldId id="307" r:id="rId55"/>
    <p:sldId id="323" r:id="rId56"/>
    <p:sldId id="309" r:id="rId57"/>
    <p:sldId id="324" r:id="rId58"/>
    <p:sldId id="308" r:id="rId59"/>
    <p:sldId id="325" r:id="rId60"/>
    <p:sldId id="304" r:id="rId61"/>
    <p:sldId id="333" r:id="rId62"/>
    <p:sldId id="332" r:id="rId63"/>
    <p:sldId id="331" r:id="rId64"/>
    <p:sldId id="268" r:id="rId65"/>
    <p:sldId id="345" r:id="rId66"/>
    <p:sldId id="347" r:id="rId67"/>
    <p:sldId id="34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1" autoAdjust="0"/>
    <p:restoredTop sz="94660"/>
  </p:normalViewPr>
  <p:slideViewPr>
    <p:cSldViewPr>
      <p:cViewPr varScale="1">
        <p:scale>
          <a:sx n="131" d="100"/>
          <a:sy n="131" d="100"/>
        </p:scale>
        <p:origin x="-33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5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9BA8D6-8A8D-469B-AD1F-C1B73F97F20B}" type="datetimeFigureOut">
              <a:rPr lang="en-US" smtClean="0"/>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5D880-AED1-4AB5-800B-489AADCE6EA4}" type="slidenum">
              <a:rPr lang="en-US" smtClean="0"/>
              <a:t>‹#›</a:t>
            </a:fld>
            <a:endParaRPr lang="en-US"/>
          </a:p>
        </p:txBody>
      </p:sp>
    </p:spTree>
    <p:extLst>
      <p:ext uri="{BB962C8B-B14F-4D97-AF65-F5344CB8AC3E}">
        <p14:creationId xmlns:p14="http://schemas.microsoft.com/office/powerpoint/2010/main" val="12466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1A0B7C2-B313-47D2-8B1A-36C09E08B1E9}"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187" t="8500" r="60125" b="9333"/>
          <a:stretch/>
        </p:blipFill>
        <p:spPr bwMode="auto">
          <a:xfrm>
            <a:off x="8172450" y="5903900"/>
            <a:ext cx="971550" cy="94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3p313\Desktop\academic-signature.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35" y="6143772"/>
            <a:ext cx="1905000" cy="70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89ACC9D-C85C-45E4-A264-2FF5A1EADE74}"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C3F167E-EE9F-4131-9E9E-8172140D990B}" type="datetime1">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32B143-CF01-4F4F-B143-38DE13AD6AF0}" type="datetime1">
              <a:rPr lang="en-US" smtClean="0"/>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89216DC-CB48-4809-95FC-C784F75728EE}" type="datetime1">
              <a:rPr lang="en-US" smtClean="0"/>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CB1F4-2CCD-4A14-A439-EAF6C5398D6F}" type="datetime1">
              <a:rPr lang="en-US" smtClean="0"/>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cs typeface="Times New Roman" pitchFamily="18" charset="0"/>
              </a:defRPr>
            </a:lvl1pPr>
          </a:lstStyle>
          <a:p>
            <a:fld id="{F1175565-E3FF-4A36-928B-62346DAB5F94}" type="datetime1">
              <a:rPr lang="en-US" smtClean="0"/>
              <a:t>1/17/2012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cs typeface="Times New Roman"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fld id="{43A6FED2-42C2-410A-BA5A-E2C047609D5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3.png"/><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3.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hyperlink" Target="http://upload.wikimedia.org/wikipedia/commons/9/95/Niagara_Staumauer_db.jp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3.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hyperlink" Target="http://upload.wikimedia.org/wikipedia/commons/5/54/VoltaBattery.JPG"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image" Target="../media/image45.pn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5.wma"/><Relationship Id="rId1" Type="http://schemas.microsoft.com/office/2007/relationships/media" Target="../media/media55.wm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51.jpeg"/><Relationship Id="rId5" Type="http://schemas.openxmlformats.org/officeDocument/2006/relationships/image" Target="../media/image18.pn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hyperlink" Target="http://upload.wikimedia.org/wikipedia/commons/1/19/Faraday_disk_generator.jpg"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hyperlink" Target="http://www.gl-group.com/en/powergeneration/SynerGEE_Electric.php" TargetMode="External"/><Relationship Id="rId3" Type="http://schemas.openxmlformats.org/officeDocument/2006/relationships/slideLayout" Target="../slideLayouts/slideLayout2.xml"/><Relationship Id="rId7" Type="http://schemas.openxmlformats.org/officeDocument/2006/relationships/hyperlink" Target="http://www.edd-us.com/About.html" TargetMode="External"/><Relationship Id="rId12" Type="http://schemas.openxmlformats.org/officeDocument/2006/relationships/image" Target="../media/image3.png"/><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hyperlink" Target="http://www.cyme.com/software/cymdist/" TargetMode="External"/><Relationship Id="rId11" Type="http://schemas.openxmlformats.org/officeDocument/2006/relationships/hyperlink" Target="http://www.surceforge.net/" TargetMode="External"/><Relationship Id="rId5" Type="http://schemas.openxmlformats.org/officeDocument/2006/relationships/hyperlink" Target="http://www.energy.siemens.com/us/en/services/power-transmission-distribution/power-technologies-international/software-solutions/pss-e.htm" TargetMode="External"/><Relationship Id="rId10" Type="http://schemas.openxmlformats.org/officeDocument/2006/relationships/hyperlink" Target="http://www.gridlabd.org/" TargetMode="External"/><Relationship Id="rId4" Type="http://schemas.openxmlformats.org/officeDocument/2006/relationships/hyperlink" Target="http://site.ge-energy.com/prod_serv/products/utility_software/en/ge_pslf/index.htm" TargetMode="External"/><Relationship Id="rId9" Type="http://schemas.openxmlformats.org/officeDocument/2006/relationships/hyperlink" Target="http://milsoft.com/products/windmil" TargetMode="Externa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hyperlink" Target="http://upload.wikimedia.org/wikipedia/commons/5/56/Wechselstromerzeuger.jp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hyperlink" Target="http://upload.wikimedia.org/wikipedia/commons/2/26/Carbonfilament.jp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Substation and Distribution Automation</a:t>
            </a:r>
            <a:br>
              <a:rPr lang="en-US" dirty="0" smtClean="0"/>
            </a:br>
            <a:r>
              <a:rPr lang="en-US" dirty="0" smtClean="0"/>
              <a:t> </a:t>
            </a:r>
            <a:endParaRPr lang="en-US" dirty="0"/>
          </a:p>
        </p:txBody>
      </p:sp>
      <p:sp>
        <p:nvSpPr>
          <p:cNvPr id="3" name="Subtitle 2"/>
          <p:cNvSpPr>
            <a:spLocks noGrp="1"/>
          </p:cNvSpPr>
          <p:nvPr>
            <p:ph type="subTitle" idx="1"/>
          </p:nvPr>
        </p:nvSpPr>
        <p:spPr/>
        <p:txBody>
          <a:bodyPr/>
          <a:lstStyle/>
          <a:p>
            <a:r>
              <a:rPr lang="en-US" dirty="0" smtClean="0"/>
              <a:t>Module 1: Introduction </a:t>
            </a:r>
            <a:r>
              <a:rPr lang="en-US" dirty="0"/>
              <a:t>and Evolution of Electric Distribution Systems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037248"/>
      </p:ext>
    </p:extLst>
  </p:cSld>
  <p:clrMapOvr>
    <a:masterClrMapping/>
  </p:clrMapOvr>
  <mc:AlternateContent xmlns:mc="http://schemas.openxmlformats.org/markup-compatibility/2006" xmlns:p14="http://schemas.microsoft.com/office/powerpoint/2010/main">
    <mc:Choice Requires="p14">
      <p:transition spd="slow" p14:dur="2000" advTm="6467"/>
    </mc:Choice>
    <mc:Fallback xmlns="">
      <p:transition spd="slow" advTm="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Invention of the Transformer</a:t>
            </a:r>
            <a:endParaRPr lang="en-US" dirty="0"/>
          </a:p>
        </p:txBody>
      </p:sp>
      <p:sp>
        <p:nvSpPr>
          <p:cNvPr id="4" name="Content Placeholder 3"/>
          <p:cNvSpPr>
            <a:spLocks noGrp="1"/>
          </p:cNvSpPr>
          <p:nvPr>
            <p:ph sz="half" idx="2"/>
          </p:nvPr>
        </p:nvSpPr>
        <p:spPr/>
        <p:txBody>
          <a:bodyPr>
            <a:normAutofit lnSpcReduction="10000"/>
          </a:bodyPr>
          <a:lstStyle/>
          <a:p>
            <a:r>
              <a:rPr lang="en-US" sz="1800" dirty="0" smtClean="0"/>
              <a:t>Early transformers (circa 1883) were used in conjunction with switching circuits to increase the voltage output of batteries.  They were not able to handle large amounts of power.</a:t>
            </a:r>
          </a:p>
          <a:p>
            <a:r>
              <a:rPr lang="en-US" sz="1800" dirty="0" smtClean="0"/>
              <a:t>William Stanly (1858-1916): an American physicist who is credited with the first practical power transformer in 1885.  </a:t>
            </a:r>
          </a:p>
          <a:p>
            <a:r>
              <a:rPr lang="en-US" sz="1800" dirty="0" smtClean="0"/>
              <a:t>This transformer was based on the earlier work of Lucien Gaulard and John Gibbs.</a:t>
            </a:r>
          </a:p>
          <a:p>
            <a:r>
              <a:rPr lang="en-US" sz="1800" dirty="0" smtClean="0"/>
              <a:t>Transformers allowed for a complete AC system with generators, distribution, and end-use loads with various voltages.</a:t>
            </a:r>
            <a:endParaRPr lang="en-US" sz="1800" dirty="0"/>
          </a:p>
          <a:p>
            <a:endParaRPr lang="en-US" sz="1800" dirty="0"/>
          </a:p>
        </p:txBody>
      </p:sp>
      <p:pic>
        <p:nvPicPr>
          <p:cNvPr id="3075" name="Picture 3" descr="C:\Users\d3p313\Desktop\1886transform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76400"/>
            <a:ext cx="4572000" cy="3898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6457890"/>
            <a:ext cx="3124200" cy="400110"/>
          </a:xfrm>
          <a:prstGeom prst="rect">
            <a:avLst/>
          </a:prstGeom>
          <a:noFill/>
        </p:spPr>
        <p:txBody>
          <a:bodyPr wrap="square" rtlCol="0">
            <a:spAutoFit/>
          </a:bodyPr>
          <a:lstStyle/>
          <a:p>
            <a:r>
              <a:rPr lang="en-US" sz="1000" dirty="0">
                <a:latin typeface="Times New Roman" pitchFamily="18" charset="0"/>
                <a:cs typeface="Times New Roman" pitchFamily="18" charset="0"/>
              </a:rPr>
              <a:t>Picture from Edison Tech Center: http://www.edisontechcenter.org/WilliamStanley.html</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02264"/>
    </mc:Choice>
    <mc:Fallback xmlns="">
      <p:transition spd="slow" advTm="10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The First AC Distribution System Begins Operation</a:t>
            </a:r>
            <a:endParaRPr lang="en-US" dirty="0"/>
          </a:p>
        </p:txBody>
      </p:sp>
      <p:sp>
        <p:nvSpPr>
          <p:cNvPr id="2" name="Content Placeholder 1"/>
          <p:cNvSpPr>
            <a:spLocks noGrp="1"/>
          </p:cNvSpPr>
          <p:nvPr>
            <p:ph sz="half" idx="1"/>
          </p:nvPr>
        </p:nvSpPr>
        <p:spPr/>
        <p:txBody>
          <a:bodyPr/>
          <a:lstStyle/>
          <a:p>
            <a:r>
              <a:rPr lang="en-US" sz="1800" dirty="0"/>
              <a:t>1886: </a:t>
            </a:r>
            <a:r>
              <a:rPr lang="en-US" sz="1800" dirty="0" smtClean="0"/>
              <a:t>William Stanley constructs the first complete single phase AC power system in Great </a:t>
            </a:r>
            <a:r>
              <a:rPr lang="en-US" sz="1800" dirty="0"/>
              <a:t>Barrington </a:t>
            </a:r>
            <a:r>
              <a:rPr lang="en-US" sz="1800" dirty="0" smtClean="0"/>
              <a:t>MA.</a:t>
            </a:r>
          </a:p>
          <a:p>
            <a:endParaRPr lang="en-US" sz="1800" dirty="0" smtClean="0"/>
          </a:p>
          <a:p>
            <a:r>
              <a:rPr lang="en-US" sz="1800" dirty="0" smtClean="0"/>
              <a:t>A local rubber mill was used as the 500 kW power house to generate electricity at 500V.</a:t>
            </a:r>
          </a:p>
          <a:p>
            <a:endParaRPr lang="en-US" sz="1800" dirty="0" smtClean="0"/>
          </a:p>
          <a:p>
            <a:r>
              <a:rPr lang="en-US" sz="1800" dirty="0" smtClean="0"/>
              <a:t>Voltage was stepped up to 3,000V for transmission into town.</a:t>
            </a:r>
          </a:p>
          <a:p>
            <a:endParaRPr lang="en-US" sz="1800" dirty="0" smtClean="0"/>
          </a:p>
          <a:p>
            <a:r>
              <a:rPr lang="en-US" sz="1800" dirty="0" smtClean="0"/>
              <a:t>Voltage was stepped down to 100V for use by end use customers.</a:t>
            </a:r>
            <a:endParaRPr lang="en-US" dirty="0" smtClean="0"/>
          </a:p>
        </p:txBody>
      </p:sp>
      <p:pic>
        <p:nvPicPr>
          <p:cNvPr id="1026" name="Picture 2" descr="C:\Users\d3p313\Desktop\stanleypatent.gif"/>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11652" y="1600200"/>
            <a:ext cx="2311695"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41340"/>
    </mc:Choice>
    <mc:Fallback xmlns="">
      <p:transition spd="slow" advTm="14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Invention of the Polyphase AC System</a:t>
            </a:r>
            <a:endParaRPr lang="en-US" dirty="0"/>
          </a:p>
        </p:txBody>
      </p:sp>
      <p:sp>
        <p:nvSpPr>
          <p:cNvPr id="4" name="Content Placeholder 3"/>
          <p:cNvSpPr>
            <a:spLocks noGrp="1"/>
          </p:cNvSpPr>
          <p:nvPr>
            <p:ph sz="half" idx="2"/>
          </p:nvPr>
        </p:nvSpPr>
        <p:spPr/>
        <p:txBody>
          <a:bodyPr>
            <a:normAutofit/>
          </a:bodyPr>
          <a:lstStyle/>
          <a:p>
            <a:r>
              <a:rPr lang="en-US" sz="1800" dirty="0" smtClean="0"/>
              <a:t>Nikola Tesla (1856-1943): Austrian mechanical and electrical engineer credited with the invention of the Polyphase AC system.</a:t>
            </a:r>
          </a:p>
          <a:p>
            <a:r>
              <a:rPr lang="en-US" sz="1800" dirty="0" smtClean="0"/>
              <a:t>The Polyphase systems allowed for higher voltages because of the line to line structure.</a:t>
            </a:r>
          </a:p>
          <a:p>
            <a:r>
              <a:rPr lang="en-US" sz="1800" dirty="0" smtClean="0"/>
              <a:t>The Polyphase system allowed for more efficient electrical machine designed, specifically generators and motors.</a:t>
            </a:r>
          </a:p>
          <a:p>
            <a:r>
              <a:rPr lang="en-US" sz="1800" dirty="0" smtClean="0"/>
              <a:t>While higher order phases have been examined, the three phase system has become standard.</a:t>
            </a:r>
          </a:p>
        </p:txBody>
      </p:sp>
      <p:pic>
        <p:nvPicPr>
          <p:cNvPr id="6146" name="Picture 2" descr="C:\Users\d3p313\Desktop\fig2.11(B&amp;V)(2)_rotated.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4" y="1177925"/>
            <a:ext cx="4302126" cy="48418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15928"/>
    </mc:Choice>
    <mc:Fallback xmlns="">
      <p:transition spd="slow" advTm="1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Willamette Falls Generation Station Begins Operation</a:t>
            </a:r>
            <a:endParaRPr lang="en-US" dirty="0"/>
          </a:p>
        </p:txBody>
      </p:sp>
      <p:sp>
        <p:nvSpPr>
          <p:cNvPr id="2" name="Content Placeholder 1"/>
          <p:cNvSpPr>
            <a:spLocks noGrp="1"/>
          </p:cNvSpPr>
          <p:nvPr>
            <p:ph sz="half" idx="1"/>
          </p:nvPr>
        </p:nvSpPr>
        <p:spPr/>
        <p:txBody>
          <a:bodyPr>
            <a:normAutofit lnSpcReduction="10000"/>
          </a:bodyPr>
          <a:lstStyle/>
          <a:p>
            <a:r>
              <a:rPr lang="en-US" sz="1800" dirty="0"/>
              <a:t>1891: Willamette Falls generating station began </a:t>
            </a:r>
            <a:r>
              <a:rPr lang="en-US" sz="1800" dirty="0" smtClean="0"/>
              <a:t>operation.</a:t>
            </a:r>
          </a:p>
          <a:p>
            <a:endParaRPr lang="en-US" sz="1800" dirty="0"/>
          </a:p>
          <a:p>
            <a:r>
              <a:rPr lang="en-US" sz="1800" dirty="0"/>
              <a:t>200 </a:t>
            </a:r>
            <a:r>
              <a:rPr lang="en-US" sz="1800" dirty="0" smtClean="0"/>
              <a:t>horsepower (65 kilowatts), </a:t>
            </a:r>
            <a:r>
              <a:rPr lang="en-US" sz="1800" dirty="0"/>
              <a:t>2 </a:t>
            </a:r>
            <a:r>
              <a:rPr lang="en-US" sz="1800" dirty="0" smtClean="0"/>
              <a:t>phase system.</a:t>
            </a:r>
          </a:p>
          <a:p>
            <a:endParaRPr lang="en-US" sz="1800" dirty="0" smtClean="0"/>
          </a:p>
          <a:p>
            <a:r>
              <a:rPr lang="en-US" sz="1800" dirty="0" smtClean="0"/>
              <a:t>Transmitted </a:t>
            </a:r>
            <a:r>
              <a:rPr lang="en-US" sz="1800" dirty="0"/>
              <a:t>power the 14 miles to Portland </a:t>
            </a:r>
            <a:r>
              <a:rPr lang="en-US" sz="1800" dirty="0" smtClean="0"/>
              <a:t>OR </a:t>
            </a:r>
            <a:r>
              <a:rPr lang="en-US" sz="1800" dirty="0"/>
              <a:t>at 3,300 </a:t>
            </a:r>
            <a:r>
              <a:rPr lang="en-US" sz="1800" dirty="0" smtClean="0"/>
              <a:t>Volts.</a:t>
            </a:r>
          </a:p>
          <a:p>
            <a:endParaRPr lang="en-US" sz="1800" dirty="0" smtClean="0"/>
          </a:p>
          <a:p>
            <a:r>
              <a:rPr lang="en-US" sz="1800" dirty="0" smtClean="0"/>
              <a:t>This was the first operating Polyphase system and is the model for modern systems.</a:t>
            </a:r>
          </a:p>
          <a:p>
            <a:endParaRPr lang="en-US" sz="1800" dirty="0" smtClean="0"/>
          </a:p>
          <a:p>
            <a:r>
              <a:rPr lang="en-US" sz="1800" dirty="0" smtClean="0"/>
              <a:t>The original generating station is still in operation.</a:t>
            </a:r>
            <a:endParaRPr lang="en-US" sz="1800" dirty="0"/>
          </a:p>
          <a:p>
            <a:endParaRPr lang="en-US" dirty="0"/>
          </a:p>
        </p:txBody>
      </p:sp>
      <p:pic>
        <p:nvPicPr>
          <p:cNvPr id="8" name="Picture 2" descr="http://upload.wikimedia.org/wikipedia/commons/8/83/Willamette_Falls_from_Oregon_City.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766340"/>
            <a:ext cx="4038600" cy="2193682"/>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69256"/>
    </mc:Choice>
    <mc:Fallback xmlns="">
      <p:transition spd="slow" advTm="69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Niagara Falls Generating Station begins Operation</a:t>
            </a:r>
            <a:endParaRPr lang="en-US" dirty="0"/>
          </a:p>
        </p:txBody>
      </p:sp>
      <p:sp>
        <p:nvSpPr>
          <p:cNvPr id="2" name="Content Placeholder 1"/>
          <p:cNvSpPr>
            <a:spLocks noGrp="1"/>
          </p:cNvSpPr>
          <p:nvPr>
            <p:ph sz="half" idx="1"/>
          </p:nvPr>
        </p:nvSpPr>
        <p:spPr/>
        <p:txBody>
          <a:bodyPr>
            <a:normAutofit lnSpcReduction="10000"/>
          </a:bodyPr>
          <a:lstStyle/>
          <a:p>
            <a:pPr marL="0" indent="0">
              <a:buNone/>
            </a:pPr>
            <a:r>
              <a:rPr lang="en-US" dirty="0"/>
              <a:t/>
            </a:r>
            <a:br>
              <a:rPr lang="en-US" dirty="0"/>
            </a:br>
            <a:r>
              <a:rPr lang="en-US" dirty="0"/>
              <a:t/>
            </a:r>
            <a:br>
              <a:rPr lang="en-US" dirty="0"/>
            </a:br>
            <a:endParaRPr lang="en-US" dirty="0"/>
          </a:p>
        </p:txBody>
      </p:sp>
      <p:sp>
        <p:nvSpPr>
          <p:cNvPr id="4" name="Content Placeholder 3"/>
          <p:cNvSpPr>
            <a:spLocks noGrp="1"/>
          </p:cNvSpPr>
          <p:nvPr>
            <p:ph sz="half" idx="2"/>
          </p:nvPr>
        </p:nvSpPr>
        <p:spPr/>
        <p:txBody>
          <a:bodyPr>
            <a:normAutofit lnSpcReduction="10000"/>
          </a:bodyPr>
          <a:lstStyle/>
          <a:p>
            <a:r>
              <a:rPr lang="en-US" sz="1800" dirty="0"/>
              <a:t>1896: Niagara Falls generating station began operation </a:t>
            </a:r>
            <a:endParaRPr lang="en-US" sz="1800" dirty="0" smtClean="0"/>
          </a:p>
          <a:p>
            <a:endParaRPr lang="en-US" sz="1800" dirty="0"/>
          </a:p>
          <a:p>
            <a:r>
              <a:rPr lang="en-US" sz="1800" dirty="0"/>
              <a:t>Three 5,000 </a:t>
            </a:r>
            <a:r>
              <a:rPr lang="en-US" sz="1800" dirty="0" smtClean="0"/>
              <a:t>horsepower (</a:t>
            </a:r>
            <a:r>
              <a:rPr lang="en-US" sz="1800" dirty="0"/>
              <a:t>3.7 MW each</a:t>
            </a:r>
            <a:r>
              <a:rPr lang="en-US" sz="1800" dirty="0" smtClean="0"/>
              <a:t>), </a:t>
            </a:r>
            <a:r>
              <a:rPr lang="en-US" sz="1800" dirty="0"/>
              <a:t>2 phase, 25 Hz, </a:t>
            </a:r>
            <a:r>
              <a:rPr lang="en-US" sz="1800" dirty="0" smtClean="0"/>
              <a:t>generators.</a:t>
            </a:r>
          </a:p>
          <a:p>
            <a:endParaRPr lang="en-US" sz="1800" dirty="0" smtClean="0"/>
          </a:p>
          <a:p>
            <a:r>
              <a:rPr lang="en-US" sz="1800" dirty="0" smtClean="0"/>
              <a:t>Transmitted </a:t>
            </a:r>
            <a:r>
              <a:rPr lang="en-US" sz="1800" dirty="0"/>
              <a:t>power the 22 miles to Buffalo NY at 11,000 </a:t>
            </a:r>
            <a:r>
              <a:rPr lang="en-US" sz="1800" dirty="0" smtClean="0"/>
              <a:t>Volts</a:t>
            </a:r>
          </a:p>
          <a:p>
            <a:endParaRPr lang="en-US" sz="1800" dirty="0" smtClean="0"/>
          </a:p>
          <a:p>
            <a:r>
              <a:rPr lang="en-US" sz="1800" dirty="0" smtClean="0"/>
              <a:t>This system firmly established the dominance of AC systems over DC systems.</a:t>
            </a:r>
          </a:p>
          <a:p>
            <a:endParaRPr lang="en-US" sz="1800" dirty="0" smtClean="0"/>
          </a:p>
          <a:p>
            <a:r>
              <a:rPr lang="en-US" sz="1800" dirty="0" smtClean="0"/>
              <a:t>Since the power was transmitted via AC the distribution systems was also AC.</a:t>
            </a:r>
            <a:endParaRPr lang="en-US" sz="1800" dirty="0"/>
          </a:p>
          <a:p>
            <a:endParaRPr lang="en-US" dirty="0"/>
          </a:p>
        </p:txBody>
      </p:sp>
      <p:pic>
        <p:nvPicPr>
          <p:cNvPr id="5124" name="Picture 4" descr="File:Niagara Staumauer db.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981200"/>
            <a:ext cx="3962400" cy="297180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04268"/>
    </mc:Choice>
    <mc:Fallback xmlns="">
      <p:transition spd="slow" advTm="10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The Financial Framework of the Emerging Utility Industry</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5240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Early power companies faced many technical challenges.</a:t>
            </a:r>
          </a:p>
          <a:p>
            <a:pPr lvl="1"/>
            <a:r>
              <a:rPr lang="en-US" sz="1400" dirty="0" smtClean="0"/>
              <a:t>Companies would have to build out their entire system before they could sell power, this made it difficult to finance the building of new systems.</a:t>
            </a:r>
          </a:p>
          <a:p>
            <a:pPr lvl="1"/>
            <a:r>
              <a:rPr lang="en-US" sz="1400" dirty="0" smtClean="0"/>
              <a:t>Even with AC systems differences in frequency could require two parallel systems with one frequency for lighting and another for industrial loads.  For example, 60 Hz for lighting loads and 25 Hz for industrial loads. </a:t>
            </a:r>
          </a:p>
          <a:p>
            <a:pPr lvl="1"/>
            <a:r>
              <a:rPr lang="en-US" sz="1400" dirty="0" smtClean="0"/>
              <a:t>The utilization factor of generators was low, with some only running at night for lighting.</a:t>
            </a:r>
          </a:p>
          <a:p>
            <a:r>
              <a:rPr lang="en-US" sz="1800" dirty="0" smtClean="0"/>
              <a:t>In order to sell power it was necessary to obtain a non-exclusive franchise from the local municipality.</a:t>
            </a:r>
          </a:p>
          <a:p>
            <a:pPr lvl="1"/>
            <a:r>
              <a:rPr lang="en-US" sz="1400" dirty="0" smtClean="0"/>
              <a:t>The franchise system was operated at a municipal level and as such it was not uniform, and in many cases it was corrupt.</a:t>
            </a:r>
          </a:p>
          <a:p>
            <a:pPr lvl="1"/>
            <a:r>
              <a:rPr lang="en-US" sz="1400" dirty="0" smtClean="0"/>
              <a:t>A franchise could be short term which increased the uncertainty of operation and made for a challenging financial environment.</a:t>
            </a:r>
          </a:p>
          <a:p>
            <a:r>
              <a:rPr lang="en-US" sz="1800" dirty="0" smtClean="0"/>
              <a:t>The overall effect was that early power companies had a relatively low rate of return on large fixed investments.</a:t>
            </a:r>
          </a:p>
          <a:p>
            <a:r>
              <a:rPr lang="en-US" sz="1800" dirty="0" smtClean="0"/>
              <a:t>Early utility leaders such as Samuel Insull proposed the regulation of the industry by state officials in order to develop a more stable business environment.</a:t>
            </a:r>
          </a:p>
          <a:p>
            <a:pPr lvl="1"/>
            <a:endParaRPr lang="en-US" sz="1400" dirty="0" smtClean="0"/>
          </a:p>
          <a:p>
            <a:pPr lvl="1"/>
            <a:endParaRPr lang="en-US" sz="1400" dirty="0" smtClean="0"/>
          </a:p>
          <a:p>
            <a:endParaRPr lang="en-US" sz="14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3967068"/>
      </p:ext>
    </p:extLst>
  </p:cSld>
  <p:clrMapOvr>
    <a:masterClrMapping/>
  </p:clrMapOvr>
  <mc:AlternateContent xmlns:mc="http://schemas.openxmlformats.org/markup-compatibility/2006" xmlns:p14="http://schemas.microsoft.com/office/powerpoint/2010/main">
    <mc:Choice Requires="p14">
      <p:transition spd="slow" p14:dur="2000" advTm="197059"/>
    </mc:Choice>
    <mc:Fallback xmlns="">
      <p:transition spd="slow" advTm="19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The Evolving Power System</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Once the AC paradigm was set by the Niagara Falls generating station, AC systems were able to be interconnected with generation located far from the end-use load.</a:t>
            </a:r>
          </a:p>
          <a:p>
            <a:pPr lvl="1"/>
            <a:r>
              <a:rPr lang="en-US" sz="1400" dirty="0" smtClean="0"/>
              <a:t>With an AC system it was possible for a single system to supply multiple voltages to customers.</a:t>
            </a:r>
          </a:p>
          <a:p>
            <a:pPr lvl="1"/>
            <a:r>
              <a:rPr lang="en-US" sz="1400" dirty="0" smtClean="0"/>
              <a:t>While there was still a need for different frequencies, the number of frequencies began to decrease because of the desire to interconnect systems for increased efficiencies.</a:t>
            </a:r>
          </a:p>
          <a:p>
            <a:pPr lvl="1"/>
            <a:r>
              <a:rPr lang="en-US" sz="1400" dirty="0" smtClean="0"/>
              <a:t>A single set of generators could be used to supply multiple distribution systems of different types.</a:t>
            </a:r>
          </a:p>
          <a:p>
            <a:pPr lvl="1"/>
            <a:r>
              <a:rPr lang="en-US" sz="1400" dirty="0" smtClean="0"/>
              <a:t>By supplying loads that consumed power at different times, the utilization factor of the generators increased.</a:t>
            </a:r>
          </a:p>
          <a:p>
            <a:r>
              <a:rPr lang="en-US" sz="1800" dirty="0" smtClean="0"/>
              <a:t>The increase in efficiency meant that there was an economic pressure to consolidate companies, which could be accomplished with AC systems.</a:t>
            </a:r>
          </a:p>
          <a:p>
            <a:r>
              <a:rPr lang="en-US" sz="1800" dirty="0" smtClean="0"/>
              <a:t>With regulation still only occurring at the state level large non-regulated holding companies began to form.</a:t>
            </a:r>
          </a:p>
          <a:p>
            <a:r>
              <a:rPr lang="en-US" sz="1800" dirty="0" smtClean="0"/>
              <a:t>The formation of large unregulated multi-state holding companies lead to a number of issues.  Most prominent of these was the financial interactions between regulated utilities and their unregulated holding companies.</a:t>
            </a:r>
          </a:p>
          <a:p>
            <a:r>
              <a:rPr lang="en-US" sz="1800" dirty="0" smtClean="0"/>
              <a:t>Following the many technical advances and financial structures that evolved, legislation and regulation followed to address these new conditions followed.</a:t>
            </a:r>
            <a:endParaRPr lang="en-US" sz="14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2840518"/>
      </p:ext>
    </p:extLst>
  </p:cSld>
  <p:clrMapOvr>
    <a:masterClrMapping/>
  </p:clrMapOvr>
  <mc:AlternateContent xmlns:mc="http://schemas.openxmlformats.org/markup-compatibility/2006" xmlns:p14="http://schemas.microsoft.com/office/powerpoint/2010/main">
    <mc:Choice Requires="p14">
      <p:transition spd="slow" p14:dur="2000" advTm="159031"/>
    </mc:Choice>
    <mc:Fallback xmlns="">
      <p:transition spd="slow" advTm="159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Significant Policy Milestones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fontScale="92500" lnSpcReduction="20000"/>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1920: The Federal Water Power Act of 1920</a:t>
            </a:r>
          </a:p>
          <a:p>
            <a:pPr lvl="1"/>
            <a:r>
              <a:rPr lang="en-US" sz="1400" dirty="0" smtClean="0"/>
              <a:t>Established the Federal Power Commission, now the Federal Energy Regulatory Commission (FERC)</a:t>
            </a:r>
          </a:p>
          <a:p>
            <a:pPr lvl="1"/>
            <a:r>
              <a:rPr lang="en-US" sz="1400" dirty="0" smtClean="0"/>
              <a:t>Primary role was to license hydroelectric plants and to regulate interstate activities</a:t>
            </a:r>
          </a:p>
          <a:p>
            <a:r>
              <a:rPr lang="en-US" sz="1800" dirty="0" smtClean="0"/>
              <a:t>1935: Public Utility Holding Company Act of 1935</a:t>
            </a:r>
          </a:p>
          <a:p>
            <a:pPr lvl="1"/>
            <a:r>
              <a:rPr lang="en-US" sz="1400" dirty="0" smtClean="0"/>
              <a:t>Passed in response to the Great Depression </a:t>
            </a:r>
          </a:p>
          <a:p>
            <a:pPr lvl="1"/>
            <a:r>
              <a:rPr lang="en-US" sz="1400" dirty="0" smtClean="0"/>
              <a:t>Holding companies to be regulated by the Security Exchange Commission (SEC)</a:t>
            </a:r>
          </a:p>
          <a:p>
            <a:pPr lvl="1"/>
            <a:r>
              <a:rPr lang="en-US" sz="1400" dirty="0" smtClean="0"/>
              <a:t>In place until 2005.</a:t>
            </a:r>
          </a:p>
          <a:p>
            <a:r>
              <a:rPr lang="en-US" sz="1800" dirty="0" smtClean="0"/>
              <a:t>1936: The Rural Electrification Act of 1936</a:t>
            </a:r>
          </a:p>
          <a:p>
            <a:pPr lvl="1"/>
            <a:r>
              <a:rPr lang="en-US" sz="1400" dirty="0" smtClean="0"/>
              <a:t>Establish the Rural Electrification Administration (REA) (&lt;2,500 people)</a:t>
            </a:r>
          </a:p>
          <a:p>
            <a:pPr lvl="1"/>
            <a:r>
              <a:rPr lang="en-US" sz="1400" dirty="0" smtClean="0"/>
              <a:t>Preferred status for Federal power and loan guarantees</a:t>
            </a:r>
          </a:p>
          <a:p>
            <a:r>
              <a:rPr lang="en-US" sz="1800" dirty="0" smtClean="0"/>
              <a:t>1933: Tennessee Valley Authority Act of 1933</a:t>
            </a:r>
          </a:p>
          <a:p>
            <a:pPr lvl="1"/>
            <a:r>
              <a:rPr lang="en-US" sz="1400" dirty="0" smtClean="0"/>
              <a:t>Created the TVA</a:t>
            </a:r>
          </a:p>
          <a:p>
            <a:pPr lvl="1"/>
            <a:r>
              <a:rPr lang="en-US" sz="1400" dirty="0" smtClean="0"/>
              <a:t>Ability to sign 20 year contracts </a:t>
            </a:r>
          </a:p>
          <a:p>
            <a:r>
              <a:rPr lang="en-US" sz="1800" dirty="0" smtClean="0"/>
              <a:t>1937: The Bonneville Project Act of 1937</a:t>
            </a:r>
          </a:p>
          <a:p>
            <a:pPr lvl="1"/>
            <a:r>
              <a:rPr lang="en-US" sz="1400" dirty="0" smtClean="0"/>
              <a:t>Formed the Bonneville Power Administration (BPA)</a:t>
            </a:r>
          </a:p>
          <a:p>
            <a:pPr lvl="1"/>
            <a:r>
              <a:rPr lang="en-US" sz="1400" dirty="0" smtClean="0"/>
              <a:t>Markets power from the Bonneville Dam and to construct transmission facilities</a:t>
            </a:r>
          </a:p>
          <a:p>
            <a:r>
              <a:rPr lang="en-US" sz="1800" dirty="0" smtClean="0"/>
              <a:t>1968: Formation of North American Electric Reliability Council (NERC)</a:t>
            </a:r>
          </a:p>
          <a:p>
            <a:pPr lvl="1"/>
            <a:r>
              <a:rPr lang="en-US" sz="1400" dirty="0" smtClean="0"/>
              <a:t>Formed in response to the 1965 Northeast blackout as part of FPC report</a:t>
            </a:r>
            <a:endParaRPr lang="en-US" sz="1800" dirty="0" smtClean="0"/>
          </a:p>
          <a:p>
            <a:r>
              <a:rPr lang="en-US" sz="1800" dirty="0" smtClean="0"/>
              <a:t>1978: The Public Utility Regulatory Policies Act (PURPA)</a:t>
            </a:r>
          </a:p>
          <a:p>
            <a:pPr lvl="1"/>
            <a:r>
              <a:rPr lang="en-US" sz="1400" dirty="0" smtClean="0"/>
              <a:t>Utilities were required to purchase power from independent power producers</a:t>
            </a:r>
          </a:p>
          <a:p>
            <a:pPr lvl="1"/>
            <a:r>
              <a:rPr lang="en-US" sz="1400" dirty="0" smtClean="0"/>
              <a:t>Implementation was left with the individual states</a:t>
            </a:r>
          </a:p>
          <a:p>
            <a:r>
              <a:rPr lang="en-US" sz="1800" dirty="0" smtClean="0"/>
              <a:t>2005: The Energy Policy Act of 2005</a:t>
            </a:r>
          </a:p>
          <a:p>
            <a:pPr lvl="1"/>
            <a:r>
              <a:rPr lang="en-US" sz="1400" dirty="0" smtClean="0"/>
              <a:t>FERC, through NERC, has authority over reliability.  </a:t>
            </a:r>
          </a:p>
          <a:p>
            <a:pPr lvl="1"/>
            <a:r>
              <a:rPr lang="en-US" sz="1400" dirty="0" smtClean="0"/>
              <a:t>This includes transmission as well as distribution companies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4095831"/>
      </p:ext>
    </p:extLst>
  </p:cSld>
  <p:clrMapOvr>
    <a:masterClrMapping/>
  </p:clrMapOvr>
  <mc:AlternateContent xmlns:mc="http://schemas.openxmlformats.org/markup-compatibility/2006" xmlns:p14="http://schemas.microsoft.com/office/powerpoint/2010/main">
    <mc:Choice Requires="p14">
      <p:transition spd="slow" p14:dur="2000" advTm="205746"/>
    </mc:Choice>
    <mc:Fallback xmlns="">
      <p:transition spd="slow" advTm="20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The Federal Water Power Act of 1920</a:t>
            </a:r>
          </a:p>
        </p:txBody>
      </p:sp>
      <p:sp>
        <p:nvSpPr>
          <p:cNvPr id="3" name="Content Placeholder 2"/>
          <p:cNvSpPr txBox="1">
            <a:spLocks/>
          </p:cNvSpPr>
          <p:nvPr/>
        </p:nvSpPr>
        <p:spPr>
          <a:xfrm>
            <a:off x="304800" y="1676400"/>
            <a:ext cx="8610600" cy="4800600"/>
          </a:xfrm>
          <a:prstGeom prst="rect">
            <a:avLst/>
          </a:prstGeom>
        </p:spPr>
        <p:txBody>
          <a:bodyPr>
            <a:normAutofit fontScale="92500" lnSpcReduction="20000"/>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As systems became more interconnected it was possible to reach distant generation sources such as hydroelectric resources.  </a:t>
            </a:r>
          </a:p>
          <a:p>
            <a:endParaRPr lang="en-US" sz="1800" dirty="0" smtClean="0"/>
          </a:p>
          <a:p>
            <a:r>
              <a:rPr lang="en-US" sz="1800" dirty="0" smtClean="0"/>
              <a:t>The primary </a:t>
            </a:r>
            <a:r>
              <a:rPr lang="en-US" sz="1800" dirty="0"/>
              <a:t>role </a:t>
            </a:r>
            <a:r>
              <a:rPr lang="en-US" sz="1800" dirty="0" smtClean="0"/>
              <a:t>of the Federal Water Power Act of 1920 was </a:t>
            </a:r>
            <a:r>
              <a:rPr lang="en-US" sz="1800" dirty="0"/>
              <a:t>to license hydroelectric plants </a:t>
            </a:r>
            <a:r>
              <a:rPr lang="en-US" sz="1800" dirty="0" smtClean="0"/>
              <a:t>and reservoirs.</a:t>
            </a:r>
          </a:p>
          <a:p>
            <a:endParaRPr lang="en-US" sz="1800" dirty="0" smtClean="0"/>
          </a:p>
          <a:p>
            <a:r>
              <a:rPr lang="en-US" sz="1800" dirty="0" smtClean="0"/>
              <a:t>To oversee the licensing process the Federal Power Commission (FPC) was established.</a:t>
            </a:r>
          </a:p>
          <a:p>
            <a:endParaRPr lang="en-US" sz="1800" dirty="0"/>
          </a:p>
          <a:p>
            <a:r>
              <a:rPr lang="en-US" sz="1800" dirty="0" smtClean="0"/>
              <a:t>The Water Power Act allowed for the coordination of hydroelectric activities across the country.</a:t>
            </a:r>
          </a:p>
          <a:p>
            <a:endParaRPr lang="en-US" sz="1800" dirty="0"/>
          </a:p>
          <a:p>
            <a:r>
              <a:rPr lang="en-US" sz="1800" dirty="0" smtClean="0"/>
              <a:t>These hydroelectric resources powered many of the early distribution systems</a:t>
            </a:r>
          </a:p>
          <a:p>
            <a:endParaRPr lang="en-US" sz="1800" dirty="0" smtClean="0"/>
          </a:p>
          <a:p>
            <a:r>
              <a:rPr lang="en-US" sz="1800" dirty="0" smtClean="0"/>
              <a:t>Amended in 1935 to include regulation of all interstate transmission and sale of electric power, and changed the structure of the FPC to have 5 commissioners nominated by the President.</a:t>
            </a:r>
          </a:p>
          <a:p>
            <a:endParaRPr lang="en-US" sz="1800" dirty="0" smtClean="0"/>
          </a:p>
          <a:p>
            <a:r>
              <a:rPr lang="en-US" sz="1800" dirty="0" smtClean="0"/>
              <a:t>FPC was renamed in 1977 with the creation of </a:t>
            </a:r>
            <a:r>
              <a:rPr lang="en-US" sz="1800" dirty="0"/>
              <a:t>Federal Energy Regulatory Commission (FERC)</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96670"/>
    </mc:Choice>
    <mc:Fallback xmlns="">
      <p:transition spd="slow" advTm="9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Public Utility Holding Company Act of 1935</a:t>
            </a:r>
          </a:p>
        </p:txBody>
      </p:sp>
      <p:sp>
        <p:nvSpPr>
          <p:cNvPr id="3" name="Content Placeholder 2"/>
          <p:cNvSpPr txBox="1">
            <a:spLocks/>
          </p:cNvSpPr>
          <p:nvPr/>
        </p:nvSpPr>
        <p:spPr>
          <a:xfrm>
            <a:off x="304800" y="1676400"/>
            <a:ext cx="8610600" cy="4648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The Stock Market Crash of 1929 and the subsequent Great Depression caused a number of the holding companies to fail, including Samuel Insull’s</a:t>
            </a:r>
            <a:r>
              <a:rPr lang="en-US" sz="1800" dirty="0" smtClean="0"/>
              <a:t>.</a:t>
            </a:r>
          </a:p>
          <a:p>
            <a:endParaRPr lang="en-US" sz="1800" dirty="0" smtClean="0"/>
          </a:p>
          <a:p>
            <a:r>
              <a:rPr lang="en-US" sz="1800" dirty="0" smtClean="0"/>
              <a:t>By the early 1930’s a small number of large utility holding companies controlled approximately ¾ of the investor owned electric utility industry.</a:t>
            </a:r>
          </a:p>
          <a:p>
            <a:endParaRPr lang="en-US" sz="1800" dirty="0"/>
          </a:p>
          <a:p>
            <a:r>
              <a:rPr lang="en-US" sz="1800" dirty="0" smtClean="0"/>
              <a:t>Regulation allowed utilities to recover a “fair” return on their rates.  The unregulated holding companies would sell services to their regulated utilities at inflated rates which was effectively bypassing the existing state level regulation.</a:t>
            </a:r>
          </a:p>
          <a:p>
            <a:endParaRPr lang="en-US" sz="1800" dirty="0" smtClean="0"/>
          </a:p>
          <a:p>
            <a:r>
              <a:rPr lang="en-US" sz="1800" dirty="0" smtClean="0"/>
              <a:t>In response to the Great Depression and the perception of the utility holding companies the Public Utility Holding Company Act of 1935 was passed.</a:t>
            </a:r>
          </a:p>
          <a:p>
            <a:pPr lvl="1"/>
            <a:r>
              <a:rPr lang="en-US" sz="1400" dirty="0" smtClean="0"/>
              <a:t>Holding companies were to be regulated by the Security Exchange Commission (SEC)</a:t>
            </a:r>
          </a:p>
          <a:p>
            <a:pPr lvl="1"/>
            <a:r>
              <a:rPr lang="en-US" sz="1400" dirty="0" smtClean="0"/>
              <a:t>Prevented regulated utilities from engaging in unregulated activates, e.g. streetcars subsidiaries.  </a:t>
            </a:r>
          </a:p>
          <a:p>
            <a:pPr lvl="1"/>
            <a:r>
              <a:rPr lang="en-US" sz="1400" dirty="0" smtClean="0"/>
              <a:t>The Public Utility Holding Act was in place until it was replaced in the Energy Policy Act of 2005.</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145351"/>
    </mc:Choice>
    <mc:Fallback xmlns="">
      <p:transition spd="slow" advTm="14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1 Overview</a:t>
            </a:r>
            <a:endParaRPr lang="en-US" dirty="0"/>
          </a:p>
        </p:txBody>
      </p:sp>
      <p:sp>
        <p:nvSpPr>
          <p:cNvPr id="5" name="Content Placeholder 4"/>
          <p:cNvSpPr>
            <a:spLocks noGrp="1"/>
          </p:cNvSpPr>
          <p:nvPr>
            <p:ph idx="1"/>
          </p:nvPr>
        </p:nvSpPr>
        <p:spPr/>
        <p:txBody>
          <a:bodyPr/>
          <a:lstStyle/>
          <a:p>
            <a:r>
              <a:rPr lang="en-US" dirty="0" smtClean="0"/>
              <a:t>Part </a:t>
            </a:r>
            <a:r>
              <a:rPr lang="en-US" dirty="0"/>
              <a:t>1</a:t>
            </a:r>
            <a:r>
              <a:rPr lang="en-US" dirty="0" smtClean="0"/>
              <a:t>: History of electrical distribution in North America</a:t>
            </a:r>
          </a:p>
          <a:p>
            <a:endParaRPr lang="en-US" dirty="0" smtClean="0"/>
          </a:p>
          <a:p>
            <a:r>
              <a:rPr lang="en-US" dirty="0" smtClean="0"/>
              <a:t>Part 2: Distribution system design characteristics</a:t>
            </a:r>
          </a:p>
          <a:p>
            <a:endParaRPr lang="en-US" dirty="0" smtClean="0"/>
          </a:p>
          <a:p>
            <a:r>
              <a:rPr lang="en-US" dirty="0" smtClean="0"/>
              <a:t>Part 3: Operational and planning considerations</a:t>
            </a:r>
          </a:p>
          <a:p>
            <a:endParaRPr lang="en-US" dirty="0"/>
          </a:p>
          <a:p>
            <a:r>
              <a:rPr lang="en-US" dirty="0" smtClean="0"/>
              <a:t>Part 4: Simulation and analysis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7225366"/>
      </p:ext>
    </p:extLst>
  </p:cSld>
  <p:clrMapOvr>
    <a:masterClrMapping/>
  </p:clrMapOvr>
  <mc:AlternateContent xmlns:mc="http://schemas.openxmlformats.org/markup-compatibility/2006" xmlns:p14="http://schemas.microsoft.com/office/powerpoint/2010/main">
    <mc:Choice Requires="p14">
      <p:transition spd="slow" p14:dur="2000" advTm="33837"/>
    </mc:Choice>
    <mc:Fallback xmlns="">
      <p:transition spd="slow" advTm="3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The Rural Electrification Act of 1936</a:t>
            </a:r>
          </a:p>
        </p:txBody>
      </p:sp>
      <p:sp>
        <p:nvSpPr>
          <p:cNvPr id="3" name="Content Placeholder 2"/>
          <p:cNvSpPr txBox="1">
            <a:spLocks/>
          </p:cNvSpPr>
          <p:nvPr/>
        </p:nvSpPr>
        <p:spPr>
          <a:xfrm>
            <a:off x="304800" y="1600200"/>
            <a:ext cx="8610600" cy="49530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Because of the population density of urban centers they were the first areas to see the deployment of distribution systems.</a:t>
            </a:r>
          </a:p>
          <a:p>
            <a:r>
              <a:rPr lang="en-US" sz="1800" dirty="0" smtClean="0"/>
              <a:t>Companies that operated at a profit had no desire to supply electricity to low density rural areas.</a:t>
            </a:r>
          </a:p>
          <a:p>
            <a:r>
              <a:rPr lang="en-US" sz="1800" dirty="0"/>
              <a:t>In an unregulated environment there is no obligation of </a:t>
            </a:r>
            <a:r>
              <a:rPr lang="en-US" sz="1800" dirty="0" smtClean="0"/>
              <a:t>service, so there was no effective way for rural areas to obtain electricity.  </a:t>
            </a:r>
          </a:p>
          <a:p>
            <a:r>
              <a:rPr lang="en-US" sz="1800" dirty="0" smtClean="0"/>
              <a:t>The Rural Electrification Act of 1936 was designed to provide electricity to rural customers.</a:t>
            </a:r>
          </a:p>
          <a:p>
            <a:pPr lvl="1"/>
            <a:r>
              <a:rPr lang="en-US" sz="1400" dirty="0" smtClean="0"/>
              <a:t>Established </a:t>
            </a:r>
            <a:r>
              <a:rPr lang="en-US" sz="1400" dirty="0"/>
              <a:t>the Rural Electrification Administration (REA) </a:t>
            </a:r>
            <a:r>
              <a:rPr lang="en-US" sz="1400" dirty="0" smtClean="0"/>
              <a:t> with cooperatives for towns with less than 2,500 people.</a:t>
            </a:r>
          </a:p>
          <a:p>
            <a:pPr lvl="1"/>
            <a:r>
              <a:rPr lang="en-US" sz="1400" dirty="0" smtClean="0"/>
              <a:t>Established a preferred </a:t>
            </a:r>
            <a:r>
              <a:rPr lang="en-US" sz="1400" dirty="0"/>
              <a:t>status for </a:t>
            </a:r>
            <a:r>
              <a:rPr lang="en-US" sz="1400" dirty="0" smtClean="0"/>
              <a:t>Federal power.</a:t>
            </a:r>
          </a:p>
          <a:p>
            <a:pPr lvl="1"/>
            <a:r>
              <a:rPr lang="en-US" sz="1400" dirty="0" smtClean="0"/>
              <a:t>Provided loan guarantees for rural cooperatives.</a:t>
            </a:r>
            <a:endParaRPr lang="en-US" sz="1400" dirty="0"/>
          </a:p>
          <a:p>
            <a:pPr lvl="1"/>
            <a:r>
              <a:rPr lang="en-US" sz="1400" dirty="0" smtClean="0"/>
              <a:t>In 1934 10% of rural farms had electricity, that number increased to nearly 50% by 1942.</a:t>
            </a:r>
          </a:p>
          <a:p>
            <a:r>
              <a:rPr lang="en-US" sz="1800" dirty="0" smtClean="0"/>
              <a:t>Cooperatives today (As of 2011):</a:t>
            </a:r>
          </a:p>
          <a:p>
            <a:pPr lvl="1"/>
            <a:r>
              <a:rPr lang="en-US" sz="1400" dirty="0" smtClean="0"/>
              <a:t>841 Distribution companies and 65 Generation and Transmissions companies.</a:t>
            </a:r>
          </a:p>
          <a:p>
            <a:pPr lvl="1"/>
            <a:r>
              <a:rPr lang="en-US" sz="1400" dirty="0" smtClean="0"/>
              <a:t>Deliver 10% of total Kwh and generate nearly 5% of total electricity.</a:t>
            </a:r>
          </a:p>
          <a:p>
            <a:pPr marL="0" indent="0">
              <a:buNone/>
            </a:pPr>
            <a:endParaRPr lang="en-US" sz="18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137292"/>
    </mc:Choice>
    <mc:Fallback xmlns="">
      <p:transition spd="slow" advTm="13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Tennessee Valley Authority Act of 1933</a:t>
            </a:r>
          </a:p>
        </p:txBody>
      </p:sp>
      <p:sp>
        <p:nvSpPr>
          <p:cNvPr id="3" name="Content Placeholder 2"/>
          <p:cNvSpPr txBox="1">
            <a:spLocks/>
          </p:cNvSpPr>
          <p:nvPr/>
        </p:nvSpPr>
        <p:spPr>
          <a:xfrm>
            <a:off x="304800" y="1447800"/>
            <a:ext cx="8610600" cy="51816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Federally operated power systems were seen as one option to address the corrupt franchise system.  </a:t>
            </a:r>
          </a:p>
          <a:p>
            <a:endParaRPr lang="en-US" sz="1800" dirty="0"/>
          </a:p>
          <a:p>
            <a:r>
              <a:rPr lang="en-US" sz="1800" dirty="0" smtClean="0"/>
              <a:t>Federally operated power systems could also facilitate rural electrification.</a:t>
            </a:r>
          </a:p>
          <a:p>
            <a:endParaRPr lang="en-US" sz="1800" dirty="0" smtClean="0"/>
          </a:p>
          <a:p>
            <a:r>
              <a:rPr lang="en-US" sz="1800" dirty="0" smtClean="0"/>
              <a:t>The Tennessee Valley Authority Act of 1933 is passed.</a:t>
            </a:r>
          </a:p>
          <a:p>
            <a:pPr lvl="1"/>
            <a:r>
              <a:rPr lang="en-US" sz="1400" dirty="0" smtClean="0"/>
              <a:t>This legislation was primarily passed for flood control and navigation, but it provides enormous electrical resources to the region.</a:t>
            </a:r>
          </a:p>
          <a:p>
            <a:pPr lvl="1"/>
            <a:r>
              <a:rPr lang="en-US" sz="1400" dirty="0" smtClean="0"/>
              <a:t>Created the Tennessee Valley Authority (TVA) which is both a supplier of electricity and a regulatory agency with the ability to sign long term contracts (20 years).</a:t>
            </a:r>
          </a:p>
          <a:p>
            <a:pPr lvl="1"/>
            <a:r>
              <a:rPr lang="en-US" sz="1400" dirty="0" smtClean="0"/>
              <a:t>The idea of a federally operated system was not universally accepted, and still has opponents. </a:t>
            </a:r>
          </a:p>
          <a:p>
            <a:pPr lvl="1"/>
            <a:endParaRPr lang="en-US" sz="1400" dirty="0" smtClean="0"/>
          </a:p>
          <a:p>
            <a:r>
              <a:rPr lang="en-US" sz="1800" dirty="0" smtClean="0"/>
              <a:t>The TVA today:</a:t>
            </a:r>
          </a:p>
          <a:p>
            <a:pPr lvl="1"/>
            <a:r>
              <a:rPr lang="en-US" sz="1400" dirty="0" smtClean="0"/>
              <a:t>11 Coals plants, </a:t>
            </a:r>
            <a:r>
              <a:rPr lang="en-US" sz="1400" dirty="0"/>
              <a:t>11combustion </a:t>
            </a:r>
            <a:r>
              <a:rPr lang="en-US" sz="1400" dirty="0" smtClean="0"/>
              <a:t>turbines, </a:t>
            </a:r>
            <a:r>
              <a:rPr lang="en-US" sz="1400" dirty="0"/>
              <a:t>3 nuclear power </a:t>
            </a:r>
            <a:r>
              <a:rPr lang="en-US" sz="1400" dirty="0" smtClean="0"/>
              <a:t>plants, 29 hydroelectric facilities, and renewables.</a:t>
            </a:r>
          </a:p>
          <a:p>
            <a:pPr lvl="1"/>
            <a:r>
              <a:rPr lang="en-US" sz="1400" dirty="0" smtClean="0"/>
              <a:t>Operates 15,900 miles of transmission lines.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93646"/>
    </mc:Choice>
    <mc:Fallback xmlns="">
      <p:transition spd="slow" advTm="9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a:t>The Bonneville Project Act of 1937</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sp>
        <p:nvSpPr>
          <p:cNvPr id="3" name="Content Placeholder 2"/>
          <p:cNvSpPr txBox="1">
            <a:spLocks/>
          </p:cNvSpPr>
          <p:nvPr/>
        </p:nvSpPr>
        <p:spPr>
          <a:xfrm>
            <a:off x="304800" y="1905000"/>
            <a:ext cx="8610600" cy="41910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Signed into law in 1937 the Bonneville Project Act of 1937 </a:t>
            </a:r>
          </a:p>
          <a:p>
            <a:pPr lvl="1"/>
            <a:r>
              <a:rPr lang="en-US" sz="1400" dirty="0" smtClean="0"/>
              <a:t>Formed the Bonneville Power Administration (BPA).</a:t>
            </a:r>
          </a:p>
          <a:p>
            <a:pPr lvl="1"/>
            <a:r>
              <a:rPr lang="en-US" sz="1400" dirty="0" smtClean="0"/>
              <a:t>Tasked with marketing power from the Bonneville Dam, and to construct transmission facilities.</a:t>
            </a:r>
          </a:p>
          <a:p>
            <a:pPr marL="457200" lvl="1" indent="0">
              <a:buNone/>
            </a:pPr>
            <a:endParaRPr lang="en-US" sz="1400" dirty="0" smtClean="0"/>
          </a:p>
          <a:p>
            <a:r>
              <a:rPr lang="en-US" sz="1800" dirty="0" smtClean="0"/>
              <a:t>Unlike the TVA the BPA does not produce electricity.</a:t>
            </a:r>
          </a:p>
          <a:p>
            <a:endParaRPr lang="en-US" sz="1800" dirty="0" smtClean="0"/>
          </a:p>
          <a:p>
            <a:r>
              <a:rPr lang="en-US" sz="1800" dirty="0" smtClean="0"/>
              <a:t>Markets power from 31 federal hydroelectric dams operated by the U.S. Army Corps. of Engineers and the Bureau of Reclamation.</a:t>
            </a:r>
          </a:p>
          <a:p>
            <a:endParaRPr lang="en-US" sz="1800" dirty="0" smtClean="0"/>
          </a:p>
          <a:p>
            <a:r>
              <a:rPr lang="en-US" sz="1800" dirty="0" smtClean="0"/>
              <a:t>Operates 15,000+ miles of transmission lines.</a:t>
            </a:r>
          </a:p>
          <a:p>
            <a:pPr lvl="1"/>
            <a:endParaRPr lang="en-US" sz="14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51060"/>
    </mc:Choice>
    <mc:Fallback xmlns="">
      <p:transition spd="slow" advTm="5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Formation of North American Electric Reliability Council (NERC)</a:t>
            </a:r>
          </a:p>
        </p:txBody>
      </p:sp>
      <p:sp>
        <p:nvSpPr>
          <p:cNvPr id="3" name="Content Placeholder 2"/>
          <p:cNvSpPr txBox="1">
            <a:spLocks/>
          </p:cNvSpPr>
          <p:nvPr/>
        </p:nvSpPr>
        <p:spPr>
          <a:xfrm>
            <a:off x="304800" y="1752600"/>
            <a:ext cx="8610600" cy="51054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On November 9</a:t>
            </a:r>
            <a:r>
              <a:rPr lang="en-US" sz="1800" baseline="30000" dirty="0" smtClean="0"/>
              <a:t>th</a:t>
            </a:r>
            <a:r>
              <a:rPr lang="en-US" sz="1800" dirty="0" smtClean="0"/>
              <a:t> 1965 what should have been a simple protective action turned into the Northeastern Blackout of 1965.</a:t>
            </a:r>
          </a:p>
          <a:p>
            <a:endParaRPr lang="en-US" sz="1800" dirty="0" smtClean="0"/>
          </a:p>
          <a:p>
            <a:r>
              <a:rPr lang="en-US" sz="1800" dirty="0" smtClean="0"/>
              <a:t>Prior to 1965 it was widely believed that large scale interconnections could be designed and operated with limited, if any, high level coordination.</a:t>
            </a:r>
          </a:p>
          <a:p>
            <a:endParaRPr lang="en-US" sz="1800" dirty="0" smtClean="0"/>
          </a:p>
          <a:p>
            <a:r>
              <a:rPr lang="en-US" sz="1800" dirty="0" smtClean="0"/>
              <a:t>As a result of the post mortem analysis of the blackout, it was determined that a coordinating organization was necessary to oversee wide area issues.</a:t>
            </a:r>
          </a:p>
          <a:p>
            <a:endParaRPr lang="en-US" sz="1800" dirty="0" smtClean="0"/>
          </a:p>
          <a:p>
            <a:r>
              <a:rPr lang="en-US" sz="1800" dirty="0" smtClean="0"/>
              <a:t>The Electric Reliability Act of 1967 established the formation of the North American Electric Reliability Council (NREC) with ten regional reliability councils.</a:t>
            </a:r>
          </a:p>
          <a:p>
            <a:pPr lvl="1"/>
            <a:r>
              <a:rPr lang="en-US" sz="1400" dirty="0" smtClean="0"/>
              <a:t>Develop common operating policies</a:t>
            </a:r>
          </a:p>
          <a:p>
            <a:pPr lvl="1"/>
            <a:r>
              <a:rPr lang="en-US" sz="1400" dirty="0" smtClean="0"/>
              <a:t>Training practices</a:t>
            </a:r>
          </a:p>
          <a:p>
            <a:pPr lvl="1"/>
            <a:r>
              <a:rPr lang="en-US" sz="1400" dirty="0" smtClean="0"/>
              <a:t>Restoration coordination</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79955"/>
    </mc:Choice>
    <mc:Fallback xmlns="">
      <p:transition spd="slow" advTm="7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The Public Utility Regulatory Policies Act (PURPA)</a:t>
            </a:r>
          </a:p>
        </p:txBody>
      </p:sp>
      <p:sp>
        <p:nvSpPr>
          <p:cNvPr id="3" name="Content Placeholder 2"/>
          <p:cNvSpPr txBox="1">
            <a:spLocks/>
          </p:cNvSpPr>
          <p:nvPr/>
        </p:nvSpPr>
        <p:spPr>
          <a:xfrm>
            <a:off x="304800" y="1600200"/>
            <a:ext cx="8686800" cy="4876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By the latter half of the 20</a:t>
            </a:r>
            <a:r>
              <a:rPr lang="en-US" sz="1800" baseline="30000" dirty="0" smtClean="0"/>
              <a:t>th</a:t>
            </a:r>
            <a:r>
              <a:rPr lang="en-US" sz="1800" dirty="0" smtClean="0"/>
              <a:t> century it was clear that power systems were a natural monopoly.  Redundant infrastructure for the delivery of electric power was inefficient.  </a:t>
            </a:r>
          </a:p>
          <a:p>
            <a:endParaRPr lang="en-US" sz="1800" dirty="0" smtClean="0"/>
          </a:p>
          <a:p>
            <a:r>
              <a:rPr lang="en-US" sz="1800" dirty="0" smtClean="0"/>
              <a:t>The generation of electric power is not a natural monopoly, but a company that operates the wires is going to give preference to their own generation.</a:t>
            </a:r>
          </a:p>
          <a:p>
            <a:endParaRPr lang="en-US" sz="1800" dirty="0"/>
          </a:p>
          <a:p>
            <a:r>
              <a:rPr lang="en-US" sz="1800" dirty="0" smtClean="0"/>
              <a:t>As a result, existing operating companies could effectively keep out any new generators.</a:t>
            </a:r>
          </a:p>
          <a:p>
            <a:endParaRPr lang="en-US" sz="1800" dirty="0" smtClean="0"/>
          </a:p>
          <a:p>
            <a:r>
              <a:rPr lang="en-US" sz="1800" dirty="0" smtClean="0"/>
              <a:t>The Public Utility Regulatory Policies Act (PURPA) was passed in 1978 and required utilities to purchase power from any qualified producer.  The specific implementation was left to the various states.</a:t>
            </a:r>
          </a:p>
          <a:p>
            <a:pPr lvl="1"/>
            <a:r>
              <a:rPr lang="en-US" sz="1400" dirty="0" smtClean="0"/>
              <a:t>Enabled significant cogeneration from large commercial and industrial customers.</a:t>
            </a:r>
          </a:p>
          <a:p>
            <a:pPr lvl="1"/>
            <a:r>
              <a:rPr lang="en-US" sz="1400" dirty="0" smtClean="0"/>
              <a:t>Enables interconnections for renewables, including at the distribution level.</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0831154"/>
      </p:ext>
    </p:extLst>
  </p:cSld>
  <p:clrMapOvr>
    <a:masterClrMapping/>
  </p:clrMapOvr>
  <mc:AlternateContent xmlns:mc="http://schemas.openxmlformats.org/markup-compatibility/2006" xmlns:p14="http://schemas.microsoft.com/office/powerpoint/2010/main">
    <mc:Choice Requires="p14">
      <p:transition spd="slow" p14:dur="2000" advTm="91621"/>
    </mc:Choice>
    <mc:Fallback xmlns="">
      <p:transition spd="slow" advTm="9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a:t>The Energy Policy Act of 2005</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sp>
        <p:nvSpPr>
          <p:cNvPr id="3" name="Content Placeholder 2"/>
          <p:cNvSpPr txBox="1">
            <a:spLocks/>
          </p:cNvSpPr>
          <p:nvPr/>
        </p:nvSpPr>
        <p:spPr>
          <a:xfrm>
            <a:off x="304800" y="1600200"/>
            <a:ext cx="8610600" cy="4876800"/>
          </a:xfrm>
          <a:prstGeom prst="rect">
            <a:avLst/>
          </a:prstGeom>
        </p:spPr>
        <p:txBody>
          <a:bodyPr>
            <a:normAutofit lnSpcReduction="10000"/>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The Energy Policy Act of 2005 was passed as an attempt to address the problems that had arisen due to deregulation, reduce infrastructure investment, and growing load.</a:t>
            </a:r>
          </a:p>
          <a:p>
            <a:endParaRPr lang="en-US" sz="1800" dirty="0"/>
          </a:p>
          <a:p>
            <a:r>
              <a:rPr lang="en-US" sz="1800" dirty="0"/>
              <a:t>The Energy Policy Act of </a:t>
            </a:r>
            <a:r>
              <a:rPr lang="en-US" sz="1800" dirty="0" smtClean="0"/>
              <a:t>2005 contains numerous provisions, some of the more prominent are:</a:t>
            </a:r>
            <a:endParaRPr lang="en-US" sz="1800" dirty="0"/>
          </a:p>
          <a:p>
            <a:pPr lvl="1"/>
            <a:endParaRPr lang="en-US" sz="1400" dirty="0"/>
          </a:p>
          <a:p>
            <a:pPr lvl="1"/>
            <a:r>
              <a:rPr lang="en-US" sz="1400" dirty="0" smtClean="0"/>
              <a:t>North American Electric Reliability Council is replaced by North American Electric Reliability Corporation.</a:t>
            </a:r>
          </a:p>
          <a:p>
            <a:pPr marL="457200" lvl="1" indent="0">
              <a:buNone/>
            </a:pPr>
            <a:endParaRPr lang="en-US" sz="1400" dirty="0" smtClean="0"/>
          </a:p>
          <a:p>
            <a:pPr lvl="1"/>
            <a:r>
              <a:rPr lang="en-US" sz="1400" dirty="0"/>
              <a:t>National Interest Electric Transmission Corridors: Where the limitations of the exiting transmission system adversely affect American citizens, the DOE, through FERC, can permit a project director to exercise eminent domain to </a:t>
            </a:r>
            <a:r>
              <a:rPr lang="en-US" sz="1400" dirty="0" smtClean="0"/>
              <a:t>purchase </a:t>
            </a:r>
            <a:r>
              <a:rPr lang="en-US" sz="1400" dirty="0"/>
              <a:t>necessary property.</a:t>
            </a:r>
          </a:p>
          <a:p>
            <a:pPr lvl="1"/>
            <a:endParaRPr lang="en-US" sz="1400" dirty="0"/>
          </a:p>
          <a:p>
            <a:pPr lvl="1"/>
            <a:r>
              <a:rPr lang="en-US" sz="1400" dirty="0" smtClean="0"/>
              <a:t>Extends </a:t>
            </a:r>
            <a:r>
              <a:rPr lang="en-US" sz="1400" dirty="0"/>
              <a:t>daylight savings time by 4 weeks: an attempt to reduce energy consumption</a:t>
            </a:r>
            <a:r>
              <a:rPr lang="en-US" sz="1400" dirty="0" smtClean="0"/>
              <a:t>.</a:t>
            </a:r>
          </a:p>
          <a:p>
            <a:pPr lvl="1"/>
            <a:endParaRPr lang="en-US" sz="1400" dirty="0"/>
          </a:p>
          <a:p>
            <a:pPr lvl="1"/>
            <a:r>
              <a:rPr lang="en-US" sz="1400" dirty="0"/>
              <a:t>All public electric utilities are required to provide net metering to customers who request it</a:t>
            </a:r>
            <a:r>
              <a:rPr lang="en-US" sz="1400" dirty="0" smtClean="0"/>
              <a:t>.</a:t>
            </a:r>
          </a:p>
          <a:p>
            <a:pPr lvl="1"/>
            <a:endParaRPr lang="en-US" sz="1400" dirty="0"/>
          </a:p>
          <a:p>
            <a:pPr lvl="1"/>
            <a:r>
              <a:rPr lang="en-US" sz="1400" dirty="0"/>
              <a:t>Sets federal reliability standards for the electricity grid.  FERC has the authority to implement these standards and uses the newly formed NERC to execute; these rules apply to distribution as well as transmission operators.  (Reliability Standard for the Bulk Electric System of North America</a:t>
            </a:r>
            <a:r>
              <a:rPr lang="en-US" sz="1400" dirty="0" smtClean="0"/>
              <a:t>)</a:t>
            </a:r>
            <a:endParaRPr lang="en-US"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3795131"/>
      </p:ext>
    </p:extLst>
  </p:cSld>
  <p:clrMapOvr>
    <a:masterClrMapping/>
  </p:clrMapOvr>
  <mc:AlternateContent xmlns:mc="http://schemas.openxmlformats.org/markup-compatibility/2006" xmlns:p14="http://schemas.microsoft.com/office/powerpoint/2010/main">
    <mc:Choice Requires="p14">
      <p:transition spd="slow" p14:dur="2000" advTm="166639"/>
    </mc:Choice>
    <mc:Fallback xmlns="">
      <p:transition spd="slow" advTm="16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Structure of Todays Distribution Companies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Vertically integrated utilities do not exist where interstate commerce is conducted.</a:t>
            </a:r>
          </a:p>
          <a:p>
            <a:endParaRPr lang="en-US" sz="1800" dirty="0" smtClean="0"/>
          </a:p>
          <a:p>
            <a:r>
              <a:rPr lang="en-US" sz="1800" dirty="0" smtClean="0"/>
              <a:t>Some distribution utilities own some of their own generation and operate their distribution systems at the same time, but they are divested from transmission.</a:t>
            </a:r>
          </a:p>
          <a:p>
            <a:endParaRPr lang="en-US" sz="1800" dirty="0" smtClean="0"/>
          </a:p>
          <a:p>
            <a:r>
              <a:rPr lang="en-US" sz="1800" dirty="0" smtClean="0"/>
              <a:t>Currently there are 4 distinct distribution </a:t>
            </a:r>
            <a:r>
              <a:rPr lang="en-US" sz="1800" dirty="0"/>
              <a:t>c</a:t>
            </a:r>
            <a:r>
              <a:rPr lang="en-US" sz="1800" dirty="0" smtClean="0"/>
              <a:t>ompany types:</a:t>
            </a:r>
          </a:p>
          <a:p>
            <a:pPr lvl="1"/>
            <a:r>
              <a:rPr lang="en-US" sz="1400" dirty="0" smtClean="0"/>
              <a:t>Investor Owned Utility (IOU)</a:t>
            </a:r>
          </a:p>
          <a:p>
            <a:pPr lvl="1"/>
            <a:r>
              <a:rPr lang="en-US" sz="1400" dirty="0" smtClean="0"/>
              <a:t>Municipally owned (MUN)</a:t>
            </a:r>
          </a:p>
          <a:p>
            <a:pPr lvl="1"/>
            <a:r>
              <a:rPr lang="en-US" sz="1400" dirty="0" smtClean="0"/>
              <a:t>Public Utility District (PUD)</a:t>
            </a:r>
          </a:p>
          <a:p>
            <a:pPr lvl="1"/>
            <a:r>
              <a:rPr lang="en-US" sz="1400" dirty="0" smtClean="0"/>
              <a:t>Rural Cooperative (REA)</a:t>
            </a:r>
          </a:p>
          <a:p>
            <a:pPr marL="457200" lvl="1" indent="0">
              <a:buNone/>
            </a:pPr>
            <a:endParaRPr lang="en-US" sz="1400" dirty="0" smtClean="0"/>
          </a:p>
          <a:p>
            <a:r>
              <a:rPr lang="en-US" sz="1800" dirty="0" smtClean="0"/>
              <a:t>Number of distribution utilities:</a:t>
            </a:r>
          </a:p>
          <a:p>
            <a:pPr lvl="1"/>
            <a:r>
              <a:rPr lang="en-US" sz="1400" dirty="0" smtClean="0"/>
              <a:t>Approximately 2128 Distribution only</a:t>
            </a:r>
          </a:p>
          <a:p>
            <a:pPr lvl="1"/>
            <a:r>
              <a:rPr lang="en-US" sz="1400" dirty="0" smtClean="0"/>
              <a:t>Approximately 453 Distribution with generation</a:t>
            </a:r>
          </a:p>
          <a:p>
            <a:endParaRPr lang="en-US" sz="18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875575"/>
      </p:ext>
    </p:extLst>
  </p:cSld>
  <p:clrMapOvr>
    <a:masterClrMapping/>
  </p:clrMapOvr>
  <mc:AlternateContent xmlns:mc="http://schemas.openxmlformats.org/markup-compatibility/2006" xmlns:p14="http://schemas.microsoft.com/office/powerpoint/2010/main">
    <mc:Choice Requires="p14">
      <p:transition spd="slow" p14:dur="2000" advTm="70892"/>
    </mc:Choice>
    <mc:Fallback xmlns="">
      <p:transition spd="slow" advTm="70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Characteristics of Todays Distribution Systems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With the exception of traction power networks for trains, all North American distribution systems are 60 Hz.  </a:t>
            </a:r>
            <a:r>
              <a:rPr lang="en-US" sz="1800" dirty="0"/>
              <a:t>T</a:t>
            </a:r>
            <a:r>
              <a:rPr lang="en-US" sz="1800" dirty="0" smtClean="0"/>
              <a:t>he </a:t>
            </a:r>
            <a:r>
              <a:rPr lang="en-US" sz="1800" dirty="0"/>
              <a:t>last 25 Hz generation at Niagara Falls was retired in 1994. </a:t>
            </a:r>
            <a:endParaRPr lang="en-US" sz="1800" dirty="0" smtClean="0"/>
          </a:p>
          <a:p>
            <a:endParaRPr lang="en-US" sz="1800" dirty="0"/>
          </a:p>
          <a:p>
            <a:r>
              <a:rPr lang="en-US" sz="1800" dirty="0" smtClean="0"/>
              <a:t>4 wire Wye connected distribution systems are the most common.</a:t>
            </a:r>
          </a:p>
          <a:p>
            <a:pPr lvl="1"/>
            <a:r>
              <a:rPr lang="en-US" sz="1400" dirty="0" smtClean="0"/>
              <a:t>There are some legacy Delta connected systems, but they are rare.</a:t>
            </a:r>
          </a:p>
          <a:p>
            <a:pPr lvl="1"/>
            <a:r>
              <a:rPr lang="en-US" sz="1400" dirty="0" smtClean="0"/>
              <a:t>Urban networked cores can have multiple grounds, so are not 4 wire.</a:t>
            </a:r>
          </a:p>
          <a:p>
            <a:endParaRPr lang="en-US" sz="1800" dirty="0"/>
          </a:p>
          <a:p>
            <a:r>
              <a:rPr lang="en-US" sz="1800" dirty="0" smtClean="0"/>
              <a:t>Multiple voltages are still used, but 12.47 kV is the most common.  Other common voltages include: 4.2 kV, 13.2 kV, 13.8 kV, 24.9 kV 34.5 kV.</a:t>
            </a:r>
          </a:p>
          <a:p>
            <a:endParaRPr lang="en-US" sz="1400" dirty="0"/>
          </a:p>
          <a:p>
            <a:r>
              <a:rPr lang="en-US" sz="1800" dirty="0" smtClean="0"/>
              <a:t>Other uncommon voltages include: 12.00 kV and 26.00 kV.</a:t>
            </a:r>
          </a:p>
          <a:p>
            <a:endParaRPr lang="en-US" sz="1800" dirty="0"/>
          </a:p>
          <a:p>
            <a:endParaRPr lang="en-US" sz="18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5290951"/>
      </p:ext>
    </p:extLst>
  </p:cSld>
  <p:clrMapOvr>
    <a:masterClrMapping/>
  </p:clrMapOvr>
  <mc:AlternateContent xmlns:mc="http://schemas.openxmlformats.org/markup-compatibility/2006" xmlns:p14="http://schemas.microsoft.com/office/powerpoint/2010/main">
    <mc:Choice Requires="p14">
      <p:transition spd="slow" p14:dur="2000" advTm="93655"/>
    </mc:Choice>
    <mc:Fallback xmlns="">
      <p:transition spd="slow" advTm="9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Part </a:t>
            </a:r>
            <a:r>
              <a:rPr lang="en-US" dirty="0"/>
              <a:t>2</a:t>
            </a:r>
            <a:r>
              <a:rPr lang="en-US" dirty="0" smtClean="0"/>
              <a:t>: </a:t>
            </a:r>
            <a:r>
              <a:rPr lang="en-US" dirty="0"/>
              <a:t>Distribution </a:t>
            </a:r>
            <a:r>
              <a:rPr lang="en-US" dirty="0" smtClean="0"/>
              <a:t>System Design Characteristics</a:t>
            </a:r>
            <a:endParaRPr lang="en-US" dirty="0"/>
          </a:p>
        </p:txBody>
      </p:sp>
      <p:pic>
        <p:nvPicPr>
          <p:cNvPr id="1027" name="Picture 3" descr="C:\Users\d3p313\Desktop\Photos\Substations\Faimount\IMG_0120.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7900774"/>
      </p:ext>
    </p:extLst>
  </p:cSld>
  <p:clrMapOvr>
    <a:masterClrMapping/>
  </p:clrMapOvr>
  <mc:AlternateContent xmlns:mc="http://schemas.openxmlformats.org/markup-compatibility/2006" xmlns:p14="http://schemas.microsoft.com/office/powerpoint/2010/main">
    <mc:Choice Requires="p14">
      <p:transition spd="slow" p14:dur="2000" advTm="11355"/>
    </mc:Choice>
    <mc:Fallback xmlns="">
      <p:transition spd="slow" advTm="1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Elements of an Electrical Distribution System</a:t>
            </a:r>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Substations</a:t>
            </a:r>
          </a:p>
          <a:p>
            <a:r>
              <a:rPr lang="en-US" dirty="0"/>
              <a:t>Substation transformers</a:t>
            </a:r>
          </a:p>
          <a:p>
            <a:r>
              <a:rPr lang="en-US" dirty="0"/>
              <a:t>Measurement devices</a:t>
            </a:r>
          </a:p>
          <a:p>
            <a:r>
              <a:rPr lang="en-US" dirty="0"/>
              <a:t>Voltage control devices</a:t>
            </a:r>
          </a:p>
          <a:p>
            <a:r>
              <a:rPr lang="en-US" dirty="0"/>
              <a:t>Overhead lines</a:t>
            </a:r>
          </a:p>
          <a:p>
            <a:r>
              <a:rPr lang="en-US" dirty="0"/>
              <a:t>Underground </a:t>
            </a:r>
            <a:r>
              <a:rPr lang="en-US" dirty="0" smtClean="0"/>
              <a:t>cables</a:t>
            </a:r>
          </a:p>
          <a:p>
            <a:r>
              <a:rPr lang="en-US" dirty="0"/>
              <a:t>B</a:t>
            </a:r>
            <a:r>
              <a:rPr lang="en-US" dirty="0" smtClean="0"/>
              <a:t>reakers</a:t>
            </a:r>
            <a:endParaRPr lang="en-US" dirty="0"/>
          </a:p>
          <a:p>
            <a:r>
              <a:rPr lang="en-US" dirty="0"/>
              <a:t>Switches</a:t>
            </a:r>
          </a:p>
          <a:p>
            <a:r>
              <a:rPr lang="en-US" dirty="0"/>
              <a:t>Protective devices</a:t>
            </a:r>
          </a:p>
          <a:p>
            <a:r>
              <a:rPr lang="en-US" dirty="0"/>
              <a:t>Service transformers</a:t>
            </a:r>
          </a:p>
          <a:p>
            <a:r>
              <a:rPr lang="en-US" dirty="0"/>
              <a:t>Triplex cables</a:t>
            </a:r>
          </a:p>
          <a:p>
            <a:r>
              <a:rPr lang="en-US" dirty="0"/>
              <a:t>End-use loads</a:t>
            </a:r>
          </a:p>
          <a:p>
            <a:r>
              <a:rPr lang="en-US" dirty="0"/>
              <a:t>Distributed </a:t>
            </a:r>
            <a:r>
              <a:rPr lang="en-US" dirty="0" smtClean="0"/>
              <a:t>Generation (DG)</a:t>
            </a:r>
            <a:endParaRPr lang="en-US" dirty="0"/>
          </a:p>
          <a:p>
            <a:r>
              <a:rPr lang="en-US" dirty="0"/>
              <a:t>Supervisory Control And Data Acquisition (SCADA)</a:t>
            </a:r>
          </a:p>
          <a:p>
            <a:r>
              <a:rPr lang="en-US" dirty="0"/>
              <a:t>Distribution Management System (DMS</a:t>
            </a:r>
            <a:r>
              <a:rPr lang="en-US" dirty="0" smtClean="0"/>
              <a:t>)</a:t>
            </a:r>
            <a:endParaRPr lang="en-US" dirty="0"/>
          </a:p>
          <a:p>
            <a:endParaRPr lang="en-US" dirty="0"/>
          </a:p>
        </p:txBody>
      </p:sp>
      <p:pic>
        <p:nvPicPr>
          <p:cNvPr id="5" name="Content Placeholder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3189779"/>
            <a:ext cx="4038600" cy="1346805"/>
          </a:xfrm>
          <a:noFill/>
          <a:ln/>
        </p:spPr>
      </p:pic>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8626904"/>
      </p:ext>
    </p:extLst>
  </p:cSld>
  <p:clrMapOvr>
    <a:masterClrMapping/>
  </p:clrMapOvr>
  <mc:AlternateContent xmlns:mc="http://schemas.openxmlformats.org/markup-compatibility/2006" xmlns:p14="http://schemas.microsoft.com/office/powerpoint/2010/main">
    <mc:Choice Requires="p14">
      <p:transition spd="slow" p14:dur="2000" advTm="221010"/>
    </mc:Choice>
    <mc:Fallback xmlns="">
      <p:transition spd="slow" advTm="22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20503" x="1549400" y="3892550"/>
          <p14:tracePt t="20676" x="1554163" y="3892550"/>
          <p14:tracePt t="20679" x="1554163" y="3886200"/>
          <p14:tracePt t="20695" x="1560513" y="3879850"/>
          <p14:tracePt t="20711" x="1571625" y="3868738"/>
          <p14:tracePt t="20728" x="1577975" y="3857625"/>
          <p14:tracePt t="20745" x="1582738" y="3846513"/>
          <p14:tracePt t="20761" x="1589088" y="3835400"/>
          <p14:tracePt t="20779" x="1593850" y="3822700"/>
          <p14:tracePt t="20795" x="1600200" y="3811588"/>
          <p14:tracePt t="20812" x="1606550" y="3806825"/>
          <p14:tracePt t="20828" x="1611313" y="3800475"/>
          <p14:tracePt t="20845" x="1628775" y="3800475"/>
          <p14:tracePt t="20861" x="1646238" y="3789363"/>
          <p14:tracePt t="20878" x="1657350" y="3789363"/>
          <p14:tracePt t="20895" x="1663700" y="3789363"/>
          <p14:tracePt t="20912" x="1674813" y="3789363"/>
          <p14:tracePt t="20928" x="1708150" y="3806825"/>
          <p14:tracePt t="20945" x="1754188" y="3840163"/>
          <p14:tracePt t="20961" x="1793875" y="3868738"/>
          <p14:tracePt t="20979" x="1835150" y="3903663"/>
          <p14:tracePt t="20995" x="1863725" y="3954463"/>
          <p14:tracePt t="21012" x="1863725" y="3989388"/>
          <p14:tracePt t="21028" x="1863725" y="4035425"/>
          <p14:tracePt t="21045" x="1846263" y="4079875"/>
          <p14:tracePt t="21061" x="1828800" y="4121150"/>
          <p14:tracePt t="21079" x="1800225" y="4160838"/>
          <p14:tracePt t="21095" x="1765300" y="4200525"/>
          <p14:tracePt t="21112" x="1731963" y="4235450"/>
          <p14:tracePt t="21128" x="1692275" y="4292600"/>
          <p14:tracePt t="21145" x="1651000" y="4343400"/>
          <p14:tracePt t="21161" x="1617663" y="4394200"/>
          <p14:tracePt t="21178" x="1589088" y="4435475"/>
          <p14:tracePt t="21195" x="1560513" y="4475163"/>
          <p14:tracePt t="21212" x="1554163" y="4486275"/>
          <p14:tracePt t="21228" x="1549400" y="4492625"/>
          <p14:tracePt t="21245" x="1549400" y="4497388"/>
          <p14:tracePt t="21261" x="1536700" y="4508500"/>
          <p14:tracePt t="21279" x="1525588" y="4525963"/>
          <p14:tracePt t="21295" x="1514475" y="4549775"/>
          <p14:tracePt t="21312" x="1503363" y="4565650"/>
          <p14:tracePt t="21328" x="1492250" y="4578350"/>
          <p14:tracePt t="21345" x="1485900" y="4589463"/>
          <p14:tracePt t="21361" x="1474788" y="4606925"/>
          <p14:tracePt t="21378" x="1468438" y="4618038"/>
          <p14:tracePt t="21395" x="1446213" y="4635500"/>
          <p14:tracePt t="21412" x="1439863" y="4646613"/>
          <p14:tracePt t="21428" x="1435100" y="4651375"/>
          <p14:tracePt t="21445" x="1428750" y="4651375"/>
          <p14:tracePt t="21740" x="1435100" y="4651375"/>
          <p14:tracePt t="21788" x="1439863" y="4651375"/>
          <p14:tracePt t="21836" x="1446213" y="4651375"/>
          <p14:tracePt t="21868" x="1450975" y="4651375"/>
          <p14:tracePt t="21884" x="1457325" y="4651375"/>
          <p14:tracePt t="22411" x="1463675" y="4651375"/>
          <p14:tracePt t="24780" x="1468438" y="4651375"/>
          <p14:tracePt t="24884" x="1474788" y="4651375"/>
          <p14:tracePt t="24892" x="1479550" y="4651375"/>
          <p14:tracePt t="24903" x="1485900" y="4651375"/>
          <p14:tracePt t="24913" x="1508125" y="4651375"/>
          <p14:tracePt t="24929" x="1536700" y="4651375"/>
          <p14:tracePt t="24946" x="1565275" y="4651375"/>
          <p14:tracePt t="24962" x="1589088" y="4651375"/>
          <p14:tracePt t="24979" x="1600200" y="4651375"/>
          <p14:tracePt t="26004" x="1611313" y="4651375"/>
          <p14:tracePt t="26017" x="1617663" y="4651375"/>
          <p14:tracePt t="27900" x="1611313" y="4657725"/>
          <p14:tracePt t="27907" x="1606550" y="4657725"/>
          <p14:tracePt t="27912" x="1593850" y="4664075"/>
          <p14:tracePt t="27928" x="1577975" y="4668838"/>
          <p14:tracePt t="27946" x="1549400" y="4668838"/>
          <p14:tracePt t="27962" x="1503363" y="4675188"/>
          <p14:tracePt t="27979" x="1463675" y="4675188"/>
          <p14:tracePt t="27995" x="1417638" y="4668838"/>
          <p14:tracePt t="27995" x="1393825" y="4664075"/>
          <p14:tracePt t="28012" x="1365250" y="4651375"/>
          <p14:tracePt t="28028" x="1336675" y="4646613"/>
          <p14:tracePt t="28046" x="1314450" y="4635500"/>
          <p14:tracePt t="28062" x="1296988" y="4635500"/>
          <p14:tracePt t="28079" x="1279525" y="4635500"/>
          <p14:tracePt t="28095" x="1263650" y="4635500"/>
          <p14:tracePt t="28112" x="1239838" y="4635500"/>
          <p14:tracePt t="28128" x="1217613" y="4629150"/>
          <p14:tracePt t="28146" x="1189038" y="4622800"/>
          <p14:tracePt t="28162" x="1154113" y="4611688"/>
          <p14:tracePt t="28179" x="1120775" y="4600575"/>
          <p14:tracePt t="28195" x="1092200" y="4589463"/>
          <p14:tracePt t="28195" x="1085850" y="4589463"/>
          <p14:tracePt t="28212" x="1057275" y="4578350"/>
          <p14:tracePt t="28229" x="1035050" y="4565650"/>
          <p14:tracePt t="28246" x="1022350" y="4554538"/>
          <p14:tracePt t="28262" x="1000125" y="4543425"/>
          <p14:tracePt t="28279" x="977900" y="4525963"/>
          <p14:tracePt t="28295" x="960438" y="4508500"/>
          <p14:tracePt t="28312" x="942975" y="4497388"/>
          <p14:tracePt t="28328" x="931863" y="4475163"/>
          <p14:tracePt t="28346" x="925513" y="4457700"/>
          <p14:tracePt t="28362" x="920750" y="4451350"/>
          <p14:tracePt t="28379" x="920750" y="4440238"/>
          <p14:tracePt t="28395" x="920750" y="4429125"/>
          <p14:tracePt t="28413" x="920750" y="4422775"/>
          <p14:tracePt t="28428" x="925513" y="4422775"/>
          <p14:tracePt t="28445" x="931863" y="4418013"/>
          <p14:tracePt t="28462" x="936625" y="4411663"/>
          <p14:tracePt t="28500" x="942975" y="4411663"/>
          <p14:tracePt t="28692" x="936625" y="4411663"/>
          <p14:tracePt t="28699" x="931863" y="4406900"/>
          <p14:tracePt t="28712" x="931863" y="4400550"/>
          <p14:tracePt t="28728" x="931863" y="4389438"/>
          <p14:tracePt t="28746" x="931863" y="4378325"/>
          <p14:tracePt t="28762" x="936625" y="4365625"/>
          <p14:tracePt t="28779" x="949325" y="4349750"/>
          <p14:tracePt t="28795" x="954088" y="4337050"/>
          <p14:tracePt t="28813" x="954088" y="4332288"/>
          <p14:tracePt t="28900" x="960438" y="4332288"/>
          <p14:tracePt t="28901" x="960438" y="4325938"/>
          <p14:tracePt t="28916" x="971550" y="4325938"/>
          <p14:tracePt t="28930" x="977900" y="4325938"/>
          <p14:tracePt t="28945" x="982663" y="4325938"/>
          <p14:tracePt t="28962" x="1000125" y="4325938"/>
          <p14:tracePt t="28979" x="1011238" y="4325938"/>
          <p14:tracePt t="28995" x="1028700" y="4337050"/>
          <p14:tracePt t="29012" x="1035050" y="4337050"/>
          <p14:tracePt t="29028" x="1035050" y="4343400"/>
          <p14:tracePt t="29045" x="1035050" y="4349750"/>
          <p14:tracePt t="29062" x="1035050" y="4354513"/>
          <p14:tracePt t="29078" x="1035050" y="4365625"/>
          <p14:tracePt t="29096" x="1035050" y="4378325"/>
          <p14:tracePt t="29112" x="1035050" y="4383088"/>
          <p14:tracePt t="29129" x="1035050" y="4394200"/>
          <p14:tracePt t="29145" x="1028700" y="4394200"/>
          <p14:tracePt t="29162" x="1028700" y="4400550"/>
          <p14:tracePt t="29178" x="1028700" y="4411663"/>
          <p14:tracePt t="29195" x="1022350" y="4411663"/>
          <p14:tracePt t="29212" x="1022350" y="4422775"/>
          <p14:tracePt t="29372" x="1028700" y="4422775"/>
          <p14:tracePt t="29380" x="1028700" y="4418013"/>
          <p14:tracePt t="29395" x="1035050" y="4418013"/>
          <p14:tracePt t="29412" x="1035050" y="4411663"/>
          <p14:tracePt t="30092" x="1039813" y="4411663"/>
          <p14:tracePt t="30148" x="1039813" y="4406900"/>
          <p14:tracePt t="30220" x="1046163" y="4406900"/>
          <p14:tracePt t="30716" x="1050925" y="4406900"/>
          <p14:tracePt t="30724" x="1057275" y="4406900"/>
          <p14:tracePt t="30745" x="1063625" y="4406900"/>
          <p14:tracePt t="30746" x="1074738" y="4406900"/>
          <p14:tracePt t="30762" x="1079500" y="4406900"/>
          <p14:tracePt t="30779" x="1092200" y="4406900"/>
          <p14:tracePt t="30795" x="1108075" y="4406900"/>
          <p14:tracePt t="30812" x="1114425" y="4406900"/>
          <p14:tracePt t="30828" x="1120775" y="4406900"/>
          <p14:tracePt t="30845" x="1125538" y="4406900"/>
          <p14:tracePt t="30862" x="1131888" y="4406900"/>
          <p14:tracePt t="30879" x="1136650" y="4406900"/>
          <p14:tracePt t="30895" x="1149350" y="4406900"/>
          <p14:tracePt t="30912" x="1160463" y="4400550"/>
          <p14:tracePt t="30928" x="1165225" y="4400550"/>
          <p14:tracePt t="30945" x="1182688" y="4400550"/>
          <p14:tracePt t="30962" x="1206500" y="4400550"/>
          <p14:tracePt t="30979" x="1228725" y="4400550"/>
          <p14:tracePt t="30995" x="1268413" y="4400550"/>
          <p14:tracePt t="31012" x="1285875" y="4400550"/>
          <p14:tracePt t="31028" x="1292225" y="4400550"/>
          <p14:tracePt t="31132" x="1296988" y="4400550"/>
          <p14:tracePt t="31148" x="1303338" y="4400550"/>
          <p14:tracePt t="31164" x="1308100" y="4400550"/>
          <p14:tracePt t="31178" x="1314450" y="4400550"/>
          <p14:tracePt t="31195" x="1320800" y="4400550"/>
          <p14:tracePt t="31212" x="1331913" y="4400550"/>
          <p14:tracePt t="31228" x="1336675" y="4400550"/>
          <p14:tracePt t="31245" x="1336675" y="4394200"/>
          <p14:tracePt t="31261" x="1343025" y="4394200"/>
          <p14:tracePt t="31300" x="1349375" y="4394200"/>
          <p14:tracePt t="31311" x="1349375" y="4389438"/>
          <p14:tracePt t="31312" x="1354138" y="4389438"/>
          <p14:tracePt t="31328" x="1354138" y="4383088"/>
          <p14:tracePt t="31345" x="1360488" y="4383088"/>
          <p14:tracePt t="31361" x="1371600" y="4378325"/>
          <p14:tracePt t="31379" x="1377950" y="4371975"/>
          <p14:tracePt t="31395" x="1382713" y="4365625"/>
          <p14:tracePt t="31412" x="1389063" y="4360863"/>
          <p14:tracePt t="31452" x="1393825" y="4354513"/>
          <p14:tracePt t="31461" x="1393825" y="4349750"/>
          <p14:tracePt t="31468" x="1400175" y="4349750"/>
          <p14:tracePt t="31478" x="1406525" y="4349750"/>
          <p14:tracePt t="31516" x="1406525" y="4343400"/>
          <p14:tracePt t="31564" x="1411288" y="4343400"/>
          <p14:tracePt t="31916" x="1417638" y="4343400"/>
          <p14:tracePt t="31932" x="1428750" y="4343400"/>
          <p14:tracePt t="31933" x="1446213" y="4337050"/>
          <p14:tracePt t="31945" x="1463675" y="4332288"/>
          <p14:tracePt t="31962" x="1497013" y="4325938"/>
          <p14:tracePt t="31979" x="1520825" y="4314825"/>
          <p14:tracePt t="31995" x="1536700" y="4308475"/>
          <p14:tracePt t="31995" x="1543050" y="4308475"/>
          <p14:tracePt t="32012" x="1549400" y="4308475"/>
          <p14:tracePt t="32188" x="1549400" y="4303713"/>
          <p14:tracePt t="32220" x="1554163" y="4303713"/>
          <p14:tracePt t="32228" x="1565275" y="4297363"/>
          <p14:tracePt t="32245" x="1565275" y="4292600"/>
          <p14:tracePt t="32261" x="1577975" y="4292600"/>
          <p14:tracePt t="32278" x="1577975" y="4286250"/>
          <p14:tracePt t="32380" x="1577975" y="4279900"/>
          <p14:tracePt t="32388" x="1582738" y="4279900"/>
          <p14:tracePt t="32395" x="1582738" y="4275138"/>
          <p14:tracePt t="32412" x="1589088" y="4268788"/>
          <p14:tracePt t="32476" x="1589088" y="4264025"/>
          <p14:tracePt t="32748" x="1582738" y="4264025"/>
          <p14:tracePt t="32756" x="1577975" y="4275138"/>
          <p14:tracePt t="32762" x="1571625" y="4275138"/>
          <p14:tracePt t="32812" x="1565275" y="4275138"/>
          <p14:tracePt t="32836" x="1565275" y="4279900"/>
          <p14:tracePt t="41219" x="1571625" y="4279900"/>
          <p14:tracePt t="41244" x="1582738" y="4279900"/>
          <p14:tracePt t="41245" x="1600200" y="4279900"/>
          <p14:tracePt t="41261" x="1628775" y="4286250"/>
          <p14:tracePt t="41278" x="1668463" y="4286250"/>
          <p14:tracePt t="41294" x="1703388" y="4286250"/>
          <p14:tracePt t="41311" x="1736725" y="4286250"/>
          <p14:tracePt t="41327" x="1760538" y="4286250"/>
          <p14:tracePt t="41345" x="1782763" y="4292600"/>
          <p14:tracePt t="41361" x="1793875" y="4297363"/>
          <p14:tracePt t="41378" x="1806575" y="4297363"/>
          <p14:tracePt t="41394" x="1817688" y="4297363"/>
          <p14:tracePt t="41412" x="1822450" y="4297363"/>
          <p14:tracePt t="41427" x="1828800" y="4297363"/>
          <p14:tracePt t="41444" x="1835150" y="4297363"/>
          <p14:tracePt t="41461" x="1851025" y="4297363"/>
          <p14:tracePt t="41478" x="1868488" y="4297363"/>
          <p14:tracePt t="41494" x="1892300" y="4297363"/>
          <p14:tracePt t="41511" x="1920875" y="4297363"/>
          <p14:tracePt t="41527" x="1943100" y="4297363"/>
          <p14:tracePt t="41545" x="1971675" y="4297363"/>
          <p14:tracePt t="41561" x="1989138" y="4297363"/>
          <p14:tracePt t="41578" x="2011363" y="4292600"/>
          <p14:tracePt t="41594" x="2035175" y="4292600"/>
          <p14:tracePt t="41594" x="2046288" y="4292600"/>
          <p14:tracePt t="41612" x="2079625" y="4292600"/>
          <p14:tracePt t="41628" x="2108200" y="4292600"/>
          <p14:tracePt t="41644" x="2136775" y="4292600"/>
          <p14:tracePt t="41661" x="2171700" y="4286250"/>
          <p14:tracePt t="41678" x="2211388" y="4286250"/>
          <p14:tracePt t="41694" x="2246313" y="4279900"/>
          <p14:tracePt t="41711" x="2292350" y="4279900"/>
          <p14:tracePt t="41727" x="2332038" y="4275138"/>
          <p14:tracePt t="41745" x="2378075" y="4275138"/>
          <p14:tracePt t="41761" x="2411413" y="4275138"/>
          <p14:tracePt t="41778" x="2446338" y="4275138"/>
          <p14:tracePt t="41794" x="2479675" y="4275138"/>
          <p14:tracePt t="41794" x="2492375" y="4275138"/>
          <p14:tracePt t="41811" x="2514600" y="4275138"/>
          <p14:tracePt t="41828" x="2532063" y="4275138"/>
          <p14:tracePt t="41844" x="2543175" y="4275138"/>
          <p14:tracePt t="41861" x="2549525" y="4275138"/>
          <p14:tracePt t="41878" x="2554288" y="4275138"/>
          <p14:tracePt t="41894" x="2565400" y="4275138"/>
          <p14:tracePt t="41911" x="2582863" y="4275138"/>
          <p14:tracePt t="41928" x="2617788" y="4275138"/>
          <p14:tracePt t="41944" x="2640013" y="4275138"/>
          <p14:tracePt t="41961" x="2668588" y="4275138"/>
          <p14:tracePt t="41978" x="2697163" y="4275138"/>
          <p14:tracePt t="41994" x="2720975" y="4275138"/>
          <p14:tracePt t="41994" x="2725738" y="4275138"/>
          <p14:tracePt t="42011" x="2736850" y="4275138"/>
          <p14:tracePt t="42188" x="2743200" y="4275138"/>
          <p14:tracePt t="42587" x="2749550" y="4275138"/>
          <p14:tracePt t="42611" x="2754313" y="4275138"/>
          <p14:tracePt t="42660" x="2760663" y="4275138"/>
          <p14:tracePt t="42683" x="2765425" y="4275138"/>
          <p14:tracePt t="42685" x="2765425" y="4268788"/>
          <p14:tracePt t="42695" x="2771775" y="4268788"/>
          <p14:tracePt t="42711" x="2778125" y="4268788"/>
          <p14:tracePt t="42728" x="2782888" y="4268788"/>
          <p14:tracePt t="42744" x="2794000" y="4264025"/>
          <p14:tracePt t="42761" x="2800350" y="4264025"/>
          <p14:tracePt t="42777" x="2806700" y="4264025"/>
          <p14:tracePt t="42794" x="2806700" y="4257675"/>
          <p14:tracePt t="43379" x="2806700" y="4251325"/>
          <p14:tracePt t="43459" x="2811463" y="4251325"/>
          <p14:tracePt t="43491" x="2811463" y="4246563"/>
          <p14:tracePt t="43515" x="2811463" y="4240213"/>
          <p14:tracePt t="43547" x="2817813" y="4240213"/>
          <p14:tracePt t="43548" x="2817813" y="4235450"/>
          <p14:tracePt t="43611" x="2817813" y="4229100"/>
          <p14:tracePt t="43683" x="2817813" y="4222750"/>
          <p14:tracePt t="43699" x="2822575" y="4222750"/>
          <p14:tracePt t="43787" x="2828925" y="4222750"/>
          <p14:tracePt t="44419" x="2835275" y="4222750"/>
          <p14:tracePt t="44467" x="2840038" y="4222750"/>
          <p14:tracePt t="44507" x="2846388" y="4222750"/>
          <p14:tracePt t="44515" x="2846388" y="4217988"/>
          <p14:tracePt t="44523" x="2851150" y="4217988"/>
          <p14:tracePt t="44603" x="2857500" y="4217988"/>
          <p14:tracePt t="45027" x="2857500" y="4211638"/>
          <p14:tracePt t="45083" x="2863850" y="4211638"/>
          <p14:tracePt t="45091" x="2863850" y="4206875"/>
          <p14:tracePt t="45091" x="2863850" y="4200525"/>
          <p14:tracePt t="45131" x="2868613" y="4200525"/>
          <p14:tracePt t="45132" x="2868613" y="4194175"/>
          <p14:tracePt t="45144" x="2874963" y="4189413"/>
          <p14:tracePt t="45161" x="2874963" y="4183063"/>
          <p14:tracePt t="45178" x="2874963" y="4178300"/>
          <p14:tracePt t="45194" x="2879725" y="4171950"/>
          <p14:tracePt t="45211" x="2879725" y="4160838"/>
          <p14:tracePt t="45228" x="2879725" y="4154488"/>
          <p14:tracePt t="45244" x="2886075" y="4149725"/>
          <p14:tracePt t="45260" x="2886075" y="4137025"/>
          <p14:tracePt t="45277" x="2892425" y="4114800"/>
          <p14:tracePt t="45294" x="2892425" y="4103688"/>
          <p14:tracePt t="45311" x="2897188" y="4086225"/>
          <p14:tracePt t="45327" x="2903538" y="4075113"/>
          <p14:tracePt t="45344" x="2903538" y="4057650"/>
          <p14:tracePt t="45361" x="2908300" y="4046538"/>
          <p14:tracePt t="45377" x="2914650" y="4029075"/>
          <p14:tracePt t="45394" x="2914650" y="4011613"/>
          <p14:tracePt t="45411" x="2921000" y="3978275"/>
          <p14:tracePt t="45427" x="2921000" y="3954463"/>
          <p14:tracePt t="45444" x="2925763" y="3925888"/>
          <p14:tracePt t="45460" x="2925763" y="3903663"/>
          <p14:tracePt t="45478" x="2932113" y="3879850"/>
          <p14:tracePt t="45494" x="2936875" y="3857625"/>
          <p14:tracePt t="45511" x="2943225" y="3829050"/>
          <p14:tracePt t="45527" x="2949575" y="3806825"/>
          <p14:tracePt t="45544" x="2960688" y="3778250"/>
          <p14:tracePt t="45560" x="2965450" y="3754438"/>
          <p14:tracePt t="45578" x="2982913" y="3732213"/>
          <p14:tracePt t="45594" x="2989263" y="3714750"/>
          <p14:tracePt t="45610" x="3006725" y="3679825"/>
          <p14:tracePt t="45628" x="3011488" y="3663950"/>
          <p14:tracePt t="45644" x="3022600" y="3651250"/>
          <p14:tracePt t="45661" x="3028950" y="3646488"/>
          <p14:tracePt t="45677" x="3028950" y="3640138"/>
          <p14:tracePt t="45694" x="3035300" y="3629025"/>
          <p14:tracePt t="45710" x="3040063" y="3622675"/>
          <p14:tracePt t="45728" x="3046413" y="3611563"/>
          <p14:tracePt t="45744" x="3051175" y="3600450"/>
          <p14:tracePt t="45761" x="3057525" y="3589338"/>
          <p14:tracePt t="45777" x="3063875" y="3582988"/>
          <p14:tracePt t="45794" x="3063875" y="3578225"/>
          <p14:tracePt t="45811" x="3068638" y="3571875"/>
          <p14:tracePt t="45859" x="3074988" y="3571875"/>
          <p14:tracePt t="45860" x="3074988" y="3565525"/>
          <p14:tracePt t="46019" x="3074988" y="3560763"/>
          <p14:tracePt t="46035" x="3074988" y="3554413"/>
          <p14:tracePt t="46059" x="3074988" y="3549650"/>
          <p14:tracePt t="46091" x="3074988" y="3543300"/>
          <p14:tracePt t="46131" x="3074988" y="3536950"/>
          <p14:tracePt t="46147" x="3068638" y="3532188"/>
          <p14:tracePt t="46161" x="3063875" y="3525838"/>
          <p14:tracePt t="46177" x="3057525" y="3521075"/>
          <p14:tracePt t="46194" x="3051175" y="3514725"/>
          <p14:tracePt t="46210" x="3035300" y="3508375"/>
          <p14:tracePt t="46228" x="3028950" y="3503613"/>
          <p14:tracePt t="46244" x="3011488" y="3503613"/>
          <p14:tracePt t="46261" x="3006725" y="3503613"/>
          <p14:tracePt t="46299" x="3000375" y="3503613"/>
          <p14:tracePt t="46323" x="2994025" y="3503613"/>
          <p14:tracePt t="46331" x="2978150" y="3521075"/>
          <p14:tracePt t="46347" x="2954338" y="3536950"/>
          <p14:tracePt t="46361" x="2925763" y="3571875"/>
          <p14:tracePt t="46377" x="2903538" y="3611563"/>
          <p14:tracePt t="46395" x="2879725" y="3651250"/>
          <p14:tracePt t="46410" x="2857500" y="3703638"/>
          <p14:tracePt t="46428" x="2851150" y="3732213"/>
          <p14:tracePt t="46444" x="2851150" y="3760788"/>
          <p14:tracePt t="46461" x="2851150" y="3778250"/>
          <p14:tracePt t="46477" x="2857500" y="3800475"/>
          <p14:tracePt t="46494" x="2874963" y="3817938"/>
          <p14:tracePt t="46510" x="2892425" y="3829050"/>
          <p14:tracePt t="46528" x="2908300" y="3840163"/>
          <p14:tracePt t="46544" x="2921000" y="3840163"/>
          <p14:tracePt t="46561" x="2936875" y="3840163"/>
          <p14:tracePt t="46577" x="2949575" y="3840163"/>
          <p14:tracePt t="46594" x="2954338" y="3840163"/>
          <p14:tracePt t="46610" x="2965450" y="3840163"/>
          <p14:tracePt t="46628" x="2978150" y="3835400"/>
          <p14:tracePt t="46644" x="2982913" y="3822700"/>
          <p14:tracePt t="46661" x="2989263" y="3806825"/>
          <p14:tracePt t="46677" x="3000375" y="3789363"/>
          <p14:tracePt t="46694" x="3006725" y="3783013"/>
          <p14:tracePt t="46710" x="3006725" y="3771900"/>
          <p14:tracePt t="46728" x="3006725" y="3760788"/>
          <p14:tracePt t="46744" x="3006725" y="3749675"/>
          <p14:tracePt t="46761" x="3006725" y="3732213"/>
          <p14:tracePt t="46777" x="3006725" y="3708400"/>
          <p14:tracePt t="46794" x="2994025" y="3686175"/>
          <p14:tracePt t="46810" x="2982913" y="3663950"/>
          <p14:tracePt t="46828" x="2971800" y="3640138"/>
          <p14:tracePt t="46844" x="2965450" y="3629025"/>
          <p14:tracePt t="46861" x="2954338" y="3611563"/>
          <p14:tracePt t="46877" x="2943225" y="3600450"/>
          <p14:tracePt t="46894" x="2932113" y="3589338"/>
          <p14:tracePt t="46910" x="2925763" y="3589338"/>
          <p14:tracePt t="46927" x="2914650" y="3582988"/>
          <p14:tracePt t="47003" x="2908300" y="3582988"/>
          <p14:tracePt t="47067" x="2903538" y="3589338"/>
          <p14:tracePt t="47075" x="2903538" y="3594100"/>
          <p14:tracePt t="47079" x="2897188" y="3594100"/>
          <p14:tracePt t="47094" x="2892425" y="3600450"/>
          <p14:tracePt t="47110" x="2892425" y="3606800"/>
          <p14:tracePt t="47127" x="2892425" y="3617913"/>
          <p14:tracePt t="47144" x="2892425" y="3622675"/>
          <p14:tracePt t="47161" x="2892425" y="3629025"/>
          <p14:tracePt t="47177" x="2892425" y="3635375"/>
          <p14:tracePt t="47194" x="2892425" y="3646488"/>
          <p14:tracePt t="47210" x="2897188" y="3657600"/>
          <p14:tracePt t="47227" x="2903538" y="3668713"/>
          <p14:tracePt t="47244" x="2908300" y="3679825"/>
          <p14:tracePt t="47260" x="2921000" y="3686175"/>
          <p14:tracePt t="47278" x="2932113" y="3697288"/>
          <p14:tracePt t="47294" x="2943225" y="3703638"/>
          <p14:tracePt t="47311" x="2954338" y="3703638"/>
          <p14:tracePt t="47327" x="2960688" y="3703638"/>
          <p14:tracePt t="47344" x="2965450" y="3703638"/>
          <p14:tracePt t="47360" x="2978150" y="3703638"/>
          <p14:tracePt t="47378" x="2989263" y="3703638"/>
          <p14:tracePt t="47394" x="2994025" y="3703638"/>
          <p14:tracePt t="47394" x="3000375" y="3703638"/>
          <p14:tracePt t="47411" x="3006725" y="3692525"/>
          <p14:tracePt t="47427" x="3011488" y="3692525"/>
          <p14:tracePt t="47444" x="3011488" y="3686175"/>
          <p14:tracePt t="47460" x="3011488" y="3679825"/>
          <p14:tracePt t="47477" x="3011488" y="3668713"/>
          <p14:tracePt t="47494" x="3011488" y="3663950"/>
          <p14:tracePt t="47511" x="3011488" y="3657600"/>
          <p14:tracePt t="47527" x="3000375" y="3651250"/>
          <p14:tracePt t="47544" x="2994025" y="3646488"/>
          <p14:tracePt t="47560" x="2989263" y="3646488"/>
          <p14:tracePt t="47577" x="2982913" y="3646488"/>
          <p14:tracePt t="48051" x="2989263" y="3646488"/>
          <p14:tracePt t="48131" x="2989263" y="3640138"/>
          <p14:tracePt t="48155" x="2989263" y="3635375"/>
          <p14:tracePt t="48160" x="2989263" y="3629025"/>
          <p14:tracePt t="48177" x="2994025" y="3617913"/>
          <p14:tracePt t="48194" x="2994025" y="3611563"/>
          <p14:tracePt t="48211" x="3006725" y="3594100"/>
          <p14:tracePt t="48227" x="3011488" y="3589338"/>
          <p14:tracePt t="48244" x="3017838" y="3582988"/>
          <p14:tracePt t="48260" x="3022600" y="3571875"/>
          <p14:tracePt t="48277" x="3028950" y="3565525"/>
          <p14:tracePt t="48294" x="3040063" y="3560763"/>
          <p14:tracePt t="48311" x="3051175" y="3549650"/>
          <p14:tracePt t="48327" x="3057525" y="3543300"/>
          <p14:tracePt t="48344" x="3063875" y="3536950"/>
          <p14:tracePt t="48360" x="3068638" y="3536950"/>
          <p14:tracePt t="48377" x="3074988" y="3536950"/>
          <p14:tracePt t="48483" x="3079750" y="3543300"/>
          <p14:tracePt t="48494" x="3079750" y="3549650"/>
          <p14:tracePt t="48498" x="3092450" y="3571875"/>
          <p14:tracePt t="48511" x="3097213" y="3606800"/>
          <p14:tracePt t="48527" x="3114675" y="3646488"/>
          <p14:tracePt t="48544" x="3132138" y="3697288"/>
          <p14:tracePt t="48560" x="3143250" y="3754438"/>
          <p14:tracePt t="48577" x="3160713" y="3806825"/>
          <p14:tracePt t="48594" x="3182938" y="3857625"/>
          <p14:tracePt t="48594" x="3189288" y="3879850"/>
          <p14:tracePt t="48611" x="3194050" y="3914775"/>
          <p14:tracePt t="48627" x="3206750" y="3949700"/>
          <p14:tracePt t="48644" x="3211513" y="3994150"/>
          <p14:tracePt t="48660" x="3217863" y="4029075"/>
          <p14:tracePt t="48677" x="3222625" y="4068763"/>
          <p14:tracePt t="48694" x="3235325" y="4121150"/>
          <p14:tracePt t="48710" x="3240088" y="4160838"/>
          <p14:tracePt t="48727" x="3246438" y="4189413"/>
          <p14:tracePt t="48744" x="3257550" y="4211638"/>
          <p14:tracePt t="48760" x="3257550" y="4222750"/>
          <p14:tracePt t="48777" x="3257550" y="4235450"/>
          <p14:tracePt t="48794" x="3257550" y="4246563"/>
          <p14:tracePt t="48811" x="3263900" y="4257675"/>
          <p14:tracePt t="48827" x="3263900" y="4268788"/>
          <p14:tracePt t="48844" x="3263900" y="4275138"/>
          <p14:tracePt t="48860" x="3263900" y="4286250"/>
          <p14:tracePt t="48877" x="3263900" y="4292600"/>
          <p14:tracePt t="48915" x="3263900" y="4297363"/>
          <p14:tracePt t="49755" x="3268663" y="4297363"/>
          <p14:tracePt t="49771" x="3268663" y="4292600"/>
          <p14:tracePt t="49793" x="3268663" y="4286250"/>
          <p14:tracePt t="49794" x="3275013" y="4275138"/>
          <p14:tracePt t="49810" x="3275013" y="4246563"/>
          <p14:tracePt t="49827" x="3275013" y="4222750"/>
          <p14:tracePt t="49844" x="3279775" y="4200525"/>
          <p14:tracePt t="49860" x="3286125" y="4183063"/>
          <p14:tracePt t="49877" x="3286125" y="4165600"/>
          <p14:tracePt t="49894" x="3286125" y="4149725"/>
          <p14:tracePt t="49910" x="3297238" y="4137025"/>
          <p14:tracePt t="49927" x="3297238" y="4125913"/>
          <p14:tracePt t="49943" x="3308350" y="4114800"/>
          <p14:tracePt t="49961" x="3314700" y="4108450"/>
          <p14:tracePt t="49977" x="3325813" y="4097338"/>
          <p14:tracePt t="49994" x="3332163" y="4092575"/>
          <p14:tracePt t="50010" x="3360738" y="4086225"/>
          <p14:tracePt t="50028" x="3371850" y="4079875"/>
          <p14:tracePt t="50044" x="3382963" y="4079875"/>
          <p14:tracePt t="50060" x="3394075" y="4079875"/>
          <p14:tracePt t="50077" x="3400425" y="4079875"/>
          <p14:tracePt t="50094" x="3406775" y="4079875"/>
          <p14:tracePt t="50110" x="3417888" y="4086225"/>
          <p14:tracePt t="50127" x="3417888" y="4092575"/>
          <p14:tracePt t="50143" x="3422650" y="4097338"/>
          <p14:tracePt t="50976" x="0" y="0"/>
        </p14:tracePtLst>
        <p14:tracePtLst>
          <p14:tracePt t="55509" x="6211888" y="1457325"/>
          <p14:tracePt t="55772" x="6207125" y="1457325"/>
          <p14:tracePt t="55788" x="6194425" y="1457325"/>
          <p14:tracePt t="55796" x="6178550" y="1463675"/>
          <p14:tracePt t="55796" x="6154738" y="1468438"/>
          <p14:tracePt t="55811" x="6086475" y="1497013"/>
          <p14:tracePt t="55828" x="6022975" y="1520825"/>
          <p14:tracePt t="55844" x="5978525" y="1543050"/>
          <p14:tracePt t="55861" x="5937250" y="1565275"/>
          <p14:tracePt t="55877" x="5908675" y="1582738"/>
          <p14:tracePt t="55895" x="5886450" y="1593850"/>
          <p14:tracePt t="55911" x="5868988" y="1606550"/>
          <p14:tracePt t="55928" x="5857875" y="1617663"/>
          <p14:tracePt t="55944" x="5846763" y="1622425"/>
          <p14:tracePt t="55961" x="5840413" y="1628775"/>
          <p14:tracePt t="55977" x="5835650" y="1635125"/>
          <p14:tracePt t="55994" x="5829300" y="1635125"/>
          <p14:tracePt t="56084" x="5822950" y="1635125"/>
          <p14:tracePt t="56094" x="5822950" y="1639888"/>
          <p14:tracePt t="56095" x="5794375" y="1646238"/>
          <p14:tracePt t="56111" x="5754688" y="1646238"/>
          <p14:tracePt t="56128" x="5686425" y="1646238"/>
          <p14:tracePt t="56144" x="5594350" y="1646238"/>
          <p14:tracePt t="56161" x="5486400" y="1646238"/>
          <p14:tracePt t="56177" x="5383213" y="1646238"/>
          <p14:tracePt t="56195" x="5303838" y="1651000"/>
          <p14:tracePt t="56211" x="5207000" y="1663700"/>
          <p14:tracePt t="56228" x="5172075" y="1674813"/>
          <p14:tracePt t="56244" x="5143500" y="1679575"/>
          <p14:tracePt t="56261" x="5121275" y="1685925"/>
          <p14:tracePt t="56277" x="5103813" y="1697038"/>
          <p14:tracePt t="56295" x="5092700" y="1703388"/>
          <p14:tracePt t="56311" x="5080000" y="1708150"/>
          <p14:tracePt t="56328" x="5075238" y="1714500"/>
          <p14:tracePt t="56344" x="5068888" y="1725613"/>
          <p14:tracePt t="56361" x="5057775" y="1731963"/>
          <p14:tracePt t="56377" x="5040313" y="1736725"/>
          <p14:tracePt t="56395" x="5018088" y="1743075"/>
          <p14:tracePt t="56411" x="4965700" y="1754188"/>
          <p14:tracePt t="56428" x="4932363" y="1760538"/>
          <p14:tracePt t="56444" x="4903788" y="1760538"/>
          <p14:tracePt t="56461" x="4886325" y="1760538"/>
          <p14:tracePt t="56477" x="4875213" y="1760538"/>
          <p14:tracePt t="56495" x="4868863" y="1760538"/>
          <p14:tracePt t="56511" x="4851400" y="1760538"/>
          <p14:tracePt t="56528" x="4840288" y="1760538"/>
          <p14:tracePt t="56544" x="4811713" y="1760538"/>
          <p14:tracePt t="56561" x="4794250" y="1760538"/>
          <p14:tracePt t="56577" x="4778375" y="1760538"/>
          <p14:tracePt t="56595" x="4765675" y="1760538"/>
          <p14:tracePt t="56611" x="4743450" y="1760538"/>
          <p14:tracePt t="56628" x="4732338" y="1760538"/>
          <p14:tracePt t="56644" x="4725988" y="1760538"/>
          <p14:tracePt t="56772" x="4721225" y="1760538"/>
          <p14:tracePt t="56780" x="4714875" y="1760538"/>
          <p14:tracePt t="56827" x="4714875" y="1754188"/>
          <p14:tracePt t="56852" x="4708525" y="1754188"/>
          <p14:tracePt t="56877" x="4703763" y="1754188"/>
          <p14:tracePt t="56880" x="4692650" y="1743075"/>
          <p14:tracePt t="56894" x="4675188" y="1736725"/>
          <p14:tracePt t="56911" x="4668838" y="1731963"/>
          <p14:tracePt t="56927" x="4657725" y="1731963"/>
          <p14:tracePt t="57011" x="4651375" y="1731963"/>
          <p14:tracePt t="57068" x="4651375" y="1725613"/>
          <p14:tracePt t="57107" x="4646613" y="1725613"/>
          <p14:tracePt t="57156" x="4640263" y="1725613"/>
          <p14:tracePt t="64763" x="4640263" y="1731963"/>
          <p14:tracePt t="64767" x="4640263" y="1736725"/>
          <p14:tracePt t="64777" x="4640263" y="1749425"/>
          <p14:tracePt t="64793" x="4646613" y="1760538"/>
          <p14:tracePt t="64811" x="4646613" y="1765300"/>
          <p14:tracePt t="64827" x="4646613" y="1782763"/>
          <p14:tracePt t="64844" x="4646613" y="1789113"/>
          <p14:tracePt t="64860" x="4646613" y="1793875"/>
          <p14:tracePt t="64877" x="4646613" y="1800225"/>
          <p14:tracePt t="64893" x="4646613" y="1806575"/>
          <p14:tracePt t="64931" x="4646613" y="1811338"/>
          <p14:tracePt t="64943" x="4651375" y="1811338"/>
          <p14:tracePt t="64944" x="4651375" y="1817688"/>
          <p14:tracePt t="64960" x="4651375" y="1822450"/>
          <p14:tracePt t="64977" x="4651375" y="1828800"/>
          <p14:tracePt t="64993" x="4651375" y="1835150"/>
          <p14:tracePt t="65010" x="4651375" y="1846263"/>
          <p14:tracePt t="65027" x="4657725" y="1863725"/>
          <p14:tracePt t="65044" x="4657725" y="1874838"/>
          <p14:tracePt t="65060" x="4657725" y="1885950"/>
          <p14:tracePt t="65077" x="4657725" y="1892300"/>
          <p14:tracePt t="65093" x="4657725" y="1903413"/>
          <p14:tracePt t="65110" x="4657725" y="1908175"/>
          <p14:tracePt t="65127" x="4657725" y="1920875"/>
          <p14:tracePt t="65144" x="4657725" y="1931988"/>
          <p14:tracePt t="65160" x="4657725" y="1936750"/>
          <p14:tracePt t="65177" x="4657725" y="1943100"/>
          <p14:tracePt t="65193" x="4657725" y="1949450"/>
          <p14:tracePt t="65210" x="4657725" y="1960563"/>
          <p14:tracePt t="65227" x="4657725" y="1978025"/>
          <p14:tracePt t="65244" x="4657725" y="1989138"/>
          <p14:tracePt t="65260" x="4657725" y="2000250"/>
          <p14:tracePt t="65277" x="4657725" y="2006600"/>
          <p14:tracePt t="65293" x="4657725" y="2011363"/>
          <p14:tracePt t="65411" x="4657725" y="2017713"/>
          <p14:tracePt t="66243" x="4657725" y="2011363"/>
          <p14:tracePt t="66699" x="4651375" y="2011363"/>
          <p14:tracePt t="68643" x="4651375" y="2017713"/>
          <p14:tracePt t="68659" x="4651375" y="2022475"/>
          <p14:tracePt t="68699" x="4651375" y="2028825"/>
          <p14:tracePt t="68846" x="4651375" y="2035175"/>
          <p14:tracePt t="68859" x="4651375" y="2039938"/>
          <p14:tracePt t="68876" x="4651375" y="2046288"/>
          <p14:tracePt t="68894" x="4651375" y="2057400"/>
          <p14:tracePt t="68910" x="4657725" y="2063750"/>
          <p14:tracePt t="68927" x="4657725" y="2074863"/>
          <p14:tracePt t="68943" x="4657725" y="2085975"/>
          <p14:tracePt t="68960" x="4657725" y="2092325"/>
          <p14:tracePt t="68976" x="4657725" y="2097088"/>
          <p14:tracePt t="68993" x="4657725" y="2103438"/>
          <p14:tracePt t="69027" x="4657725" y="2108200"/>
          <p14:tracePt t="69059" x="4657725" y="2114550"/>
          <p14:tracePt t="69083" x="4657725" y="2120900"/>
          <p14:tracePt t="69115" x="4657725" y="2125663"/>
          <p14:tracePt t="69115" x="4657725" y="2132013"/>
          <p14:tracePt t="69139" x="4657725" y="2136775"/>
          <p14:tracePt t="69150" x="4657725" y="2143125"/>
          <p14:tracePt t="69160" x="4657725" y="2149475"/>
          <p14:tracePt t="69176" x="4657725" y="2160588"/>
          <p14:tracePt t="69194" x="4657725" y="2165350"/>
          <p14:tracePt t="69210" x="4657725" y="2171700"/>
          <p14:tracePt t="69210" x="4657725" y="2178050"/>
          <p14:tracePt t="69251" x="4657725" y="2182813"/>
          <p14:tracePt t="69267" x="4657725" y="2189163"/>
          <p14:tracePt t="69283" x="4657725" y="2193925"/>
          <p14:tracePt t="69323" x="4657725" y="2200275"/>
          <p14:tracePt t="69339" x="4657725" y="2206625"/>
          <p14:tracePt t="69360" x="4664075" y="2206625"/>
          <p14:tracePt t="69361" x="4664075" y="2211388"/>
          <p14:tracePt t="69376" x="4664075" y="2217738"/>
          <p14:tracePt t="69393" x="4664075" y="2222500"/>
          <p14:tracePt t="69410" x="4668838" y="2228850"/>
          <p14:tracePt t="69427" x="4668838" y="2235200"/>
          <p14:tracePt t="69443" x="4668838" y="2246313"/>
          <p14:tracePt t="69460" x="4675188" y="2246313"/>
          <p14:tracePt t="69476" x="4675188" y="2251075"/>
          <p14:tracePt t="69493" x="4675188" y="2257425"/>
          <p14:tracePt t="69510" x="4675188" y="2263775"/>
          <p14:tracePt t="69527" x="4675188" y="2268538"/>
          <p14:tracePt t="69827" x="4675188" y="2263775"/>
          <p14:tracePt t="69843" x="4668838" y="2263775"/>
          <p14:tracePt t="69907" x="4668838" y="2257425"/>
          <p14:tracePt t="69955" x="4668838" y="2251075"/>
          <p14:tracePt t="69979" x="4664075" y="2251075"/>
          <p14:tracePt t="70011" x="4664075" y="2246313"/>
          <p14:tracePt t="70027" x="4664075" y="2239963"/>
          <p14:tracePt t="77084" x="4664075" y="2246313"/>
          <p14:tracePt t="77100" x="4664075" y="2251075"/>
          <p14:tracePt t="77112" x="4664075" y="2257425"/>
          <p14:tracePt t="77148" x="4664075" y="2263775"/>
          <p14:tracePt t="77156" x="4664075" y="2268538"/>
          <p14:tracePt t="77189" x="4664075" y="2274888"/>
          <p14:tracePt t="77220" x="4664075" y="2279650"/>
          <p14:tracePt t="77244" x="4664075" y="2286000"/>
          <p14:tracePt t="77276" x="4664075" y="2292350"/>
          <p14:tracePt t="77300" x="4664075" y="2297113"/>
          <p14:tracePt t="77316" x="4664075" y="2308225"/>
          <p14:tracePt t="77328" x="4664075" y="2314575"/>
          <p14:tracePt t="77332" x="4664075" y="2332038"/>
          <p14:tracePt t="77345" x="4664075" y="2349500"/>
          <p14:tracePt t="77361" x="4664075" y="2365375"/>
          <p14:tracePt t="77378" x="4664075" y="2378075"/>
          <p14:tracePt t="77394" x="4664075" y="2382838"/>
          <p14:tracePt t="77412" x="4664075" y="2393950"/>
          <p14:tracePt t="77428" x="4664075" y="2400300"/>
          <p14:tracePt t="77468" x="4664075" y="2406650"/>
          <p14:tracePt t="77473" x="4664075" y="2411413"/>
          <p14:tracePt t="77500" x="4664075" y="2417763"/>
          <p14:tracePt t="77524" x="4664075" y="2422525"/>
          <p14:tracePt t="77556" x="4664075" y="2428875"/>
          <p14:tracePt t="77580" x="4664075" y="2435225"/>
          <p14:tracePt t="77708" x="4664075" y="2439988"/>
          <p14:tracePt t="77805" x="4657725" y="2439988"/>
          <p14:tracePt t="77820" x="4651375" y="2439988"/>
          <p14:tracePt t="77833" x="4651375" y="2446338"/>
          <p14:tracePt t="77868" x="4651375" y="2451100"/>
          <p14:tracePt t="77916" x="4646613" y="2451100"/>
          <p14:tracePt t="77972" x="4640263" y="2451100"/>
          <p14:tracePt t="77988" x="4640263" y="2457450"/>
          <p14:tracePt t="78084" x="4640263" y="2463800"/>
          <p14:tracePt t="78111" x="4640263" y="2468563"/>
          <p14:tracePt t="78112" x="4640263" y="2474913"/>
          <p14:tracePt t="78128" x="4640263" y="2479675"/>
          <p14:tracePt t="78145" x="4640263" y="2486025"/>
          <p14:tracePt t="78161" x="4640263" y="2492375"/>
          <p14:tracePt t="78178" x="4640263" y="2497138"/>
          <p14:tracePt t="78194" x="4646613" y="2503488"/>
          <p14:tracePt t="78211" x="4646613" y="2508250"/>
          <p14:tracePt t="85900" x="4646613" y="2514600"/>
          <p14:tracePt t="85916" x="4646613" y="2520950"/>
          <p14:tracePt t="85928" x="4646613" y="2532063"/>
          <p14:tracePt t="85964" x="4646613" y="2536825"/>
          <p14:tracePt t="86004" x="4646613" y="2543175"/>
          <p14:tracePt t="86036" x="4646613" y="2549525"/>
          <p14:tracePt t="86044" x="4646613" y="2554288"/>
          <p14:tracePt t="86044" x="4646613" y="2565400"/>
          <p14:tracePt t="86061" x="4646613" y="2589213"/>
          <p14:tracePt t="86077" x="4651375" y="2600325"/>
          <p14:tracePt t="86094" x="4651375" y="2617788"/>
          <p14:tracePt t="86110" x="4651375" y="2635250"/>
          <p14:tracePt t="86128" x="4651375" y="2651125"/>
          <p14:tracePt t="86144" x="4651375" y="2668588"/>
          <p14:tracePt t="86161" x="4657725" y="2686050"/>
          <p14:tracePt t="86177" x="4657725" y="2697163"/>
          <p14:tracePt t="86194" x="4657725" y="2708275"/>
          <p14:tracePt t="86210" x="4657725" y="2720975"/>
          <p14:tracePt t="86228" x="4657725" y="2732088"/>
          <p14:tracePt t="86244" x="4657725" y="2736850"/>
          <p14:tracePt t="86261" x="4657725" y="2749550"/>
          <p14:tracePt t="86300" x="4657725" y="2754313"/>
          <p14:tracePt t="92956" x="4657725" y="2760663"/>
          <p14:tracePt t="93013" x="4657725" y="2765425"/>
          <p14:tracePt t="93016" x="4657725" y="2771775"/>
          <p14:tracePt t="93028" x="4664075" y="2778125"/>
          <p14:tracePt t="93092" x="4664075" y="2782888"/>
          <p14:tracePt t="93111" x="4664075" y="2789238"/>
          <p14:tracePt t="93128" x="4664075" y="2794000"/>
          <p14:tracePt t="93180" x="4664075" y="2800350"/>
          <p14:tracePt t="93220" x="4664075" y="2806700"/>
          <p14:tracePt t="93228" x="4664075" y="2811463"/>
          <p14:tracePt t="93261" x="4664075" y="2817813"/>
          <p14:tracePt t="93261" x="4664075" y="2835275"/>
          <p14:tracePt t="93278" x="4664075" y="2851150"/>
          <p14:tracePt t="93295" x="4664075" y="2874963"/>
          <p14:tracePt t="93311" x="4664075" y="2886075"/>
          <p14:tracePt t="93328" x="4664075" y="2903538"/>
          <p14:tracePt t="93344" x="4664075" y="2914650"/>
          <p14:tracePt t="93361" x="4664075" y="2925763"/>
          <p14:tracePt t="93378" x="4664075" y="2932113"/>
          <p14:tracePt t="93395" x="4664075" y="2943225"/>
          <p14:tracePt t="93411" x="4664075" y="2954338"/>
          <p14:tracePt t="93428" x="4664075" y="2965450"/>
          <p14:tracePt t="93444" x="4664075" y="2978150"/>
          <p14:tracePt t="93462" x="4668838" y="2989263"/>
          <p14:tracePt t="93478" x="4668838" y="2994025"/>
          <p14:tracePt t="93524" x="4668838" y="3000375"/>
          <p14:tracePt t="93535" x="4668838" y="3006725"/>
          <p14:tracePt t="93545" x="4675188" y="3006725"/>
          <p14:tracePt t="93561" x="4675188" y="3011488"/>
          <p14:tracePt t="93578" x="4675188" y="3017838"/>
          <p14:tracePt t="93594" x="4679950" y="3017838"/>
          <p14:tracePt t="93611" x="4679950" y="3022600"/>
          <p14:tracePt t="93628" x="4679950" y="3028950"/>
          <p14:tracePt t="93716" x="4679950" y="3035300"/>
          <p14:tracePt t="93748" x="4679950" y="3040063"/>
          <p14:tracePt t="93829" x="4675188" y="3040063"/>
          <p14:tracePt t="93868" x="4675188" y="3046413"/>
          <p14:tracePt t="94228" x="4668838" y="3046413"/>
          <p14:tracePt t="94532" x="4668838" y="3040063"/>
          <p14:tracePt t="100532" x="4668838" y="3046413"/>
          <p14:tracePt t="100564" x="4668838" y="3051175"/>
          <p14:tracePt t="100577" x="4664075" y="3051175"/>
          <p14:tracePt t="100578" x="4664075" y="3057525"/>
          <p14:tracePt t="100594" x="4657725" y="3057525"/>
          <p14:tracePt t="100611" x="4657725" y="3068638"/>
          <p14:tracePt t="100627" x="4657725" y="3086100"/>
          <p14:tracePt t="100627" x="4657725" y="3092450"/>
          <p14:tracePt t="100644" x="4651375" y="3114675"/>
          <p14:tracePt t="100660" x="4651375" y="3125788"/>
          <p14:tracePt t="100678" x="4651375" y="3143250"/>
          <p14:tracePt t="100694" x="4651375" y="3160713"/>
          <p14:tracePt t="100711" x="4651375" y="3171825"/>
          <p14:tracePt t="100727" x="4651375" y="3178175"/>
          <p14:tracePt t="100744" x="4651375" y="3189288"/>
          <p14:tracePt t="100761" x="4651375" y="3194050"/>
          <p14:tracePt t="100777" x="4651375" y="3206750"/>
          <p14:tracePt t="100794" x="4651375" y="3217863"/>
          <p14:tracePt t="100811" x="4651375" y="3228975"/>
          <p14:tracePt t="100827" x="4651375" y="3240088"/>
          <p14:tracePt t="100827" x="4651375" y="3246438"/>
          <p14:tracePt t="100844" x="4651375" y="3251200"/>
          <p14:tracePt t="100860" x="4651375" y="3257550"/>
          <p14:tracePt t="100878" x="4651375" y="3268663"/>
          <p14:tracePt t="100894" x="4651375" y="3275013"/>
          <p14:tracePt t="100932" x="4651375" y="3279775"/>
          <p14:tracePt t="100956" x="4651375" y="3286125"/>
          <p14:tracePt t="100964" x="4651375" y="3292475"/>
          <p14:tracePt t="101012" x="4651375" y="3297238"/>
          <p14:tracePt t="101044" x="4657725" y="3297238"/>
          <p14:tracePt t="101060" x="4657725" y="3303588"/>
          <p14:tracePt t="101060" x="4657725" y="3308350"/>
          <p14:tracePt t="101092" x="4657725" y="3314700"/>
          <p14:tracePt t="101092" x="4664075" y="3314700"/>
          <p14:tracePt t="101111" x="4668838" y="3314700"/>
          <p14:tracePt t="101716" x="4668838" y="3308350"/>
          <p14:tracePt t="101728" x="4668838" y="3303588"/>
          <p14:tracePt t="102196" x="4668838" y="3297238"/>
          <p14:tracePt t="102252" x="4668838" y="3292475"/>
          <p14:tracePt t="107116" x="4668838" y="3297238"/>
          <p14:tracePt t="107124" x="4668838" y="3303588"/>
          <p14:tracePt t="107143" x="4668838" y="3314700"/>
          <p14:tracePt t="107144" x="4668838" y="3325813"/>
          <p14:tracePt t="107160" x="4668838" y="3336925"/>
          <p14:tracePt t="107276" x="4668838" y="3343275"/>
          <p14:tracePt t="107293" x="4668838" y="3349625"/>
          <p14:tracePt t="107300" x="4668838" y="3360738"/>
          <p14:tracePt t="107310" x="4668838" y="3371850"/>
          <p14:tracePt t="107327" x="4668838" y="3389313"/>
          <p14:tracePt t="107344" x="4668838" y="3411538"/>
          <p14:tracePt t="107360" x="4668838" y="3422650"/>
          <p14:tracePt t="107377" x="4668838" y="3435350"/>
          <p14:tracePt t="107393" x="4668838" y="3446463"/>
          <p14:tracePt t="107411" x="4668838" y="3457575"/>
          <p14:tracePt t="107427" x="4668838" y="3468688"/>
          <p14:tracePt t="107444" x="4668838" y="3475038"/>
          <p14:tracePt t="107508" x="4668838" y="3479800"/>
          <p14:tracePt t="107524" x="4668838" y="3486150"/>
          <p14:tracePt t="107543" x="4668838" y="3492500"/>
          <p14:tracePt t="107544" x="4668838" y="3503613"/>
          <p14:tracePt t="107560" x="4668838" y="3508375"/>
          <p14:tracePt t="107577" x="4668838" y="3521075"/>
          <p14:tracePt t="107593" x="4668838" y="3525838"/>
          <p14:tracePt t="107610" x="4668838" y="3532188"/>
          <p14:tracePt t="107627" x="4668838" y="3536950"/>
          <p14:tracePt t="107643" x="4668838" y="3543300"/>
          <p14:tracePt t="107660" x="4668838" y="3549650"/>
          <p14:tracePt t="107677" x="4668838" y="3554413"/>
          <p14:tracePt t="107693" x="4675188" y="3554413"/>
          <p14:tracePt t="107710" x="4675188" y="3565525"/>
          <p14:tracePt t="108205" x="4679950" y="3565525"/>
          <p14:tracePt t="109037" x="4679950" y="3560763"/>
          <p14:tracePt t="109157" x="4679950" y="3554413"/>
          <p14:tracePt t="109163" x="4679950" y="3549650"/>
          <p14:tracePt t="109213" x="4679950" y="3543300"/>
          <p14:tracePt t="111308" x="4675188" y="3543300"/>
          <p14:tracePt t="111316" x="4668838" y="3543300"/>
          <p14:tracePt t="112284" x="4675188" y="3543300"/>
          <p14:tracePt t="112348" x="4679950" y="3543300"/>
          <p14:tracePt t="112380" x="4686300" y="3543300"/>
          <p14:tracePt t="112404" x="4692650" y="3543300"/>
          <p14:tracePt t="112420" x="4697413" y="3543300"/>
          <p14:tracePt t="112484" x="4703763" y="3543300"/>
          <p14:tracePt t="112532" x="4708525" y="3543300"/>
          <p14:tracePt t="112572" x="4714875" y="3543300"/>
          <p14:tracePt t="116460" x="4714875" y="3560763"/>
          <p14:tracePt t="116461" x="4714875" y="3611563"/>
          <p14:tracePt t="116500" x="4708525" y="3617913"/>
          <p14:tracePt t="116510" x="4708525" y="3622675"/>
          <p14:tracePt t="116532" x="4703763" y="3622675"/>
          <p14:tracePt t="116716" x="4697413" y="3622675"/>
          <p14:tracePt t="116724" x="4697413" y="3629025"/>
          <p14:tracePt t="116732" x="4697413" y="3635375"/>
          <p14:tracePt t="116744" x="4692650" y="3640138"/>
          <p14:tracePt t="116760" x="4686300" y="3657600"/>
          <p14:tracePt t="116777" x="4675188" y="3679825"/>
          <p14:tracePt t="116793" x="4668838" y="3703638"/>
          <p14:tracePt t="116811" x="4657725" y="3725863"/>
          <p14:tracePt t="116827" x="4646613" y="3749675"/>
          <p14:tracePt t="116827" x="4646613" y="3754438"/>
          <p14:tracePt t="116844" x="4640263" y="3765550"/>
          <p14:tracePt t="116860" x="4635500" y="3771900"/>
          <p14:tracePt t="116877" x="4635500" y="3778250"/>
          <p14:tracePt t="116894" x="4629150" y="3783013"/>
          <p14:tracePt t="116948" x="4629150" y="3789363"/>
          <p14:tracePt t="116964" x="4629150" y="3794125"/>
          <p14:tracePt t="116988" x="4622800" y="3794125"/>
          <p14:tracePt t="116993" x="4622800" y="3800475"/>
          <p14:tracePt t="117052" x="4629150" y="3800475"/>
          <p14:tracePt t="117068" x="4640263" y="3800475"/>
          <p14:tracePt t="117077" x="4646613" y="3800475"/>
          <p14:tracePt t="117094" x="4651375" y="3806825"/>
          <p14:tracePt t="117110" x="4657725" y="3806825"/>
          <p14:tracePt t="117127" x="4664075" y="3806825"/>
          <p14:tracePt t="117144" x="4668838" y="3806825"/>
          <p14:tracePt t="117388" x="4675188" y="3806825"/>
          <p14:tracePt t="117400" x="4679950" y="3806825"/>
          <p14:tracePt t="117444" x="4686300" y="3806825"/>
          <p14:tracePt t="117484" x="4692650" y="3806825"/>
          <p14:tracePt t="123028" x="4686300" y="3806825"/>
          <p14:tracePt t="124980" x="4679950" y="3806825"/>
          <p14:tracePt t="125044" x="4679950" y="3811588"/>
          <p14:tracePt t="125052" x="4675188" y="3817938"/>
          <p14:tracePt t="125084" x="4675188" y="3822700"/>
          <p14:tracePt t="125119" x="4675188" y="3829050"/>
          <p14:tracePt t="125132" x="4675188" y="3835400"/>
          <p14:tracePt t="125160" x="4675188" y="3840163"/>
          <p14:tracePt t="125160" x="4668838" y="3840163"/>
          <p14:tracePt t="125176" x="4668838" y="3846513"/>
          <p14:tracePt t="125193" x="4668838" y="3857625"/>
          <p14:tracePt t="125210" x="4668838" y="3868738"/>
          <p14:tracePt t="125227" x="4668838" y="3879850"/>
          <p14:tracePt t="125243" x="4668838" y="3897313"/>
          <p14:tracePt t="125260" x="4668838" y="3914775"/>
          <p14:tracePt t="125276" x="4668838" y="3921125"/>
          <p14:tracePt t="125293" x="4668838" y="3932238"/>
          <p14:tracePt t="125310" x="4668838" y="3943350"/>
          <p14:tracePt t="125326" x="4668838" y="3949700"/>
          <p14:tracePt t="125343" x="4668838" y="3954463"/>
          <p14:tracePt t="125360" x="4668838" y="3965575"/>
          <p14:tracePt t="125377" x="4668838" y="3971925"/>
          <p14:tracePt t="125394" x="4668838" y="3983038"/>
          <p14:tracePt t="125461" x="4668838" y="3989388"/>
          <p14:tracePt t="125477" x="4668838" y="4000500"/>
          <p14:tracePt t="125495" x="4668838" y="4006850"/>
          <p14:tracePt t="125533" x="4668838" y="4011613"/>
          <p14:tracePt t="125589" x="4668838" y="4017963"/>
          <p14:tracePt t="125605" x="4668838" y="4022725"/>
          <p14:tracePt t="125613" x="4664075" y="4022725"/>
          <p14:tracePt t="125627" x="4664075" y="4029075"/>
          <p14:tracePt t="125693" x="4664075" y="4035425"/>
          <p14:tracePt t="125733" x="4664075" y="4040188"/>
          <p14:tracePt t="125749" x="4657725" y="4040188"/>
          <p14:tracePt t="137220" x="4657725" y="4046538"/>
          <p14:tracePt t="137223" x="4657725" y="4057650"/>
          <p14:tracePt t="137244" x="4657725" y="4064000"/>
          <p14:tracePt t="137260" x="4657725" y="4068763"/>
          <p14:tracePt t="137261" x="4657725" y="4075113"/>
          <p14:tracePt t="137277" x="4657725" y="4079875"/>
          <p14:tracePt t="137293" x="4664075" y="4086225"/>
          <p14:tracePt t="137310" x="4664075" y="4092575"/>
          <p14:tracePt t="137326" x="4664075" y="4097338"/>
          <p14:tracePt t="137343" x="4664075" y="4103688"/>
          <p14:tracePt t="137360" x="4664075" y="4108450"/>
          <p14:tracePt t="137377" x="4664075" y="4114800"/>
          <p14:tracePt t="137420" x="4664075" y="4121150"/>
          <p14:tracePt t="137444" x="4664075" y="4125913"/>
          <p14:tracePt t="137460" x="4664075" y="4132263"/>
          <p14:tracePt t="137460" x="4664075" y="4149725"/>
          <p14:tracePt t="137476" x="4664075" y="4171950"/>
          <p14:tracePt t="137493" x="4664075" y="4194175"/>
          <p14:tracePt t="137510" x="4664075" y="4206875"/>
          <p14:tracePt t="137526" x="4664075" y="4222750"/>
          <p14:tracePt t="137544" x="4664075" y="4235450"/>
          <p14:tracePt t="137652" x="4664075" y="4240213"/>
          <p14:tracePt t="137660" x="4664075" y="4251325"/>
          <p14:tracePt t="137677" x="4664075" y="4257675"/>
          <p14:tracePt t="137693" x="4664075" y="4268788"/>
          <p14:tracePt t="137710" x="4664075" y="4275138"/>
          <p14:tracePt t="137726" x="4664075" y="4286250"/>
          <p14:tracePt t="137743" x="4664075" y="4292600"/>
          <p14:tracePt t="137760" x="4664075" y="4297363"/>
          <p14:tracePt t="137777" x="4664075" y="4303713"/>
          <p14:tracePt t="137793" x="4664075" y="4308475"/>
          <p14:tracePt t="137810" x="4664075" y="4314825"/>
          <p14:tracePt t="137826" x="4664075" y="4321175"/>
          <p14:tracePt t="145396" x="4664075" y="4325938"/>
          <p14:tracePt t="145404" x="4664075" y="4332288"/>
          <p14:tracePt t="145413" x="4664075" y="4349750"/>
          <p14:tracePt t="145427" x="4664075" y="4360863"/>
          <p14:tracePt t="145443" x="4668838" y="4371975"/>
          <p14:tracePt t="145461" x="4668838" y="4383088"/>
          <p14:tracePt t="145477" x="4668838" y="4389438"/>
          <p14:tracePt t="145494" x="4668838" y="4394200"/>
          <p14:tracePt t="145510" x="4668838" y="4400550"/>
          <p14:tracePt t="145527" x="4668838" y="4406900"/>
          <p14:tracePt t="145543" x="4668838" y="4411663"/>
          <p14:tracePt t="145560" x="4668838" y="4418013"/>
          <p14:tracePt t="145577" x="4668838" y="4429125"/>
          <p14:tracePt t="145594" x="4668838" y="4435475"/>
          <p14:tracePt t="145610" x="4668838" y="4440238"/>
          <p14:tracePt t="145627" x="4668838" y="4451350"/>
          <p14:tracePt t="145643" x="4668838" y="4457700"/>
          <p14:tracePt t="145660" x="4668838" y="4468813"/>
          <p14:tracePt t="145677" x="4668838" y="4475163"/>
          <p14:tracePt t="145694" x="4668838" y="4486275"/>
          <p14:tracePt t="145732" x="4668838" y="4492625"/>
          <p14:tracePt t="145781" x="4668838" y="4497388"/>
          <p14:tracePt t="145797" x="4668838" y="4503738"/>
          <p14:tracePt t="145797" x="4668838" y="4508500"/>
          <p14:tracePt t="145816" x="4668838" y="4514850"/>
          <p14:tracePt t="145827" x="4668838" y="4525963"/>
          <p14:tracePt t="145843" x="4668838" y="4537075"/>
          <p14:tracePt t="145843" x="4668838" y="4543425"/>
          <p14:tracePt t="145861" x="4668838" y="4549775"/>
          <p14:tracePt t="145877" x="4668838" y="4554538"/>
          <p14:tracePt t="145894" x="4668838" y="4560888"/>
          <p14:tracePt t="145932" x="4668838" y="4565650"/>
          <p14:tracePt t="145972" x="4668838" y="4572000"/>
          <p14:tracePt t="145989" x="4668838" y="4578350"/>
          <p14:tracePt t="146012" x="4668838" y="4583113"/>
          <p14:tracePt t="146029" x="4668838" y="4589463"/>
          <p14:tracePt t="146052" x="4668838" y="4594225"/>
          <p14:tracePt t="146060" x="4668838" y="4600575"/>
          <p14:tracePt t="151588" x="4664075" y="4600575"/>
          <p14:tracePt t="153243" x="4664075" y="4606925"/>
          <p14:tracePt t="153276" x="4664075" y="4611688"/>
          <p14:tracePt t="153300" x="4664075" y="4618038"/>
          <p14:tracePt t="153309" x="4664075" y="4622800"/>
          <p14:tracePt t="153339" x="4664075" y="4629150"/>
          <p14:tracePt t="153468" x="4664075" y="4635500"/>
          <p14:tracePt t="153492" x="4664075" y="4640263"/>
          <p14:tracePt t="153516" x="4664075" y="4646613"/>
          <p14:tracePt t="153548" x="4664075" y="4651375"/>
          <p14:tracePt t="153596" x="4664075" y="4657725"/>
          <p14:tracePt t="153620" x="4664075" y="4664075"/>
          <p14:tracePt t="153676" x="4664075" y="4668838"/>
          <p14:tracePt t="153700" x="4664075" y="4675188"/>
          <p14:tracePt t="153710" x="4664075" y="4679950"/>
          <p14:tracePt t="153710" x="4664075" y="4686300"/>
          <p14:tracePt t="153726" x="4664075" y="4697413"/>
          <p14:tracePt t="153743" x="4657725" y="4703763"/>
          <p14:tracePt t="153759" x="4657725" y="4714875"/>
          <p14:tracePt t="153776" x="4657725" y="4725988"/>
          <p14:tracePt t="153793" x="4657725" y="4737100"/>
          <p14:tracePt t="153810" x="4657725" y="4743450"/>
          <p14:tracePt t="153826" x="4651375" y="4754563"/>
          <p14:tracePt t="153843" x="4651375" y="4760913"/>
          <p14:tracePt t="153859" x="4646613" y="4765675"/>
          <p14:tracePt t="153877" x="4646613" y="4772025"/>
          <p14:tracePt t="153893" x="4646613" y="4778375"/>
          <p14:tracePt t="153932" x="4646613" y="4783138"/>
          <p14:tracePt t="153964" x="4646613" y="4789488"/>
          <p14:tracePt t="153996" x="4646613" y="4794250"/>
          <p14:tracePt t="154020" x="4646613" y="4800600"/>
          <p14:tracePt t="154036" x="4646613" y="4806950"/>
          <p14:tracePt t="154060" x="4646613" y="4811713"/>
          <p14:tracePt t="154066" x="4651375" y="4811713"/>
          <p14:tracePt t="154077" x="4651375" y="4818063"/>
          <p14:tracePt t="154093" x="4657725" y="4822825"/>
          <p14:tracePt t="154129" x="4657725" y="4829175"/>
          <p14:tracePt t="155220" x="4657725" y="4835525"/>
          <p14:tracePt t="155236" x="4657725" y="4840288"/>
          <p14:tracePt t="155242" x="4657725" y="4846638"/>
          <p14:tracePt t="155260" x="4657725" y="4851400"/>
          <p14:tracePt t="155276" x="4657725" y="4857750"/>
          <p14:tracePt t="155293" x="4657725" y="4864100"/>
          <p14:tracePt t="155644" x="4657725" y="4857750"/>
          <p14:tracePt t="155740" x="4657725" y="4851400"/>
          <p14:tracePt t="155772" x="4657725" y="4846638"/>
          <p14:tracePt t="161733" x="4651375" y="4846638"/>
          <p14:tracePt t="161741" x="4646613" y="4840288"/>
          <p14:tracePt t="161760" x="4635500" y="4840288"/>
          <p14:tracePt t="161761" x="4611688" y="4835525"/>
          <p14:tracePt t="161777" x="4600575" y="4829175"/>
          <p14:tracePt t="161794" x="4578350" y="4829175"/>
          <p14:tracePt t="161810" x="4560888" y="4829175"/>
          <p14:tracePt t="161827" x="4532313" y="4829175"/>
          <p14:tracePt t="161843" x="4468813" y="4829175"/>
          <p14:tracePt t="161860" x="4321175" y="4835525"/>
          <p14:tracePt t="161877" x="4211638" y="4840288"/>
          <p14:tracePt t="161894" x="4103688" y="4840288"/>
          <p14:tracePt t="161910" x="3971925" y="4840288"/>
          <p14:tracePt t="161927" x="3817938" y="4846638"/>
          <p14:tracePt t="161943" x="3668713" y="4846638"/>
          <p14:tracePt t="161960" x="3521075" y="4846638"/>
          <p14:tracePt t="161976" x="3389313" y="4846638"/>
          <p14:tracePt t="161994" x="3240088" y="4835525"/>
          <p14:tracePt t="162010" x="3121025" y="4829175"/>
          <p14:tracePt t="162027" x="3028950" y="4822825"/>
          <p14:tracePt t="162043" x="2892425" y="4818063"/>
          <p14:tracePt t="162061" x="2800350" y="4811713"/>
          <p14:tracePt t="162077" x="2714625" y="4806950"/>
          <p14:tracePt t="162094" x="2617788" y="4800600"/>
          <p14:tracePt t="162110" x="2532063" y="4794250"/>
          <p14:tracePt t="162127" x="2439988" y="4789488"/>
          <p14:tracePt t="162143" x="2354263" y="4783138"/>
          <p14:tracePt t="162160" x="2268538" y="4765675"/>
          <p14:tracePt t="162177" x="2178050" y="4754563"/>
          <p14:tracePt t="162194" x="2092325" y="4743450"/>
          <p14:tracePt t="162210" x="1989138" y="4725988"/>
          <p14:tracePt t="162227" x="1908175" y="4708525"/>
          <p14:tracePt t="162243" x="1817688" y="4679950"/>
          <p14:tracePt t="162243" x="1782763" y="4664075"/>
          <p14:tracePt t="162261" x="1714500" y="4640263"/>
          <p14:tracePt t="162277" x="1668463" y="4622800"/>
          <p14:tracePt t="162293" x="1622425" y="4611688"/>
          <p14:tracePt t="162310" x="1571625" y="4594225"/>
          <p14:tracePt t="162327" x="1520825" y="4583113"/>
          <p14:tracePt t="162343" x="1479550" y="4578350"/>
          <p14:tracePt t="162360" x="1446213" y="4578350"/>
          <p14:tracePt t="162376" x="1422400" y="4578350"/>
          <p14:tracePt t="162394" x="1406525" y="4578350"/>
          <p14:tracePt t="162410" x="1382713" y="4578350"/>
          <p14:tracePt t="162427" x="1365250" y="4578350"/>
          <p14:tracePt t="162443" x="1336675" y="4578350"/>
          <p14:tracePt t="162443" x="1320800" y="4578350"/>
          <p14:tracePt t="162461" x="1285875" y="4578350"/>
          <p14:tracePt t="162477" x="1250950" y="4578350"/>
          <p14:tracePt t="162493" x="1217613" y="4578350"/>
          <p14:tracePt t="162510" x="1182688" y="4578350"/>
          <p14:tracePt t="162527" x="1149350" y="4578350"/>
          <p14:tracePt t="162543" x="1136650" y="4578350"/>
          <p14:tracePt t="162560" x="1120775" y="4578350"/>
          <p14:tracePt t="162577" x="1108075" y="4578350"/>
          <p14:tracePt t="162593" x="1096963" y="4578350"/>
          <p14:tracePt t="162610" x="1079500" y="4578350"/>
          <p14:tracePt t="162627" x="1063625" y="4578350"/>
          <p14:tracePt t="162643" x="1050925" y="4578350"/>
          <p14:tracePt t="162643" x="1046163" y="4578350"/>
          <p14:tracePt t="162661" x="1035050" y="4578350"/>
          <p14:tracePt t="162677" x="1028700" y="4578350"/>
          <p14:tracePt t="162693" x="1017588" y="4578350"/>
          <p14:tracePt t="162710" x="1006475" y="4578350"/>
          <p14:tracePt t="162727" x="989013" y="4578350"/>
          <p14:tracePt t="162743" x="982663" y="4578350"/>
          <p14:tracePt t="162760" x="965200" y="4578350"/>
          <p14:tracePt t="162776" x="949325" y="4578350"/>
          <p14:tracePt t="162793" x="936625" y="4578350"/>
          <p14:tracePt t="162810" x="920750" y="4578350"/>
          <p14:tracePt t="162827" x="908050" y="4578350"/>
          <p14:tracePt t="162843" x="896938" y="4578350"/>
          <p14:tracePt t="162860" x="874713" y="4578350"/>
          <p14:tracePt t="162877" x="868363" y="4578350"/>
          <p14:tracePt t="162893" x="863600" y="4578350"/>
          <p14:tracePt t="163125" x="868363" y="4578350"/>
          <p14:tracePt t="163140" x="874713" y="4578350"/>
          <p14:tracePt t="163144" x="892175" y="4578350"/>
          <p14:tracePt t="163160" x="914400" y="4583113"/>
          <p14:tracePt t="163177" x="936625" y="4583113"/>
          <p14:tracePt t="163193" x="960438" y="4583113"/>
          <p14:tracePt t="163211" x="971550" y="4583113"/>
          <p14:tracePt t="163226" x="982663" y="4583113"/>
          <p14:tracePt t="163244" x="989013" y="4583113"/>
          <p14:tracePt t="163260" x="1006475" y="4583113"/>
          <p14:tracePt t="163277" x="1017588" y="4583113"/>
          <p14:tracePt t="163293" x="1028700" y="4583113"/>
          <p14:tracePt t="163310" x="1046163" y="4583113"/>
          <p14:tracePt t="163326" x="1063625" y="4583113"/>
          <p14:tracePt t="163344" x="1079500" y="4583113"/>
          <p14:tracePt t="163360" x="1103313" y="4583113"/>
          <p14:tracePt t="163377" x="1125538" y="4589463"/>
          <p14:tracePt t="163393" x="1149350" y="4589463"/>
          <p14:tracePt t="163410" x="1177925" y="4589463"/>
          <p14:tracePt t="163426" x="1193800" y="4589463"/>
          <p14:tracePt t="163443" x="1200150" y="4589463"/>
          <p14:tracePt t="163460" x="1206500" y="4589463"/>
          <p14:tracePt t="163876" x="1200150" y="4589463"/>
          <p14:tracePt t="163893" x="1193800" y="4589463"/>
          <p14:tracePt t="163899" x="1189038" y="4594225"/>
          <p14:tracePt t="163910" x="1182688" y="4594225"/>
          <p14:tracePt t="163926" x="1171575" y="4594225"/>
          <p14:tracePt t="163944" x="1160463" y="4594225"/>
          <p14:tracePt t="163960" x="1154113" y="4594225"/>
          <p14:tracePt t="163977" x="1143000" y="4594225"/>
          <p14:tracePt t="163993" x="1143000" y="4600575"/>
          <p14:tracePt t="164010" x="1136650" y="4600575"/>
          <p14:tracePt t="164996" x="1143000" y="4600575"/>
          <p14:tracePt t="165012" x="1160463" y="4600575"/>
          <p14:tracePt t="165027" x="1177925" y="4600575"/>
          <p14:tracePt t="165043" x="1206500" y="4606925"/>
          <p14:tracePt t="165060" x="1235075" y="4611688"/>
          <p14:tracePt t="165076" x="1246188" y="4611688"/>
          <p14:tracePt t="165093" x="1257300" y="4611688"/>
          <p14:tracePt t="165110" x="1263650" y="4618038"/>
          <p14:tracePt t="165127" x="1274763" y="4618038"/>
          <p14:tracePt t="165143" x="1285875" y="4618038"/>
          <p14:tracePt t="165160" x="1303338" y="4618038"/>
          <p14:tracePt t="165176" x="1331913" y="4618038"/>
          <p14:tracePt t="165194" x="1365250" y="4618038"/>
          <p14:tracePt t="165210" x="1389063" y="4618038"/>
          <p14:tracePt t="165227" x="1422400" y="4618038"/>
          <p14:tracePt t="165243" x="1446213" y="4618038"/>
          <p14:tracePt t="165243" x="1457325" y="4618038"/>
          <p14:tracePt t="165260" x="1485900" y="4618038"/>
          <p14:tracePt t="165276" x="1531938" y="4618038"/>
          <p14:tracePt t="165294" x="1577975" y="4618038"/>
          <p14:tracePt t="165310" x="1628775" y="4611688"/>
          <p14:tracePt t="165327" x="1668463" y="4611688"/>
          <p14:tracePt t="165343" x="1708150" y="4611688"/>
          <p14:tracePt t="165360" x="1754188" y="4611688"/>
          <p14:tracePt t="165376" x="1800225" y="4611688"/>
          <p14:tracePt t="165393" x="1857375" y="4618038"/>
          <p14:tracePt t="165410" x="1908175" y="4618038"/>
          <p14:tracePt t="165427" x="1949450" y="4618038"/>
          <p14:tracePt t="165443" x="1989138" y="4618038"/>
          <p14:tracePt t="165443" x="2011363" y="4618038"/>
          <p14:tracePt t="165460" x="2051050" y="4618038"/>
          <p14:tracePt t="165476" x="2097088" y="4618038"/>
          <p14:tracePt t="165493" x="2149475" y="4618038"/>
          <p14:tracePt t="165510" x="2193925" y="4618038"/>
          <p14:tracePt t="165527" x="2246313" y="4618038"/>
          <p14:tracePt t="165543" x="2286000" y="4611688"/>
          <p14:tracePt t="165560" x="2325688" y="4611688"/>
          <p14:tracePt t="165576" x="2365375" y="4606925"/>
          <p14:tracePt t="165593" x="2406650" y="4600575"/>
          <p14:tracePt t="165610" x="2451100" y="4600575"/>
          <p14:tracePt t="165627" x="2503488" y="4594225"/>
          <p14:tracePt t="165643" x="2549525" y="4594225"/>
          <p14:tracePt t="165660" x="2640013" y="4589463"/>
          <p14:tracePt t="165676" x="2692400" y="4589463"/>
          <p14:tracePt t="165693" x="2765425" y="4589463"/>
          <p14:tracePt t="165710" x="2828925" y="4589463"/>
          <p14:tracePt t="165726" x="2892425" y="4589463"/>
          <p14:tracePt t="165743" x="2949575" y="4589463"/>
          <p14:tracePt t="165760" x="3006725" y="4589463"/>
          <p14:tracePt t="165776" x="3057525" y="4589463"/>
          <p14:tracePt t="165793" x="3114675" y="4589463"/>
          <p14:tracePt t="165810" x="3160713" y="4589463"/>
          <p14:tracePt t="165827" x="3211513" y="4589463"/>
          <p14:tracePt t="165843" x="3268663" y="4589463"/>
          <p14:tracePt t="165860" x="3332163" y="4589463"/>
          <p14:tracePt t="165876" x="3382963" y="4589463"/>
          <p14:tracePt t="165893" x="3411538" y="4583113"/>
          <p14:tracePt t="165910" x="3429000" y="4583113"/>
          <p14:tracePt t="165926" x="3440113" y="4583113"/>
          <p14:tracePt t="167228" x="3440113" y="4578350"/>
          <p14:tracePt t="167268" x="3446463" y="4578350"/>
          <p14:tracePt t="168276" x="3451225" y="4578350"/>
          <p14:tracePt t="168293" x="3457575" y="4578350"/>
          <p14:tracePt t="168324" x="3463925" y="4578350"/>
          <p14:tracePt t="168332" x="3468688" y="4578350"/>
          <p14:tracePt t="168340" x="3479800" y="4578350"/>
          <p14:tracePt t="168359" x="3492500" y="4578350"/>
          <p14:tracePt t="168360" x="3497263" y="4578350"/>
          <p14:tracePt t="168376" x="3514725" y="4578350"/>
          <p14:tracePt t="168394" x="3525838" y="4578350"/>
          <p14:tracePt t="168409" x="3532188" y="4578350"/>
          <p14:tracePt t="168427" x="3543300" y="4583113"/>
          <p14:tracePt t="168443" x="3549650" y="4583113"/>
          <p14:tracePt t="168443" x="3560763" y="4583113"/>
          <p14:tracePt t="168476" x="3571875" y="4583113"/>
          <p14:tracePt t="168477" x="3582988" y="4589463"/>
          <p14:tracePt t="168493" x="3606800" y="4594225"/>
          <p14:tracePt t="168509" x="3629025" y="4600575"/>
          <p14:tracePt t="168527" x="3663950" y="4606925"/>
          <p14:tracePt t="168543" x="3697288" y="4618038"/>
          <p14:tracePt t="168560" x="3749675" y="4629150"/>
          <p14:tracePt t="168576" x="3789363" y="4635500"/>
          <p14:tracePt t="168593" x="3846513" y="4640263"/>
          <p14:tracePt t="168609" x="3897313" y="4646613"/>
          <p14:tracePt t="168627" x="3954463" y="4646613"/>
          <p14:tracePt t="168643" x="4006850" y="4657725"/>
          <p14:tracePt t="168660" x="4057650" y="4668838"/>
          <p14:tracePt t="168676" x="4103688" y="4679950"/>
          <p14:tracePt t="168693" x="4137025" y="4686300"/>
          <p14:tracePt t="168709" x="4171950" y="4697413"/>
          <p14:tracePt t="168727" x="4211638" y="4714875"/>
          <p14:tracePt t="168743" x="4240213" y="4721225"/>
          <p14:tracePt t="168760" x="4268788" y="4732338"/>
          <p14:tracePt t="168776" x="4303713" y="4737100"/>
          <p14:tracePt t="168794" x="4325938" y="4743450"/>
          <p14:tracePt t="168809" x="4349750" y="4749800"/>
          <p14:tracePt t="168827" x="4360863" y="4754563"/>
          <p14:tracePt t="168843" x="4365625" y="4754563"/>
          <p14:tracePt t="168860" x="4378325" y="4754563"/>
          <p14:tracePt t="168876" x="4383088" y="4760913"/>
          <p14:tracePt t="168893" x="4406900" y="4765675"/>
          <p14:tracePt t="168909" x="4429125" y="4772025"/>
          <p14:tracePt t="168926" x="4451350" y="4778375"/>
          <p14:tracePt t="168943" x="4479925" y="4783138"/>
          <p14:tracePt t="168960" x="4521200" y="4789488"/>
          <p14:tracePt t="168976" x="4560888" y="4800600"/>
          <p14:tracePt t="168993" x="4600575" y="4811713"/>
          <p14:tracePt t="169009" x="4629150" y="4811713"/>
          <p14:tracePt t="169027" x="4646613" y="4818063"/>
          <p14:tracePt t="169043" x="4651375" y="4818063"/>
          <p14:tracePt t="169188" x="4651375" y="4822825"/>
          <p14:tracePt t="169268" x="4657725" y="4822825"/>
          <p14:tracePt t="169276" x="4664075" y="4822825"/>
          <p14:tracePt t="169293" x="4668838" y="4822825"/>
          <p14:tracePt t="169388" x="4675188" y="4822825"/>
          <p14:tracePt t="169572" x="4675188" y="4829175"/>
          <p14:tracePt t="169652" x="4675188" y="4835525"/>
          <p14:tracePt t="169676" x="4675188" y="4840288"/>
          <p14:tracePt t="174644" x="4668838" y="4840288"/>
          <p14:tracePt t="178997" x="4664075" y="4840288"/>
          <p14:tracePt t="179181" x="4664075" y="4846638"/>
          <p14:tracePt t="179293" x="4664075" y="4851400"/>
          <p14:tracePt t="179310" x="4664075" y="4864100"/>
          <p14:tracePt t="179311" x="4664075" y="4875213"/>
          <p14:tracePt t="179326" x="4657725" y="4879975"/>
          <p14:tracePt t="179343" x="4657725" y="4892675"/>
          <p14:tracePt t="179360" x="4657725" y="4897438"/>
          <p14:tracePt t="179376" x="4657725" y="4903788"/>
          <p14:tracePt t="179413" x="4657725" y="4908550"/>
          <p14:tracePt t="179413" x="4657725" y="4914900"/>
          <p14:tracePt t="179426" x="4657725" y="4921250"/>
          <p14:tracePt t="179444" x="4657725" y="4932363"/>
          <p14:tracePt t="179460" x="4657725" y="4949825"/>
          <p14:tracePt t="179477" x="4657725" y="4960938"/>
          <p14:tracePt t="179493" x="4657725" y="4965700"/>
          <p14:tracePt t="179510" x="4657725" y="4983163"/>
          <p14:tracePt t="179526" x="4657725" y="4989513"/>
          <p14:tracePt t="179543" x="4657725" y="5000625"/>
          <p14:tracePt t="179560" x="4657725" y="5006975"/>
          <p14:tracePt t="179577" x="4657725" y="5011738"/>
          <p14:tracePt t="179593" x="4657725" y="5022850"/>
          <p14:tracePt t="180076" x="4664075" y="5022850"/>
          <p14:tracePt t="180349" x="4664075" y="5029200"/>
          <p14:tracePt t="180356" x="4668838" y="5029200"/>
          <p14:tracePt t="180367" x="4668838" y="5035550"/>
          <p14:tracePt t="180397" x="4668838" y="5040313"/>
          <p14:tracePt t="180400" x="4675188" y="5046663"/>
          <p14:tracePt t="180409" x="4675188" y="5051425"/>
          <p14:tracePt t="181164" x="4675188" y="5057775"/>
          <p14:tracePt t="181221" x="4668838" y="5057775"/>
          <p14:tracePt t="181268" x="4668838" y="5064125"/>
          <p14:tracePt t="181282" x="4664075" y="5064125"/>
          <p14:tracePt t="181333" x="4657725" y="5064125"/>
          <p14:tracePt t="181396" x="4651375" y="5064125"/>
          <p14:tracePt t="181573" x="4646613" y="5064125"/>
          <p14:tracePt t="182180" x="4646613" y="5068888"/>
          <p14:tracePt t="182340" x="4646613" y="5075238"/>
          <p14:tracePt t="182364" x="4646613" y="5080000"/>
          <p14:tracePt t="182380" x="4646613" y="5086350"/>
          <p14:tracePt t="182636" x="4646613" y="5092700"/>
          <p14:tracePt t="197197" x="4640263" y="5097463"/>
          <p14:tracePt t="197245" x="4640263" y="5103813"/>
          <p14:tracePt t="197268" x="4635500" y="5108575"/>
          <p14:tracePt t="197277" x="4635500" y="5132388"/>
          <p14:tracePt t="197296" x="4629150" y="5137150"/>
          <p14:tracePt t="197309" x="4622800" y="5149850"/>
          <p14:tracePt t="197326" x="4622800" y="5160963"/>
          <p14:tracePt t="197343" x="4618038" y="5165725"/>
          <p14:tracePt t="197359" x="4618038" y="5172075"/>
          <p14:tracePt t="197376" x="4618038" y="5178425"/>
          <p14:tracePt t="197393" x="4618038" y="5183188"/>
          <p14:tracePt t="197409" x="4618038" y="5189538"/>
          <p14:tracePt t="197426" x="4618038" y="5200650"/>
          <p14:tracePt t="197443" x="4618038" y="5211763"/>
          <p14:tracePt t="197459" x="4618038" y="5229225"/>
          <p14:tracePt t="197459" x="4618038" y="5235575"/>
          <p14:tracePt t="197476" x="4618038" y="5251450"/>
          <p14:tracePt t="197493" x="4618038" y="5268913"/>
          <p14:tracePt t="197509" x="4618038" y="5292725"/>
          <p14:tracePt t="197526" x="4618038" y="5314950"/>
          <p14:tracePt t="197543" x="4618038" y="5337175"/>
          <p14:tracePt t="197559" x="4622800" y="5365750"/>
          <p14:tracePt t="197576" x="4629150" y="5394325"/>
          <p14:tracePt t="197592" x="4629150" y="5429250"/>
          <p14:tracePt t="197609" x="4635500" y="5464175"/>
          <p14:tracePt t="197626" x="4640263" y="5486400"/>
          <p14:tracePt t="197643" x="4640263" y="5508625"/>
          <p14:tracePt t="197660" x="4640263" y="5526088"/>
          <p14:tracePt t="197676" x="4640263" y="5554663"/>
          <p14:tracePt t="197694" x="4646613" y="5572125"/>
          <p14:tracePt t="197709" x="4646613" y="5583238"/>
          <p14:tracePt t="197726" x="4646613" y="5594350"/>
          <p14:tracePt t="197743" x="4646613" y="5600700"/>
          <p14:tracePt t="197760" x="4646613" y="5611813"/>
          <p14:tracePt t="197776" x="4646613" y="5618163"/>
          <p14:tracePt t="197813" x="4646613" y="5622925"/>
          <p14:tracePt t="197844" x="4646613" y="5629275"/>
          <p14:tracePt t="198004" x="4646613" y="5622925"/>
          <p14:tracePt t="198026" x="4646613" y="5618163"/>
          <p14:tracePt t="198027" x="4646613" y="5607050"/>
          <p14:tracePt t="198043" x="4646613" y="5594350"/>
          <p14:tracePt t="198060" x="4646613" y="5589588"/>
          <p14:tracePt t="198076" x="4646613" y="5578475"/>
          <p14:tracePt t="198093" x="4646613" y="5572125"/>
          <p14:tracePt t="198109" x="4646613" y="5565775"/>
          <p14:tracePt t="198292" x="4646613" y="5561013"/>
          <p14:tracePt t="211400"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a:t>Part </a:t>
            </a:r>
            <a:r>
              <a:rPr lang="en-US" dirty="0" smtClean="0"/>
              <a:t>1: </a:t>
            </a:r>
            <a:r>
              <a:rPr lang="en-US" dirty="0"/>
              <a:t>History of </a:t>
            </a:r>
            <a:r>
              <a:rPr lang="en-US" dirty="0" smtClean="0"/>
              <a:t>Electrical Distribution </a:t>
            </a:r>
            <a:r>
              <a:rPr lang="en-US" dirty="0"/>
              <a:t>in North America</a:t>
            </a:r>
          </a:p>
        </p:txBody>
      </p:sp>
      <p:pic>
        <p:nvPicPr>
          <p:cNvPr id="1026" name="Picture 2" descr="C:\Users\d3p313\Desktop\Photos\Unsorted\George Dam\IMG_0050.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d3p313\Desktop\Photos\Substations\Olympia\IMG_0104.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6074255"/>
      </p:ext>
    </p:extLst>
  </p:cSld>
  <p:clrMapOvr>
    <a:masterClrMapping/>
  </p:clrMapOvr>
  <mc:AlternateContent xmlns:mc="http://schemas.openxmlformats.org/markup-compatibility/2006" xmlns:p14="http://schemas.microsoft.com/office/powerpoint/2010/main">
    <mc:Choice Requires="p14">
      <p:transition spd="slow" p14:dur="2000" advTm="6307"/>
    </mc:Choice>
    <mc:Fallback xmlns="">
      <p:transition spd="slow" advTm="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Substations</a:t>
            </a:r>
            <a:endParaRPr lang="en-US" dirty="0"/>
          </a:p>
        </p:txBody>
      </p:sp>
      <p:pic>
        <p:nvPicPr>
          <p:cNvPr id="6146" name="Picture 2" descr="C:\Users\d3p313\Desktop\Photos\Unsorted\P1040116.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d3p313\Desktop\Photos\Substations\Olympia\IMG_0104.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3779414"/>
      </p:ext>
    </p:extLst>
  </p:cSld>
  <p:clrMapOvr>
    <a:masterClrMapping/>
  </p:clrMapOvr>
  <mc:AlternateContent xmlns:mc="http://schemas.openxmlformats.org/markup-compatibility/2006" xmlns:p14="http://schemas.microsoft.com/office/powerpoint/2010/main">
    <mc:Choice Requires="p14">
      <p:transition spd="slow" p14:dur="2000" advTm="19959"/>
    </mc:Choice>
    <mc:Fallback xmlns="">
      <p:transition spd="slow" advTm="1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Substations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fontScale="92500" lnSpcReduction="20000"/>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There are multiple types of substation:</a:t>
            </a:r>
          </a:p>
          <a:p>
            <a:pPr lvl="1"/>
            <a:r>
              <a:rPr lang="en-US" sz="1400" dirty="0" smtClean="0"/>
              <a:t>Transmission</a:t>
            </a:r>
          </a:p>
          <a:p>
            <a:pPr lvl="1"/>
            <a:r>
              <a:rPr lang="en-US" sz="1400" dirty="0" smtClean="0"/>
              <a:t>Switching</a:t>
            </a:r>
          </a:p>
          <a:p>
            <a:pPr lvl="1"/>
            <a:r>
              <a:rPr lang="en-US" sz="1400" dirty="0" smtClean="0"/>
              <a:t>Combination</a:t>
            </a:r>
          </a:p>
          <a:p>
            <a:pPr lvl="1"/>
            <a:r>
              <a:rPr lang="en-US" sz="1400" dirty="0" smtClean="0"/>
              <a:t>Distribution</a:t>
            </a:r>
          </a:p>
          <a:p>
            <a:endParaRPr lang="en-US" sz="1800" dirty="0" smtClean="0"/>
          </a:p>
          <a:p>
            <a:r>
              <a:rPr lang="en-US" sz="1800" dirty="0" smtClean="0"/>
              <a:t>Transmission: These substations connect power plants to the transmission lines that transfer the power to load centers.  In addition to connecting the output of the power plant to the transmission system, sometimes they contain the necessary step up transformers for the generators.  </a:t>
            </a:r>
          </a:p>
          <a:p>
            <a:endParaRPr lang="en-US" sz="1800" dirty="0" smtClean="0"/>
          </a:p>
          <a:p>
            <a:r>
              <a:rPr lang="en-US" sz="1800" dirty="0" smtClean="0"/>
              <a:t>Switching: These substations do not contain any generators or significant loads and do not change voltage levels, they are simply a station for switching multiple transmission or sub-transmission lines.  </a:t>
            </a:r>
          </a:p>
          <a:p>
            <a:endParaRPr lang="en-US" sz="1800" dirty="0"/>
          </a:p>
          <a:p>
            <a:r>
              <a:rPr lang="en-US" sz="1800" dirty="0" smtClean="0"/>
              <a:t>Combination: These substations will contain switching operations as well as providing for changes in voltage levels. </a:t>
            </a:r>
          </a:p>
          <a:p>
            <a:endParaRPr lang="en-US" sz="1800" dirty="0" smtClean="0"/>
          </a:p>
          <a:p>
            <a:r>
              <a:rPr lang="en-US" sz="1800" dirty="0" smtClean="0"/>
              <a:t>Distribution: These substation connect individual distribution feeders to the transmission or sub-transmission system.  Additionally, they contain switching equipment so that feeders can be supplied from multiple sources.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2993191"/>
      </p:ext>
    </p:extLst>
  </p:cSld>
  <p:clrMapOvr>
    <a:masterClrMapping/>
  </p:clrMapOvr>
  <mc:AlternateContent xmlns:mc="http://schemas.openxmlformats.org/markup-compatibility/2006" xmlns:p14="http://schemas.microsoft.com/office/powerpoint/2010/main">
    <mc:Choice Requires="p14">
      <p:transition spd="slow" p14:dur="2000" advTm="102765"/>
    </mc:Choice>
    <mc:Fallback xmlns="">
      <p:transition spd="slow" advTm="10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Substation Transformers</a:t>
            </a:r>
            <a:endParaRPr lang="en-US" dirty="0"/>
          </a:p>
        </p:txBody>
      </p:sp>
      <p:pic>
        <p:nvPicPr>
          <p:cNvPr id="1026" name="Picture 2" descr="C:\Users\d3p313\Desktop\Photos\Substations\IMG_0026.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C:\Users\d3p313\Desktop\Photos\Substations\Olympia\IMG_0109.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9809"/>
    </mc:Choice>
    <mc:Fallback xmlns="">
      <p:transition spd="slow" advTm="9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Substation Transformers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Substation transformers can perform various functions:</a:t>
            </a:r>
          </a:p>
          <a:p>
            <a:pPr lvl="1"/>
            <a:r>
              <a:rPr lang="en-US" sz="1400" dirty="0" smtClean="0"/>
              <a:t>Step voltage up from generation to transmission levels.</a:t>
            </a:r>
          </a:p>
          <a:p>
            <a:pPr lvl="1"/>
            <a:r>
              <a:rPr lang="en-US" sz="1400" dirty="0" smtClean="0"/>
              <a:t>Convert between voltages transmission lines.</a:t>
            </a:r>
          </a:p>
          <a:p>
            <a:pPr lvl="1"/>
            <a:r>
              <a:rPr lang="en-US" sz="1400" dirty="0" smtClean="0"/>
              <a:t>Step voltage down for use at the distribution level.</a:t>
            </a:r>
          </a:p>
          <a:p>
            <a:endParaRPr lang="en-US" sz="1800" dirty="0" smtClean="0"/>
          </a:p>
          <a:p>
            <a:r>
              <a:rPr lang="en-US" sz="1800" dirty="0" smtClean="0"/>
              <a:t>Power ratings can be from a couple MVA at the distribution level to greater than 1,000 MVA at the transmission level.</a:t>
            </a:r>
          </a:p>
          <a:p>
            <a:endParaRPr lang="en-US" sz="1800" dirty="0" smtClean="0"/>
          </a:p>
          <a:p>
            <a:r>
              <a:rPr lang="en-US" sz="1800" dirty="0" smtClean="0"/>
              <a:t>These transformers are generally very efficient, greater than 98%.</a:t>
            </a:r>
          </a:p>
          <a:p>
            <a:endParaRPr lang="en-US" sz="1800" dirty="0"/>
          </a:p>
          <a:p>
            <a:r>
              <a:rPr lang="en-US" sz="1800" dirty="0" smtClean="0"/>
              <a:t>Even with high efficiencies, thermal losses must be addressed.</a:t>
            </a:r>
          </a:p>
          <a:p>
            <a:pPr lvl="1"/>
            <a:r>
              <a:rPr lang="en-US" sz="1400" dirty="0" smtClean="0"/>
              <a:t>Passive cooling.</a:t>
            </a:r>
          </a:p>
          <a:p>
            <a:pPr lvl="1"/>
            <a:r>
              <a:rPr lang="en-US" sz="1400" dirty="0" smtClean="0"/>
              <a:t>Passive cooling with a radiator.</a:t>
            </a:r>
          </a:p>
          <a:p>
            <a:pPr lvl="1"/>
            <a:r>
              <a:rPr lang="en-US" sz="1400" dirty="0" smtClean="0"/>
              <a:t>Forced air cooling with </a:t>
            </a:r>
            <a:r>
              <a:rPr lang="en-US" sz="1400" dirty="0"/>
              <a:t>a radiator.</a:t>
            </a:r>
          </a:p>
          <a:p>
            <a:pPr lvl="1"/>
            <a:r>
              <a:rPr lang="en-US" sz="1400" dirty="0" smtClean="0"/>
              <a:t>Spray cooling </a:t>
            </a:r>
            <a:r>
              <a:rPr lang="en-US" sz="1400" dirty="0"/>
              <a:t>with a radiator</a:t>
            </a:r>
            <a:r>
              <a:rPr lang="en-US" sz="1400" dirty="0" smtClean="0"/>
              <a:t>.</a:t>
            </a:r>
          </a:p>
          <a:p>
            <a:pPr lvl="1"/>
            <a:r>
              <a:rPr lang="en-US" sz="1400" dirty="0" smtClean="0"/>
              <a:t>Circulated oil cooling with a radiator.</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169745"/>
    </mc:Choice>
    <mc:Fallback xmlns="">
      <p:transition spd="slow" advTm="16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Measurement Devices</a:t>
            </a:r>
            <a:endParaRPr lang="en-US" dirty="0"/>
          </a:p>
        </p:txBody>
      </p:sp>
      <p:pic>
        <p:nvPicPr>
          <p:cNvPr id="3075" name="Picture 3" descr="C:\Users\d3p313\Desktop\Photos\Sensors\IMG_0117.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968633" y="1600200"/>
            <a:ext cx="3397734" cy="452596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d3p313\Desktop\Photos\Sensors\Voltage - Transmission.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19465"/>
    </mc:Choice>
    <mc:Fallback xmlns="">
      <p:transition spd="slow" advTm="1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Measurement Devices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At the transmission level there are generally numerous measurement devices.</a:t>
            </a:r>
          </a:p>
          <a:p>
            <a:pPr lvl="1"/>
            <a:r>
              <a:rPr lang="en-US" sz="1400" dirty="0" smtClean="0"/>
              <a:t>Voltage: static RMS value.</a:t>
            </a:r>
          </a:p>
          <a:p>
            <a:pPr lvl="1"/>
            <a:r>
              <a:rPr lang="en-US" sz="1400" dirty="0" smtClean="0"/>
              <a:t>Current: </a:t>
            </a:r>
            <a:r>
              <a:rPr lang="en-US" sz="1400" dirty="0"/>
              <a:t>static RMS value.</a:t>
            </a:r>
          </a:p>
          <a:p>
            <a:pPr lvl="1"/>
            <a:r>
              <a:rPr lang="en-US" sz="1400" dirty="0" smtClean="0"/>
              <a:t>Power: Real and reactive power can be calculated using the voltage and current transducers.</a:t>
            </a:r>
          </a:p>
          <a:p>
            <a:pPr lvl="1"/>
            <a:r>
              <a:rPr lang="en-US" sz="1400" dirty="0" smtClean="0"/>
              <a:t>PMUs: high speed time synchronized measurements that allow for the dynamics of a system to be examined.</a:t>
            </a:r>
          </a:p>
          <a:p>
            <a:pPr lvl="1"/>
            <a:endParaRPr lang="en-US" sz="1800" dirty="0"/>
          </a:p>
          <a:p>
            <a:r>
              <a:rPr lang="en-US" sz="1800" dirty="0" smtClean="0"/>
              <a:t>At the distribution level there are significantly fewer measurement devices.  </a:t>
            </a:r>
          </a:p>
          <a:p>
            <a:pPr lvl="1"/>
            <a:r>
              <a:rPr lang="en-US" sz="1400" dirty="0" smtClean="0"/>
              <a:t>A distribution substation may have measurements for the sub-transmission side.</a:t>
            </a:r>
          </a:p>
          <a:p>
            <a:pPr lvl="1"/>
            <a:r>
              <a:rPr lang="en-US" sz="1400" dirty="0" smtClean="0"/>
              <a:t>For a small rural substation there may be no measurements for the sub-transmission side. </a:t>
            </a:r>
          </a:p>
          <a:p>
            <a:pPr lvl="1"/>
            <a:r>
              <a:rPr lang="en-US" sz="1400" dirty="0" smtClean="0"/>
              <a:t>The distribution side may have voltage and current, but nothing additional downstream.</a:t>
            </a:r>
          </a:p>
          <a:p>
            <a:pPr lvl="1"/>
            <a:r>
              <a:rPr lang="en-US" sz="1400" dirty="0" smtClean="0"/>
              <a:t>The distribution side may have no measurements at all.</a:t>
            </a:r>
          </a:p>
          <a:p>
            <a:endParaRPr lang="en-US" sz="1800" dirty="0" smtClean="0"/>
          </a:p>
          <a:p>
            <a:r>
              <a:rPr lang="en-US" sz="1800" dirty="0" smtClean="0"/>
              <a:t>All end use customers are metered to determine how much power they consume.</a:t>
            </a:r>
          </a:p>
          <a:p>
            <a:pPr lvl="1"/>
            <a:r>
              <a:rPr lang="en-US" sz="1400" dirty="0" smtClean="0"/>
              <a:t>Without effective metering of end use customers distribution system would not be viable.</a:t>
            </a:r>
          </a:p>
          <a:p>
            <a:pPr lvl="1"/>
            <a:r>
              <a:rPr lang="en-US" sz="1400" dirty="0" smtClean="0"/>
              <a:t>Some systems operate with relatively few measurements between generation and the end use customer.</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468339"/>
      </p:ext>
    </p:extLst>
  </p:cSld>
  <p:clrMapOvr>
    <a:masterClrMapping/>
  </p:clrMapOvr>
  <mc:AlternateContent xmlns:mc="http://schemas.openxmlformats.org/markup-compatibility/2006" xmlns:p14="http://schemas.microsoft.com/office/powerpoint/2010/main">
    <mc:Choice Requires="p14">
      <p:transition spd="slow" p14:dur="2000" advTm="184915"/>
    </mc:Choice>
    <mc:Fallback xmlns="">
      <p:transition spd="slow" advTm="18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Voltage Control Devices</a:t>
            </a:r>
            <a:endParaRPr lang="en-US" dirty="0"/>
          </a:p>
        </p:txBody>
      </p:sp>
      <p:pic>
        <p:nvPicPr>
          <p:cNvPr id="10" name="Picture 2" descr="C:\Users\d3p313\Desktop\Photos\Regulators\IMG_0060.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1" name="Picture 5" descr="C:\Users\d3p313\Desktop\Photos\Capacitors\IMG_0035.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10300"/>
    </mc:Choice>
    <mc:Fallback xmlns="">
      <p:transition spd="slow" advTm="1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Voltage Control Devices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Voltage control at the transmission level is general achieved with central generation plants.  </a:t>
            </a:r>
          </a:p>
          <a:p>
            <a:pPr lvl="1"/>
            <a:r>
              <a:rPr lang="en-US" sz="1400" dirty="0" smtClean="0"/>
              <a:t>Large banks of capacitors are also used  in some cases.</a:t>
            </a:r>
          </a:p>
          <a:p>
            <a:pPr lvl="1"/>
            <a:r>
              <a:rPr lang="en-US" sz="1400" dirty="0" smtClean="0"/>
              <a:t>There are some tap changing transformers at the transmission level.</a:t>
            </a:r>
          </a:p>
          <a:p>
            <a:pPr lvl="1"/>
            <a:endParaRPr lang="en-US" sz="1400" dirty="0" smtClean="0"/>
          </a:p>
          <a:p>
            <a:r>
              <a:rPr lang="en-US" sz="1800" dirty="0" smtClean="0"/>
              <a:t>Voltage control at the distribution level is more difficult because of the lack of generation and the low level of observability.</a:t>
            </a:r>
          </a:p>
          <a:p>
            <a:pPr lvl="1"/>
            <a:r>
              <a:rPr lang="en-US" sz="1400" dirty="0" smtClean="0"/>
              <a:t>Tap changers: variable tap transformers that can be integrated into the substation transformer, or operate as a separate unit.  Voltage regulation </a:t>
            </a:r>
            <a:r>
              <a:rPr lang="en-US" sz="1400" dirty="0"/>
              <a:t>of +/10</a:t>
            </a:r>
            <a:r>
              <a:rPr lang="en-US" sz="1400" dirty="0" smtClean="0"/>
              <a:t>% can be achieved.</a:t>
            </a:r>
          </a:p>
          <a:p>
            <a:pPr lvl="1"/>
            <a:endParaRPr lang="en-US" sz="1400" dirty="0" smtClean="0"/>
          </a:p>
          <a:p>
            <a:pPr lvl="1"/>
            <a:r>
              <a:rPr lang="en-US" sz="1400" dirty="0" smtClean="0"/>
              <a:t>Voltage regulators: autotransformers that allow for voltage regulation of +/10%.</a:t>
            </a:r>
          </a:p>
          <a:p>
            <a:pPr lvl="1"/>
            <a:endParaRPr lang="en-US" sz="1400" dirty="0" smtClean="0"/>
          </a:p>
          <a:p>
            <a:pPr lvl="1"/>
            <a:r>
              <a:rPr lang="en-US" sz="1400" dirty="0" smtClean="0"/>
              <a:t>Shunt capacitors: located at the substation or on the distribution feeder.  They inject reactive power and reduce the apparent current in systems with lagging loads.  </a:t>
            </a:r>
          </a:p>
          <a:p>
            <a:pPr lvl="1"/>
            <a:endParaRPr lang="en-US" sz="1400" dirty="0" smtClean="0"/>
          </a:p>
          <a:p>
            <a:pPr lvl="1"/>
            <a:r>
              <a:rPr lang="en-US" sz="1400" dirty="0" smtClean="0"/>
              <a:t>Distributed generation: under current IEEE-1547 standards distributed resources cannot regulate voltage. 1547.8 is near completion and will allow distributed resources to regulate voltage.</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152467"/>
    </mc:Choice>
    <mc:Fallback xmlns="">
      <p:transition spd="slow" advTm="15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Overhead Lines</a:t>
            </a:r>
            <a:endParaRPr lang="en-US" dirty="0"/>
          </a:p>
        </p:txBody>
      </p:sp>
      <p:pic>
        <p:nvPicPr>
          <p:cNvPr id="5123" name="Picture 3" descr="C:\Users\d3p313\Desktop\Photos\3 Phase Lines\Overbuilt Lines.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descr="C:\Users\d3p313\Desktop\Photos\3 Phase Lines\Conductor Transitions.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38</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11360"/>
    </mc:Choice>
    <mc:Fallback xmlns="">
      <p:transition spd="slow" advTm="1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Overhead Lines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Overhead lines are the most common method of distributing electricity.</a:t>
            </a:r>
          </a:p>
          <a:p>
            <a:endParaRPr lang="en-US" sz="1800" dirty="0" smtClean="0"/>
          </a:p>
          <a:p>
            <a:r>
              <a:rPr lang="en-US" sz="1800" dirty="0" smtClean="0"/>
              <a:t>This is this most </a:t>
            </a:r>
            <a:r>
              <a:rPr lang="en-US" sz="1800" dirty="0"/>
              <a:t>cost </a:t>
            </a:r>
            <a:r>
              <a:rPr lang="en-US" sz="1800" dirty="0" smtClean="0"/>
              <a:t>effective method of power distribution.</a:t>
            </a:r>
          </a:p>
          <a:p>
            <a:endParaRPr lang="en-US" sz="1800" dirty="0"/>
          </a:p>
          <a:p>
            <a:r>
              <a:rPr lang="en-US" sz="1800" dirty="0" smtClean="0"/>
              <a:t>They are constructed with aluminum and steel, copper is generally not used because of its high cost.</a:t>
            </a:r>
          </a:p>
          <a:p>
            <a:endParaRPr lang="en-US" sz="1800" dirty="0"/>
          </a:p>
          <a:p>
            <a:r>
              <a:rPr lang="en-US" sz="1800" dirty="0" smtClean="0"/>
              <a:t>Overhead lines are not insulated, they are bare conductors.</a:t>
            </a:r>
          </a:p>
          <a:p>
            <a:endParaRPr lang="en-US" sz="1800" dirty="0"/>
          </a:p>
          <a:p>
            <a:r>
              <a:rPr lang="en-US" sz="1800" dirty="0" smtClean="0"/>
              <a:t>Because of their exposure, faults will occur when the conductor comes into contact with the ground, vegetation, animals, or people.</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43462"/>
    </mc:Choice>
    <mc:Fallback xmlns="">
      <p:transition spd="slow" advTm="4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Significant Technical Milestones</a:t>
            </a:r>
            <a:endParaRPr lang="en-US" dirty="0"/>
          </a:p>
        </p:txBody>
      </p:sp>
      <p:sp>
        <p:nvSpPr>
          <p:cNvPr id="3" name="Content Placeholder 2"/>
          <p:cNvSpPr txBox="1">
            <a:spLocks/>
          </p:cNvSpPr>
          <p:nvPr/>
        </p:nvSpPr>
        <p:spPr>
          <a:xfrm>
            <a:off x="304800" y="1371600"/>
            <a:ext cx="8610600" cy="5334000"/>
          </a:xfrm>
          <a:prstGeom prst="rect">
            <a:avLst/>
          </a:prstGeom>
        </p:spPr>
        <p:txBody>
          <a:bodyPr>
            <a:normAutofit fontScale="92500" lnSpcReduction="10000"/>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1800: First electric battery (</a:t>
            </a:r>
            <a:r>
              <a:rPr lang="en-US" sz="1800" dirty="0"/>
              <a:t>A</a:t>
            </a:r>
            <a:r>
              <a:rPr lang="en-US" sz="1800" dirty="0" smtClean="0"/>
              <a:t>lessandro Volta)</a:t>
            </a:r>
          </a:p>
          <a:p>
            <a:pPr lvl="1"/>
            <a:r>
              <a:rPr lang="en-US" sz="1400" dirty="0" smtClean="0"/>
              <a:t>Zinc and copper (rechargeable lead acid was not until 1859)</a:t>
            </a:r>
          </a:p>
          <a:p>
            <a:pPr lvl="1"/>
            <a:r>
              <a:rPr lang="en-US" sz="1400" dirty="0" smtClean="0"/>
              <a:t>A wet cell design using brine</a:t>
            </a:r>
          </a:p>
          <a:p>
            <a:r>
              <a:rPr lang="en-US" sz="1800" dirty="0" smtClean="0"/>
              <a:t>1821: Invention of the electric motor and generator (Michael Faraday)</a:t>
            </a:r>
          </a:p>
          <a:p>
            <a:r>
              <a:rPr lang="en-US" sz="1800" dirty="0" smtClean="0"/>
              <a:t>1832: Invention of the dynamo (Hippolyte Pixii)</a:t>
            </a:r>
          </a:p>
          <a:p>
            <a:r>
              <a:rPr lang="en-US" sz="1800" dirty="0" smtClean="0"/>
              <a:t>1879: Invention of incandescent lamp (Joseph Swan)</a:t>
            </a:r>
          </a:p>
          <a:p>
            <a:r>
              <a:rPr lang="en-US" sz="1800" dirty="0" smtClean="0"/>
              <a:t>1882: Pearl Street Station began operation (85 customers)</a:t>
            </a:r>
          </a:p>
          <a:p>
            <a:pPr lvl="1"/>
            <a:r>
              <a:rPr lang="en-US" sz="1400" dirty="0" smtClean="0"/>
              <a:t>400 lamps/85 customers</a:t>
            </a:r>
          </a:p>
          <a:p>
            <a:pPr lvl="1"/>
            <a:r>
              <a:rPr lang="en-US" sz="1400" dirty="0" smtClean="0"/>
              <a:t>175 horse power (130.5 kilowatts)</a:t>
            </a:r>
          </a:p>
          <a:p>
            <a:r>
              <a:rPr lang="en-US" sz="1800" dirty="0" smtClean="0"/>
              <a:t>1881: Invention of the transformer</a:t>
            </a:r>
          </a:p>
          <a:p>
            <a:r>
              <a:rPr lang="en-US" sz="1800" dirty="0" smtClean="0"/>
              <a:t>1886: Great Barrington MA 1 kV AC distribution system (William Stanley)</a:t>
            </a:r>
          </a:p>
          <a:p>
            <a:pPr lvl="1"/>
            <a:r>
              <a:rPr lang="en-US" sz="1400" dirty="0" smtClean="0"/>
              <a:t>Single phase (500V generation, 3,000V distribution, 100V end-use)</a:t>
            </a:r>
          </a:p>
          <a:p>
            <a:pPr lvl="1"/>
            <a:r>
              <a:rPr lang="en-US" sz="1400" dirty="0" smtClean="0"/>
              <a:t>500 kW peak output</a:t>
            </a:r>
          </a:p>
          <a:p>
            <a:r>
              <a:rPr lang="en-US" sz="1800" dirty="0" smtClean="0"/>
              <a:t>1888: Invention of Polyphase AC system (Nikola Tesla)</a:t>
            </a:r>
          </a:p>
          <a:p>
            <a:r>
              <a:rPr lang="en-US" sz="1800" dirty="0" smtClean="0"/>
              <a:t>1891</a:t>
            </a:r>
            <a:r>
              <a:rPr lang="en-US" sz="1800" dirty="0"/>
              <a:t>: Willamette </a:t>
            </a:r>
            <a:r>
              <a:rPr lang="en-US" sz="1800" dirty="0" smtClean="0"/>
              <a:t>Falls generating station began operation</a:t>
            </a:r>
          </a:p>
          <a:p>
            <a:pPr lvl="1"/>
            <a:r>
              <a:rPr lang="en-US" sz="1400" dirty="0" smtClean="0"/>
              <a:t>200 horsepower, 2 phase, (65 kilowatts)</a:t>
            </a:r>
          </a:p>
          <a:p>
            <a:pPr lvl="1"/>
            <a:r>
              <a:rPr lang="en-US" sz="1400" dirty="0" smtClean="0"/>
              <a:t>Transmitted power the 14 miles to Portland Or at 3,300 Volts</a:t>
            </a:r>
          </a:p>
          <a:p>
            <a:r>
              <a:rPr lang="en-US" sz="1800" dirty="0" smtClean="0"/>
              <a:t>1896: Niagara Falls generating station began operation </a:t>
            </a:r>
          </a:p>
          <a:p>
            <a:pPr lvl="1"/>
            <a:r>
              <a:rPr lang="en-US" sz="1400" dirty="0" smtClean="0"/>
              <a:t>Three 5,000 horsepower, 2 phase, 25 Hz, generators (3.7 MW each)</a:t>
            </a:r>
          </a:p>
          <a:p>
            <a:pPr lvl="1"/>
            <a:r>
              <a:rPr lang="en-US" sz="1400" dirty="0" smtClean="0"/>
              <a:t>Transmitted power the 22 miles to Buffalo NY at 11,000 Volts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5427726"/>
      </p:ext>
    </p:extLst>
  </p:cSld>
  <p:clrMapOvr>
    <a:masterClrMapping/>
  </p:clrMapOvr>
  <mc:AlternateContent xmlns:mc="http://schemas.openxmlformats.org/markup-compatibility/2006" xmlns:p14="http://schemas.microsoft.com/office/powerpoint/2010/main">
    <mc:Choice Requires="p14">
      <p:transition spd="slow" p14:dur="2000" advTm="273155"/>
    </mc:Choice>
    <mc:Fallback xmlns="">
      <p:transition spd="slow" advTm="27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Underground Cables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40</a:t>
            </a:fld>
            <a:endParaRPr lang="en-US"/>
          </a:p>
        </p:txBody>
      </p:sp>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779898"/>
            <a:ext cx="4038600"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d3p313\Desktop\ABB Cable.jpg"/>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914399" y="2301080"/>
            <a:ext cx="3185319" cy="3185319"/>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7450"/>
    </mc:Choice>
    <mc:Fallback xmlns="">
      <p:transition spd="slow" advTm="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Underground Cables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Underground cables may be used in a number of situations:</a:t>
            </a:r>
          </a:p>
          <a:p>
            <a:pPr lvl="1"/>
            <a:r>
              <a:rPr lang="en-US" sz="1400" dirty="0" smtClean="0"/>
              <a:t>In areas where there are numerous momentary faults, e.g. wind storms.</a:t>
            </a:r>
          </a:p>
          <a:p>
            <a:pPr lvl="1"/>
            <a:r>
              <a:rPr lang="en-US" sz="1400" dirty="0" smtClean="0"/>
              <a:t>In urban areas where overhead lines may not be practical or desirable. </a:t>
            </a:r>
          </a:p>
          <a:p>
            <a:pPr lvl="1"/>
            <a:r>
              <a:rPr lang="en-US" sz="1400" dirty="0" smtClean="0"/>
              <a:t>In communities where there is a desire to not have visible infrastructure.</a:t>
            </a:r>
          </a:p>
          <a:p>
            <a:endParaRPr lang="en-US" sz="1800" dirty="0" smtClean="0"/>
          </a:p>
          <a:p>
            <a:r>
              <a:rPr lang="en-US" sz="1800" dirty="0" smtClean="0"/>
              <a:t>Cables can be directly buried or laid into conduit or a vault.</a:t>
            </a:r>
          </a:p>
          <a:p>
            <a:endParaRPr lang="en-US" sz="1800" dirty="0"/>
          </a:p>
          <a:p>
            <a:r>
              <a:rPr lang="en-US" sz="1800" dirty="0" smtClean="0"/>
              <a:t>Underground cables have some desirable characteristics but they can be up to ten times the cost of overhead lines.</a:t>
            </a:r>
          </a:p>
          <a:p>
            <a:endParaRPr lang="en-US" sz="1800" dirty="0" smtClean="0"/>
          </a:p>
          <a:p>
            <a:r>
              <a:rPr lang="en-US" sz="1800" dirty="0" smtClean="0"/>
              <a:t>When faults do occur, it can be difficult to locate and fix the fault.  It may be necessary to dig the cable up to fix the fault.</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113455"/>
    </mc:Choice>
    <mc:Fallback xmlns="">
      <p:transition spd="slow" advTm="11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t>
            </a:r>
            <a:r>
              <a:rPr lang="en-US" dirty="0" smtClean="0"/>
              <a:t>reakers</a:t>
            </a:r>
            <a:endParaRPr lang="en-US" dirty="0"/>
          </a:p>
        </p:txBody>
      </p:sp>
      <p:pic>
        <p:nvPicPr>
          <p:cNvPr id="2050" name="Picture 2" descr="C:\Users\d3p313\Desktop\Photos\Substations\Ballard\Breaker SF - 6.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d3p313\Desktop\Photos\Substations\Ballard\P1040123.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8764064"/>
      </p:ext>
    </p:extLst>
  </p:cSld>
  <p:clrMapOvr>
    <a:masterClrMapping/>
  </p:clrMapOvr>
  <mc:AlternateContent xmlns:mc="http://schemas.openxmlformats.org/markup-compatibility/2006" xmlns:p14="http://schemas.microsoft.com/office/powerpoint/2010/main">
    <mc:Choice Requires="p14">
      <p:transition spd="slow" p14:dur="2000" advTm="10368"/>
    </mc:Choice>
    <mc:Fallback xmlns="">
      <p:transition spd="slow" advTm="1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Breakers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The primary function of a breaker is to provide for electrical isolation.</a:t>
            </a:r>
          </a:p>
          <a:p>
            <a:endParaRPr lang="en-US" sz="1800" dirty="0"/>
          </a:p>
          <a:p>
            <a:r>
              <a:rPr lang="en-US" sz="1800" dirty="0" smtClean="0"/>
              <a:t>Breakers are designed to be able to interrupt fault current.  </a:t>
            </a:r>
          </a:p>
          <a:p>
            <a:endParaRPr lang="en-US" sz="1800" dirty="0"/>
          </a:p>
          <a:p>
            <a:r>
              <a:rPr lang="en-US" sz="1800" dirty="0" smtClean="0"/>
              <a:t>Breakers are only the current interruption device, other equipment is used to determine when a breaker should open.</a:t>
            </a:r>
          </a:p>
          <a:p>
            <a:endParaRPr lang="en-US" sz="1800" dirty="0"/>
          </a:p>
          <a:p>
            <a:r>
              <a:rPr lang="en-US" sz="1800" dirty="0" smtClean="0"/>
              <a:t>In order to quench the arc when opening under load there are a number of mediums that are used:</a:t>
            </a:r>
          </a:p>
          <a:p>
            <a:pPr lvl="1"/>
            <a:r>
              <a:rPr lang="en-US" sz="1400" dirty="0" smtClean="0"/>
              <a:t>Air: Common breaker type where the contacts are open to the air.</a:t>
            </a:r>
          </a:p>
          <a:p>
            <a:pPr lvl="1"/>
            <a:r>
              <a:rPr lang="en-US" sz="1400" dirty="0" smtClean="0"/>
              <a:t>Oil: Common breaker type where the contacts are immersed in an oil.</a:t>
            </a:r>
          </a:p>
          <a:p>
            <a:pPr lvl="1"/>
            <a:r>
              <a:rPr lang="en-US" sz="1400" dirty="0" smtClean="0"/>
              <a:t>Vacuum: Contacts are in a vacuum can.</a:t>
            </a:r>
          </a:p>
          <a:p>
            <a:pPr lvl="1"/>
            <a:r>
              <a:rPr lang="en-US" sz="1400" dirty="0" smtClean="0"/>
              <a:t>SF6: Contacts are in a pressurized case filled with SF6.</a:t>
            </a:r>
          </a:p>
          <a:p>
            <a:endParaRPr lang="en-US" sz="1800" dirty="0"/>
          </a:p>
          <a:p>
            <a:r>
              <a:rPr lang="en-US" sz="1800" dirty="0" smtClean="0"/>
              <a:t>Breakers are used at all levels in power systems.</a:t>
            </a:r>
          </a:p>
          <a:p>
            <a:endParaRPr lang="en-US" sz="1800" dirty="0"/>
          </a:p>
          <a:p>
            <a:endParaRPr lang="en-US" sz="18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62242"/>
      </p:ext>
    </p:extLst>
  </p:cSld>
  <p:clrMapOvr>
    <a:masterClrMapping/>
  </p:clrMapOvr>
  <mc:AlternateContent xmlns:mc="http://schemas.openxmlformats.org/markup-compatibility/2006" xmlns:p14="http://schemas.microsoft.com/office/powerpoint/2010/main">
    <mc:Choice Requires="p14">
      <p:transition spd="slow" p14:dur="2000" advTm="100244"/>
    </mc:Choice>
    <mc:Fallback xmlns="">
      <p:transition spd="slow" advTm="100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Switches</a:t>
            </a:r>
            <a:endParaRPr lang="en-US" dirty="0"/>
          </a:p>
        </p:txBody>
      </p:sp>
      <p:pic>
        <p:nvPicPr>
          <p:cNvPr id="6" name="Picture 2" descr="C:\Users\d3p313\Desktop\Photos\Switches\Switch 26 kV.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pic>
        <p:nvPicPr>
          <p:cNvPr id="2051" name="Picture 3" descr="C:\PNNL Work\Current Projects\FOA-152 WSU\Photos\Substations\Ballard\P1040118.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Switches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The primary function of a switch it to provide electrical isolation. </a:t>
            </a:r>
          </a:p>
          <a:p>
            <a:endParaRPr lang="en-US" sz="1800" dirty="0" smtClean="0"/>
          </a:p>
          <a:p>
            <a:r>
              <a:rPr lang="en-US" sz="1800" dirty="0" smtClean="0"/>
              <a:t>Switches </a:t>
            </a:r>
            <a:r>
              <a:rPr lang="en-US" sz="1800" dirty="0"/>
              <a:t>are not protective devices, </a:t>
            </a:r>
            <a:r>
              <a:rPr lang="en-US" sz="1800" dirty="0" smtClean="0"/>
              <a:t>unlike breakers they </a:t>
            </a:r>
            <a:r>
              <a:rPr lang="en-US" sz="1800" dirty="0"/>
              <a:t>cannot interrupt current</a:t>
            </a:r>
            <a:r>
              <a:rPr lang="en-US" sz="1800" dirty="0" smtClean="0"/>
              <a:t>.</a:t>
            </a:r>
          </a:p>
          <a:p>
            <a:endParaRPr lang="en-US" sz="1800" dirty="0"/>
          </a:p>
          <a:p>
            <a:r>
              <a:rPr lang="en-US" sz="1800" dirty="0" smtClean="0"/>
              <a:t>Switches at a substation can transfer load between substation transformers.</a:t>
            </a:r>
          </a:p>
          <a:p>
            <a:endParaRPr lang="en-US" sz="1800" dirty="0" smtClean="0"/>
          </a:p>
          <a:p>
            <a:r>
              <a:rPr lang="en-US" sz="1800" dirty="0" smtClean="0"/>
              <a:t>At the distribution level switches are used to reconfigure a feeder.</a:t>
            </a:r>
          </a:p>
          <a:p>
            <a:endParaRPr lang="en-US" sz="1800" dirty="0"/>
          </a:p>
          <a:p>
            <a:r>
              <a:rPr lang="en-US" sz="1800" dirty="0" smtClean="0"/>
              <a:t>Switches can be used to transfer load from one feeder to another.</a:t>
            </a:r>
          </a:p>
          <a:p>
            <a:endParaRPr lang="en-US" sz="1800" dirty="0"/>
          </a:p>
          <a:p>
            <a:r>
              <a:rPr lang="en-US" sz="1800" dirty="0" smtClean="0"/>
              <a:t>Switches can also be used as part of a system repair strategy in order to isolate portions of the system while repairs are conducted.</a:t>
            </a:r>
          </a:p>
          <a:p>
            <a:endParaRPr lang="en-US" sz="1800" dirty="0" smtClean="0"/>
          </a:p>
          <a:p>
            <a:endParaRPr lang="en-US" sz="1800" dirty="0"/>
          </a:p>
          <a:p>
            <a:endParaRPr lang="en-US" sz="18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75948"/>
    </mc:Choice>
    <mc:Fallback xmlns="">
      <p:transition spd="slow" advTm="7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Protective Devices</a:t>
            </a:r>
            <a:endParaRPr lang="en-US" dirty="0"/>
          </a:p>
        </p:txBody>
      </p:sp>
      <p:pic>
        <p:nvPicPr>
          <p:cNvPr id="4098" name="Picture 2" descr="C:\Users\d3p313\Desktop\Photos\Fuses\IMG_1774.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d3p313\Desktop\Photos\Reclosers\IMG_0126.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17961"/>
    </mc:Choice>
    <mc:Fallback xmlns="">
      <p:transition spd="slow" advTm="1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Protective Devices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Under normal operating conditions power flows from the generators to the end use loads through closed circuits.</a:t>
            </a:r>
          </a:p>
          <a:p>
            <a:r>
              <a:rPr lang="en-US" sz="1800" dirty="0" smtClean="0"/>
              <a:t>In reality these circuits can be interrupted by a number of events.</a:t>
            </a:r>
          </a:p>
          <a:p>
            <a:r>
              <a:rPr lang="en-US" sz="1800" dirty="0" smtClean="0"/>
              <a:t>Fault causes:</a:t>
            </a:r>
          </a:p>
          <a:p>
            <a:pPr lvl="1"/>
            <a:r>
              <a:rPr lang="en-US" sz="1400" dirty="0" smtClean="0"/>
              <a:t>Vegetation: trees that grow into power lines.</a:t>
            </a:r>
          </a:p>
          <a:p>
            <a:pPr lvl="1"/>
            <a:r>
              <a:rPr lang="en-US" sz="1400" dirty="0" smtClean="0"/>
              <a:t>Storms: trees can be blown into power lines or ice can accumulate on lines and cause failure.</a:t>
            </a:r>
          </a:p>
          <a:p>
            <a:pPr lvl="1"/>
            <a:r>
              <a:rPr lang="en-US" sz="1400" dirty="0" smtClean="0"/>
              <a:t>Animals: Animals sometimes cause short circuits.</a:t>
            </a:r>
          </a:p>
          <a:p>
            <a:pPr lvl="1"/>
            <a:r>
              <a:rPr lang="en-US" sz="1400" dirty="0" smtClean="0"/>
              <a:t>People: Either by accident or direct intent.</a:t>
            </a:r>
          </a:p>
          <a:p>
            <a:r>
              <a:rPr lang="en-US" sz="1800" dirty="0" smtClean="0"/>
              <a:t>When a fault occurs the current flowing through the system can increase significantly.</a:t>
            </a:r>
          </a:p>
          <a:p>
            <a:r>
              <a:rPr lang="en-US" sz="1800" dirty="0" smtClean="0"/>
              <a:t>The primary purpose of protective devices is to prevent injury to people and damage to equipment. </a:t>
            </a:r>
          </a:p>
          <a:p>
            <a:r>
              <a:rPr lang="en-US" sz="1800" dirty="0" smtClean="0"/>
              <a:t>Protective devices operate to interrupt fault currents in the system.</a:t>
            </a:r>
          </a:p>
          <a:p>
            <a:r>
              <a:rPr lang="en-US" sz="1800" dirty="0" smtClean="0"/>
              <a:t>These devices can protect individual devices, or be designed to provide protection to multiple devices.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106319"/>
    </mc:Choice>
    <mc:Fallback xmlns="">
      <p:transition spd="slow" advTm="106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Transformers</a:t>
            </a:r>
            <a:endParaRPr lang="en-US" dirty="0"/>
          </a:p>
        </p:txBody>
      </p:sp>
      <p:pic>
        <p:nvPicPr>
          <p:cNvPr id="5122" name="Picture 2" descr="C:\Users\d3p313\Desktop\Photos\Transformers\IMG_0118.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d3p313\Desktop\Photos\Transformers\Service XFMR 25KVA.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6485967"/>
      </p:ext>
    </p:extLst>
  </p:cSld>
  <p:clrMapOvr>
    <a:masterClrMapping/>
  </p:clrMapOvr>
  <mc:AlternateContent xmlns:mc="http://schemas.openxmlformats.org/markup-compatibility/2006" xmlns:p14="http://schemas.microsoft.com/office/powerpoint/2010/main">
    <mc:Choice Requires="p14">
      <p:transition spd="slow" p14:dur="2000" advTm="16909"/>
    </mc:Choice>
    <mc:Fallback xmlns="">
      <p:transition spd="slow" advTm="1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Service Transformers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Service transformers are the device that lower the voltage from distribution levels to usable customer levels.</a:t>
            </a:r>
          </a:p>
          <a:p>
            <a:endParaRPr lang="en-US" sz="1800" dirty="0" smtClean="0"/>
          </a:p>
          <a:p>
            <a:r>
              <a:rPr lang="en-US" sz="1800" dirty="0" smtClean="0"/>
              <a:t>These transformers can be overhead, or pad mounted.</a:t>
            </a:r>
          </a:p>
          <a:p>
            <a:endParaRPr lang="en-US" sz="1800" dirty="0" smtClean="0"/>
          </a:p>
          <a:p>
            <a:r>
              <a:rPr lang="en-US" sz="1800" dirty="0" smtClean="0"/>
              <a:t>They can be single phase or three phase.</a:t>
            </a:r>
          </a:p>
          <a:p>
            <a:endParaRPr lang="en-US" sz="1800" dirty="0"/>
          </a:p>
          <a:p>
            <a:r>
              <a:rPr lang="en-US" sz="1800" dirty="0" smtClean="0"/>
              <a:t>Single phase residential service transformers are center tapped so that 120V and 240V is available.</a:t>
            </a:r>
          </a:p>
          <a:p>
            <a:endParaRPr lang="en-US" sz="1800" dirty="0"/>
          </a:p>
          <a:p>
            <a:r>
              <a:rPr lang="en-US" sz="1800" dirty="0" smtClean="0"/>
              <a:t>A single service transformer can serve multiple customers. </a:t>
            </a:r>
          </a:p>
          <a:p>
            <a:endParaRPr lang="en-US" sz="18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68300"/>
    </mc:Choice>
    <mc:Fallback xmlns="">
      <p:transition spd="slow" advTm="6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First Electric Battery</a:t>
            </a:r>
            <a:endParaRPr lang="en-US" dirty="0"/>
          </a:p>
        </p:txBody>
      </p:sp>
      <p:sp>
        <p:nvSpPr>
          <p:cNvPr id="4" name="Content Placeholder 3"/>
          <p:cNvSpPr>
            <a:spLocks noGrp="1"/>
          </p:cNvSpPr>
          <p:nvPr>
            <p:ph sz="half" idx="1"/>
          </p:nvPr>
        </p:nvSpPr>
        <p:spPr/>
        <p:txBody>
          <a:bodyPr>
            <a:normAutofit fontScale="92500" lnSpcReduction="20000"/>
          </a:bodyPr>
          <a:lstStyle/>
          <a:p>
            <a:r>
              <a:rPr lang="en-US" sz="1800" dirty="0"/>
              <a:t>Alessandro Giuseppe Antonio Anastasio Volta (1745-1827):  </a:t>
            </a:r>
            <a:r>
              <a:rPr lang="en-US" sz="1800" dirty="0" smtClean="0"/>
              <a:t>The </a:t>
            </a:r>
            <a:r>
              <a:rPr lang="en-US" sz="1800" dirty="0"/>
              <a:t>Italian physicists who is credited with inventing the modern electrochemical cell.</a:t>
            </a:r>
          </a:p>
          <a:p>
            <a:r>
              <a:rPr lang="en-US" sz="1800" dirty="0"/>
              <a:t>The voltaic pile was composed of Zinc (Zn) and Copper (Cu) in </a:t>
            </a:r>
            <a:r>
              <a:rPr lang="en-US" sz="1800" dirty="0" smtClean="0"/>
              <a:t>a sulfuric </a:t>
            </a:r>
            <a:r>
              <a:rPr lang="en-US" sz="1800" dirty="0"/>
              <a:t>acid solution (H</a:t>
            </a:r>
            <a:r>
              <a:rPr lang="en-US" sz="1800" baseline="-25000" dirty="0"/>
              <a:t>2</a:t>
            </a:r>
            <a:r>
              <a:rPr lang="en-US" sz="1800" dirty="0"/>
              <a:t>SO</a:t>
            </a:r>
            <a:r>
              <a:rPr lang="en-US" sz="1800" baseline="-25000" dirty="0"/>
              <a:t>4</a:t>
            </a:r>
            <a:r>
              <a:rPr lang="en-US" sz="1800" dirty="0"/>
              <a:t>).</a:t>
            </a:r>
          </a:p>
          <a:p>
            <a:r>
              <a:rPr lang="en-US" sz="1800" dirty="0"/>
              <a:t>Unlike the previously known Leyden jar, Voltas electrochemical cell could maintain a current for a prolonged period of time. </a:t>
            </a:r>
          </a:p>
          <a:p>
            <a:r>
              <a:rPr lang="en-US" sz="1800" dirty="0"/>
              <a:t>As the cell is discharged  hydrogen plates </a:t>
            </a:r>
            <a:r>
              <a:rPr lang="en-US" sz="1800" dirty="0" smtClean="0"/>
              <a:t>on </a:t>
            </a:r>
            <a:r>
              <a:rPr lang="en-US" sz="1800" dirty="0"/>
              <a:t>the zinc electrode and cannot be removed by charging the battery</a:t>
            </a:r>
            <a:r>
              <a:rPr lang="en-US" sz="1800" dirty="0" smtClean="0"/>
              <a:t>.</a:t>
            </a:r>
          </a:p>
          <a:p>
            <a:r>
              <a:rPr lang="en-US" sz="1800" dirty="0" smtClean="0"/>
              <a:t>The ability to supply a continuous current laid the foundation for using electricity in non-laboratory environment.</a:t>
            </a:r>
            <a:endParaRPr lang="en-US" sz="1800" dirty="0"/>
          </a:p>
        </p:txBody>
      </p:sp>
      <p:pic>
        <p:nvPicPr>
          <p:cNvPr id="1026" name="Picture 2" descr="File:VoltaBattery.JPG">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1579046"/>
      </p:ext>
    </p:extLst>
  </p:cSld>
  <p:clrMapOvr>
    <a:masterClrMapping/>
  </p:clrMapOvr>
  <mc:AlternateContent xmlns:mc="http://schemas.openxmlformats.org/markup-compatibility/2006" xmlns:p14="http://schemas.microsoft.com/office/powerpoint/2010/main">
    <mc:Choice Requires="p14">
      <p:transition spd="slow" p14:dur="2000" advTm="85469"/>
    </mc:Choice>
    <mc:Fallback xmlns="">
      <p:transition spd="slow" advTm="8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Triplex Cables</a:t>
            </a:r>
            <a:endParaRPr lang="en-US" dirty="0"/>
          </a:p>
        </p:txBody>
      </p:sp>
      <p:pic>
        <p:nvPicPr>
          <p:cNvPr id="1026" name="Picture 2" descr="C:\Users\d3p313\Desktop\Long Triplex Cable.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97673"/>
            <a:ext cx="4038600" cy="2931016"/>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a:p>
        </p:txBody>
      </p:sp>
      <p:pic>
        <p:nvPicPr>
          <p:cNvPr id="2050" name="Picture 2" descr="C:\PNNL Work\Current Projects\FOA-152 WSU\Photos\Triplex Lines\IMG_0041.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965089"/>
      </p:ext>
    </p:extLst>
  </p:cSld>
  <p:clrMapOvr>
    <a:masterClrMapping/>
  </p:clrMapOvr>
  <mc:AlternateContent xmlns:mc="http://schemas.openxmlformats.org/markup-compatibility/2006" xmlns:p14="http://schemas.microsoft.com/office/powerpoint/2010/main">
    <mc:Choice Requires="p14">
      <p:transition spd="slow" p14:dur="2000" advTm="14491"/>
    </mc:Choice>
    <mc:Fallback xmlns="">
      <p:transition spd="slow" advTm="1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Triplex Cables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Triplex cables connect the service transformer to the end use customer.</a:t>
            </a:r>
          </a:p>
          <a:p>
            <a:endParaRPr lang="en-US" sz="1800" dirty="0"/>
          </a:p>
          <a:p>
            <a:r>
              <a:rPr lang="en-US" sz="1800" dirty="0" smtClean="0"/>
              <a:t>Utilities generally have guidelines for how long these cables can be, but there are always exceptions.</a:t>
            </a:r>
          </a:p>
          <a:p>
            <a:endParaRPr lang="en-US" sz="1800" dirty="0"/>
          </a:p>
          <a:p>
            <a:r>
              <a:rPr lang="en-US" sz="1800" dirty="0" smtClean="0"/>
              <a:t>Utilities have no indication of the voltage drop across these cables.</a:t>
            </a:r>
          </a:p>
          <a:p>
            <a:endParaRPr lang="en-US" sz="1800" dirty="0"/>
          </a:p>
          <a:p>
            <a:r>
              <a:rPr lang="en-US" sz="1800" dirty="0" smtClean="0"/>
              <a:t>Multiple customers can be serviced from a single service transformer via independent triplex cables.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52093"/>
    </mc:Choice>
    <mc:Fallback xmlns="">
      <p:transition spd="slow" advTm="5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End-Use Loads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a:p>
        </p:txBody>
      </p:sp>
      <p:pic>
        <p:nvPicPr>
          <p:cNvPr id="2050" name="Picture 2" descr="C:\PNNL Work\Current Projects\FOA-152 WSU\Photos\End Use Loads\IMG_0215.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1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105400" y="2362200"/>
            <a:ext cx="1342570" cy="13924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p:cNvPicPr>
            <a:picLocks noChangeAspect="1" noChangeArrowheads="1"/>
          </p:cNvPicPr>
          <p:nvPr/>
        </p:nvPicPr>
        <p:blipFill>
          <a:blip r:embed="rId6">
            <a:extLst>
              <a:ext uri="{28A0092B-C50C-407E-A947-70E740481C1C}">
                <a14:useLocalDpi xmlns:a14="http://schemas.microsoft.com/office/drawing/2010/main" val="0"/>
              </a:ext>
            </a:extLst>
          </a:blip>
          <a:srcRect l="22343" r="22519"/>
          <a:stretch>
            <a:fillRect/>
          </a:stretch>
        </p:blipFill>
        <p:spPr bwMode="auto">
          <a:xfrm>
            <a:off x="6858000" y="2357997"/>
            <a:ext cx="968375" cy="1825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7">
            <a:extLst>
              <a:ext uri="{28A0092B-C50C-407E-A947-70E740481C1C}">
                <a14:useLocalDpi xmlns:a14="http://schemas.microsoft.com/office/drawing/2010/main" val="0"/>
              </a:ext>
            </a:extLst>
          </a:blip>
          <a:srcRect l="15584" r="16017"/>
          <a:stretch>
            <a:fillRect/>
          </a:stretch>
        </p:blipFill>
        <p:spPr bwMode="auto">
          <a:xfrm>
            <a:off x="5105400" y="3974260"/>
            <a:ext cx="915988" cy="13954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p:cNvPicPr>
            <a:picLocks noChangeAspect="1" noChangeArrowheads="1"/>
          </p:cNvPicPr>
          <p:nvPr/>
        </p:nvPicPr>
        <p:blipFill>
          <a:blip r:embed="rId8">
            <a:extLst>
              <a:ext uri="{28A0092B-C50C-407E-A947-70E740481C1C}">
                <a14:useLocalDpi xmlns:a14="http://schemas.microsoft.com/office/drawing/2010/main" val="0"/>
              </a:ext>
            </a:extLst>
          </a:blip>
          <a:srcRect t="27483" b="25108"/>
          <a:stretch>
            <a:fillRect/>
          </a:stretch>
        </p:blipFill>
        <p:spPr bwMode="auto">
          <a:xfrm>
            <a:off x="6858000" y="4888661"/>
            <a:ext cx="971550" cy="481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965089"/>
      </p:ext>
    </p:extLst>
  </p:cSld>
  <p:clrMapOvr>
    <a:masterClrMapping/>
  </p:clrMapOvr>
  <mc:AlternateContent xmlns:mc="http://schemas.openxmlformats.org/markup-compatibility/2006" xmlns:p14="http://schemas.microsoft.com/office/powerpoint/2010/main">
    <mc:Choice Requires="p14">
      <p:transition spd="slow" p14:dur="2000" advTm="15989"/>
    </mc:Choice>
    <mc:Fallback xmlns="">
      <p:transition spd="slow" advTm="1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End Use Loads</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End use loads are the equipment and devices that consume electric power and convert it into mechanical or thermal energy.</a:t>
            </a:r>
          </a:p>
          <a:p>
            <a:r>
              <a:rPr lang="en-US" sz="1800" dirty="0" smtClean="0"/>
              <a:t>Residential Loads</a:t>
            </a:r>
          </a:p>
          <a:p>
            <a:pPr lvl="1"/>
            <a:r>
              <a:rPr lang="en-US" sz="1400" dirty="0" smtClean="0"/>
              <a:t>Heating Ventilating and Air Conditioning (HVAC)</a:t>
            </a:r>
          </a:p>
          <a:p>
            <a:pPr lvl="1"/>
            <a:r>
              <a:rPr lang="en-US" sz="1400" dirty="0" smtClean="0"/>
              <a:t>Lighting (Incandescent, fluorescent, and LED)</a:t>
            </a:r>
          </a:p>
          <a:p>
            <a:pPr lvl="1"/>
            <a:r>
              <a:rPr lang="en-US" sz="1400" dirty="0" smtClean="0"/>
              <a:t>Entertainment (TV, computers, other electronics)</a:t>
            </a:r>
          </a:p>
          <a:p>
            <a:pPr lvl="1"/>
            <a:r>
              <a:rPr lang="en-US" sz="1400" dirty="0" smtClean="0"/>
              <a:t>Household (Hot water heating, laundry, small pumps)</a:t>
            </a:r>
          </a:p>
          <a:p>
            <a:r>
              <a:rPr lang="en-US" sz="1800" dirty="0" smtClean="0"/>
              <a:t>Commercial Loads</a:t>
            </a:r>
          </a:p>
          <a:p>
            <a:pPr lvl="1"/>
            <a:r>
              <a:rPr lang="en-US" sz="1400" dirty="0"/>
              <a:t>Heating Ventilating and Air Conditioning (HVAC)</a:t>
            </a:r>
          </a:p>
          <a:p>
            <a:pPr lvl="1"/>
            <a:r>
              <a:rPr lang="en-US" sz="1400" dirty="0"/>
              <a:t>Lighting (Incandescent, fluorescent, and LED)</a:t>
            </a:r>
          </a:p>
          <a:p>
            <a:pPr lvl="1"/>
            <a:r>
              <a:rPr lang="en-US" sz="1400" dirty="0"/>
              <a:t>Entertainment (TV, computers, other electronics)</a:t>
            </a:r>
          </a:p>
          <a:p>
            <a:r>
              <a:rPr lang="en-US" sz="1800" dirty="0" smtClean="0"/>
              <a:t>Industrial Loads</a:t>
            </a:r>
          </a:p>
          <a:p>
            <a:pPr lvl="1"/>
            <a:r>
              <a:rPr lang="en-US" sz="1400" dirty="0"/>
              <a:t>Heating Ventilating and Air Conditioning (HVAC)</a:t>
            </a:r>
          </a:p>
          <a:p>
            <a:pPr lvl="1"/>
            <a:r>
              <a:rPr lang="en-US" sz="1400" dirty="0"/>
              <a:t>Lighting (Incandescent, fluorescent, and LED)</a:t>
            </a:r>
          </a:p>
          <a:p>
            <a:pPr lvl="1"/>
            <a:r>
              <a:rPr lang="en-US" sz="1400" dirty="0" smtClean="0"/>
              <a:t>Heavy machinery (1,000 HP motors, traction motors, arc furnaces)</a:t>
            </a:r>
          </a:p>
          <a:p>
            <a:r>
              <a:rPr lang="en-US" sz="1800" dirty="0" smtClean="0"/>
              <a:t>Agricultural Loads</a:t>
            </a:r>
            <a:endParaRPr lang="en-US" sz="1400" dirty="0" smtClean="0"/>
          </a:p>
          <a:p>
            <a:pPr lvl="1"/>
            <a:r>
              <a:rPr lang="en-US" sz="1400" dirty="0" smtClean="0"/>
              <a:t>Large pump motors for moving water (Variable frequency drives) </a:t>
            </a:r>
          </a:p>
        </p:txBody>
      </p:sp>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115961"/>
    </mc:Choice>
    <mc:Fallback xmlns="">
      <p:transition spd="slow" advTm="11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Distributed Generation</a:t>
            </a:r>
            <a:endParaRPr lang="en-US" dirty="0"/>
          </a:p>
        </p:txBody>
      </p:sp>
      <p:pic>
        <p:nvPicPr>
          <p:cNvPr id="1026" name="Picture 2" descr="C:\Users\d3p313\Desktop\Photos\Unsorted\PNNL Solar\IMG_0095.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54</a:t>
            </a:fld>
            <a:endParaRPr lang="en-US"/>
          </a:p>
        </p:txBody>
      </p:sp>
      <p:pic>
        <p:nvPicPr>
          <p:cNvPr id="6" name="Picture 2" descr="C:\PNNL Work\Current Projects\FOA-152 WSU\Photos\Distributed Generation\IMG_0224.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9198263"/>
      </p:ext>
    </p:extLst>
  </p:cSld>
  <p:clrMapOvr>
    <a:masterClrMapping/>
  </p:clrMapOvr>
  <mc:AlternateContent xmlns:mc="http://schemas.openxmlformats.org/markup-compatibility/2006" xmlns:p14="http://schemas.microsoft.com/office/powerpoint/2010/main">
    <mc:Choice Requires="p14">
      <p:transition spd="slow" p14:dur="2000" advTm="29119"/>
    </mc:Choice>
    <mc:Fallback xmlns="">
      <p:transition spd="slow" advTm="2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Distributed Generation</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While economies of scale drove the nations infrastructure to large central generation plants, the 1978 PURPA act required utilities to purchase power from qualified providers.</a:t>
            </a:r>
          </a:p>
          <a:p>
            <a:endParaRPr lang="en-US" sz="1800" dirty="0" smtClean="0"/>
          </a:p>
          <a:p>
            <a:r>
              <a:rPr lang="en-US" sz="1800" dirty="0" smtClean="0"/>
              <a:t>With the continued adoption of renewable portfolio standards by individual states the amount of distributed generation is increasing.  </a:t>
            </a:r>
          </a:p>
          <a:p>
            <a:endParaRPr lang="en-US" sz="1800" dirty="0" smtClean="0"/>
          </a:p>
          <a:p>
            <a:r>
              <a:rPr lang="en-US" sz="1800" dirty="0" smtClean="0"/>
              <a:t>Distributed generation can be provided by either traditional fossil fuels, or renewable resources.   </a:t>
            </a:r>
          </a:p>
          <a:p>
            <a:pPr lvl="1"/>
            <a:r>
              <a:rPr lang="en-US" sz="1400" dirty="0" smtClean="0"/>
              <a:t>Diesel generator, micro turbine</a:t>
            </a:r>
          </a:p>
          <a:p>
            <a:pPr lvl="1"/>
            <a:r>
              <a:rPr lang="en-US" sz="1400" dirty="0" smtClean="0"/>
              <a:t>Wind, solar photo voltaic, micro hydro</a:t>
            </a:r>
            <a:endParaRPr lang="en-US" sz="1800" dirty="0" smtClean="0"/>
          </a:p>
          <a:p>
            <a:endParaRPr lang="en-US" sz="1800" dirty="0" smtClean="0"/>
          </a:p>
          <a:p>
            <a:r>
              <a:rPr lang="en-US" sz="1800" dirty="0" smtClean="0"/>
              <a:t>Regardless of the source of primary energy, distributed generation operates on systems that were originally designed for unidirectional power flows.</a:t>
            </a:r>
          </a:p>
          <a:p>
            <a:endParaRPr lang="en-US" sz="1800" dirty="0" smtClean="0"/>
          </a:p>
          <a:p>
            <a:r>
              <a:rPr lang="en-US" sz="1800" dirty="0" smtClean="0"/>
              <a:t>Because the power is generated closer to the load there are fewer systems losses.</a:t>
            </a:r>
          </a:p>
          <a:p>
            <a:endParaRPr lang="en-US" sz="18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55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118478"/>
    </mc:Choice>
    <mc:Fallback xmlns="">
      <p:transition spd="slow" advTm="11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Supervisory Control And Data Acquisition</a:t>
            </a:r>
          </a:p>
        </p:txBody>
      </p:sp>
      <p:sp>
        <p:nvSpPr>
          <p:cNvPr id="2" name="Slide Number Placeholder 1"/>
          <p:cNvSpPr>
            <a:spLocks noGrp="1"/>
          </p:cNvSpPr>
          <p:nvPr>
            <p:ph type="sldNum" sz="quarter" idx="12"/>
          </p:nvPr>
        </p:nvSpPr>
        <p:spPr/>
        <p:txBody>
          <a:bodyPr/>
          <a:lstStyle/>
          <a:p>
            <a:fld id="{B6F15528-21DE-4FAA-801E-634DDDAF4B2B}" type="slidenum">
              <a:rPr lang="en-US" smtClean="0"/>
              <a:pPr/>
              <a:t>56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2050" name="Picture 2" descr="C:\PNNL Work\Current Projects\FOA-152 WSU\Photos\Unsorted\Centralia\159.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PNNL Work\Current Projects\FOA-152 WSU\Photos\Unsorted\SCL\P1040110.JPG"/>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71856"/>
      </p:ext>
    </p:extLst>
  </p:cSld>
  <p:clrMapOvr>
    <a:masterClrMapping/>
  </p:clrMapOvr>
  <mc:AlternateContent xmlns:mc="http://schemas.openxmlformats.org/markup-compatibility/2006" xmlns:p14="http://schemas.microsoft.com/office/powerpoint/2010/main">
    <mc:Choice Requires="p14">
      <p:transition spd="slow" p14:dur="2000" advTm="11006"/>
    </mc:Choice>
    <mc:Fallback xmlns="">
      <p:transition spd="slow" advTm="1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a:t>Supervisory Control And Data Acquisition</a:t>
            </a:r>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SCADA systems exist in many industries including petroleum and manufacturing. </a:t>
            </a:r>
          </a:p>
          <a:p>
            <a:endParaRPr lang="en-US" sz="1800" dirty="0" smtClean="0"/>
          </a:p>
          <a:p>
            <a:r>
              <a:rPr lang="en-US" sz="1800" dirty="0" smtClean="0"/>
              <a:t>SCADA is the system that allows for the collection of data and the execution of commands. </a:t>
            </a:r>
          </a:p>
          <a:p>
            <a:endParaRPr lang="en-US" sz="1800" dirty="0"/>
          </a:p>
          <a:p>
            <a:r>
              <a:rPr lang="en-US" sz="1800" dirty="0" smtClean="0"/>
              <a:t>The following types of operations can be performed via SCADA:</a:t>
            </a:r>
          </a:p>
          <a:p>
            <a:pPr lvl="1"/>
            <a:r>
              <a:rPr lang="en-US" sz="1400" dirty="0" smtClean="0"/>
              <a:t>Read the voltage at a substation.</a:t>
            </a:r>
          </a:p>
          <a:p>
            <a:pPr lvl="1"/>
            <a:r>
              <a:rPr lang="en-US" sz="1400" dirty="0" smtClean="0"/>
              <a:t>Read the current on a distribution feeder.</a:t>
            </a:r>
          </a:p>
          <a:p>
            <a:pPr lvl="1"/>
            <a:r>
              <a:rPr lang="en-US" sz="1400" dirty="0" smtClean="0"/>
              <a:t>Operate an automated switch.</a:t>
            </a:r>
          </a:p>
          <a:p>
            <a:endParaRPr lang="en-US" sz="1800" dirty="0" smtClean="0"/>
          </a:p>
          <a:p>
            <a:r>
              <a:rPr lang="en-US" sz="1800" dirty="0" smtClean="0"/>
              <a:t>There are multiple communications protocols that can be use for SCADA:</a:t>
            </a:r>
          </a:p>
          <a:p>
            <a:pPr lvl="1"/>
            <a:r>
              <a:rPr lang="en-US" sz="1400" dirty="0" smtClean="0"/>
              <a:t>Modbus: legacy but still widely used</a:t>
            </a:r>
          </a:p>
          <a:p>
            <a:pPr lvl="1"/>
            <a:r>
              <a:rPr lang="en-US" sz="1400" dirty="0" smtClean="0"/>
              <a:t>DNP3: Can operate over TCP/IP</a:t>
            </a:r>
          </a:p>
          <a:p>
            <a:pPr lvl="1"/>
            <a:r>
              <a:rPr lang="en-US" sz="1400" dirty="0" smtClean="0"/>
              <a:t>IEC </a:t>
            </a:r>
            <a:r>
              <a:rPr lang="en-US" sz="1400" dirty="0"/>
              <a:t>61850: Can operate over </a:t>
            </a:r>
            <a:r>
              <a:rPr lang="en-US" sz="1400" dirty="0" smtClean="0"/>
              <a:t>TCP/IP</a:t>
            </a:r>
          </a:p>
          <a:p>
            <a:endParaRPr lang="en-US" sz="1800" dirty="0"/>
          </a:p>
          <a:p>
            <a:r>
              <a:rPr lang="en-US" sz="1800" dirty="0" smtClean="0"/>
              <a:t>Cyber security is an issue with command and control system.</a:t>
            </a:r>
          </a:p>
          <a:p>
            <a:pPr lvl="1"/>
            <a:endParaRPr lang="en-US" sz="14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62733"/>
    </mc:Choice>
    <mc:Fallback xmlns="">
      <p:transition spd="slow" advTm="6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Distribution Management System</a:t>
            </a:r>
            <a:endParaRPr lang="en-US" dirty="0"/>
          </a:p>
        </p:txBody>
      </p:sp>
      <p:pic>
        <p:nvPicPr>
          <p:cNvPr id="7170" name="Picture 2" descr="C:\Users\d3p313\Desktop\Photos\Unsorted\P1040110.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1026" name="Picture 2" descr="C:\PNNL Work\Current Projects\FOA-152 WSU\Photos\Unsorted\Centralia\165.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75454"/>
      </p:ext>
    </p:extLst>
  </p:cSld>
  <p:clrMapOvr>
    <a:masterClrMapping/>
  </p:clrMapOvr>
  <mc:AlternateContent xmlns:mc="http://schemas.openxmlformats.org/markup-compatibility/2006" xmlns:p14="http://schemas.microsoft.com/office/powerpoint/2010/main">
    <mc:Choice Requires="p14">
      <p:transition spd="slow" p14:dur="2000" advTm="11965"/>
    </mc:Choice>
    <mc:Fallback xmlns="">
      <p:transition spd="slow" advTm="1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274638"/>
            <a:ext cx="8610600" cy="1143000"/>
          </a:xfrm>
        </p:spPr>
        <p:txBody>
          <a:bodyPr>
            <a:normAutofit/>
          </a:bodyPr>
          <a:lstStyle/>
          <a:p>
            <a:r>
              <a:rPr lang="en-US" dirty="0" smtClean="0"/>
              <a:t>Distribution Management System</a:t>
            </a:r>
            <a:endParaRPr lang="en-US" dirty="0"/>
          </a:p>
        </p:txBody>
      </p:sp>
      <p:sp>
        <p:nvSpPr>
          <p:cNvPr id="3" name="Content Placeholder 2"/>
          <p:cNvSpPr txBox="1">
            <a:spLocks/>
          </p:cNvSpPr>
          <p:nvPr/>
        </p:nvSpPr>
        <p:spPr>
          <a:xfrm>
            <a:off x="304800" y="1219200"/>
            <a:ext cx="8610600" cy="56388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smtClean="0"/>
          </a:p>
        </p:txBody>
      </p:sp>
      <p:sp>
        <p:nvSpPr>
          <p:cNvPr id="5" name="Content Placeholder 2"/>
          <p:cNvSpPr txBox="1">
            <a:spLocks/>
          </p:cNvSpPr>
          <p:nvPr/>
        </p:nvSpPr>
        <p:spPr>
          <a:xfrm>
            <a:off x="457200" y="1371600"/>
            <a:ext cx="8153400" cy="50292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A DMS is a central control system for the coordinated operation of the distribution system.</a:t>
            </a:r>
          </a:p>
          <a:p>
            <a:endParaRPr lang="en-US" sz="1800" dirty="0" smtClean="0"/>
          </a:p>
          <a:p>
            <a:r>
              <a:rPr lang="en-US" sz="1800" dirty="0" smtClean="0"/>
              <a:t>Information and commands can be sent over a SCADA system, or other network.</a:t>
            </a:r>
          </a:p>
          <a:p>
            <a:endParaRPr lang="en-US" sz="1800" dirty="0"/>
          </a:p>
          <a:p>
            <a:r>
              <a:rPr lang="en-US" sz="1800" dirty="0" smtClean="0"/>
              <a:t>While a SCADA system can send individual commands, a DMS can implement complex control strategies:</a:t>
            </a:r>
          </a:p>
          <a:p>
            <a:pPr lvl="1"/>
            <a:r>
              <a:rPr lang="en-US" sz="1400" dirty="0" smtClean="0"/>
              <a:t>Automated Meter Infrastructure (AMI)</a:t>
            </a:r>
          </a:p>
          <a:p>
            <a:pPr lvl="1"/>
            <a:r>
              <a:rPr lang="en-US" sz="1400" dirty="0" smtClean="0"/>
              <a:t>Outage Management Systems (OMS)</a:t>
            </a:r>
          </a:p>
          <a:p>
            <a:pPr lvl="1"/>
            <a:r>
              <a:rPr lang="en-US" sz="1400" dirty="0" smtClean="0"/>
              <a:t>Fault Detection Identification and Restoration (FDIR)</a:t>
            </a:r>
          </a:p>
          <a:p>
            <a:pPr lvl="1"/>
            <a:endParaRPr lang="en-US" sz="1400"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797277"/>
      </p:ext>
    </p:extLst>
  </p:cSld>
  <p:clrMapOvr>
    <a:masterClrMapping/>
  </p:clrMapOvr>
  <mc:AlternateContent xmlns:mc="http://schemas.openxmlformats.org/markup-compatibility/2006" xmlns:p14="http://schemas.microsoft.com/office/powerpoint/2010/main">
    <mc:Choice Requires="p14">
      <p:transition spd="slow" p14:dur="2000" advTm="49057"/>
    </mc:Choice>
    <mc:Fallback xmlns="">
      <p:transition spd="slow" advTm="4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Invention of Electric Motor and Generator</a:t>
            </a:r>
            <a:endParaRPr lang="en-US" dirty="0"/>
          </a:p>
        </p:txBody>
      </p:sp>
      <p:sp>
        <p:nvSpPr>
          <p:cNvPr id="4" name="Content Placeholder 3"/>
          <p:cNvSpPr>
            <a:spLocks noGrp="1"/>
          </p:cNvSpPr>
          <p:nvPr>
            <p:ph sz="half" idx="2"/>
          </p:nvPr>
        </p:nvSpPr>
        <p:spPr/>
        <p:txBody>
          <a:bodyPr>
            <a:normAutofit lnSpcReduction="10000"/>
          </a:bodyPr>
          <a:lstStyle/>
          <a:p>
            <a:r>
              <a:rPr lang="en-US" sz="1800" dirty="0" smtClean="0"/>
              <a:t>Michael Faraday (1791-1867): An English chemist and physicist who is credited with some of the first operational motors and generators.</a:t>
            </a:r>
          </a:p>
          <a:p>
            <a:r>
              <a:rPr lang="en-US" sz="1800" dirty="0" smtClean="0"/>
              <a:t>Faraday’s Law bears his name.</a:t>
            </a:r>
          </a:p>
          <a:p>
            <a:r>
              <a:rPr lang="en-US" sz="1800" dirty="0" smtClean="0"/>
              <a:t>The first electromagnetic generator was called a “Faraday Disk” and produced a DC current.</a:t>
            </a:r>
          </a:p>
          <a:p>
            <a:r>
              <a:rPr lang="en-US" sz="1800" dirty="0" smtClean="0"/>
              <a:t>The Faraday Disk was extremely inefficient and could not be used to generate significant amount of electricity.</a:t>
            </a:r>
          </a:p>
          <a:p>
            <a:r>
              <a:rPr lang="en-US" sz="1800" dirty="0" smtClean="0"/>
              <a:t>The ability to continually produce electricity via a prime mover proved the concept of transferring mechanical energy into electrical energy.</a:t>
            </a:r>
            <a:endParaRPr lang="en-US" sz="1800" dirty="0"/>
          </a:p>
        </p:txBody>
      </p:sp>
      <p:pic>
        <p:nvPicPr>
          <p:cNvPr id="2050" name="Picture 2" descr="File:Faraday disk generator.jpg">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57200" y="2279254"/>
            <a:ext cx="4038600" cy="316785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18487"/>
    </mc:Choice>
    <mc:Fallback xmlns="">
      <p:transition spd="slow" advTm="11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3: Operational and Planning Considerations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Historically, distribution utilities in the United States have been able to deliver reliable power at an affordable rate. </a:t>
            </a:r>
          </a:p>
          <a:p>
            <a:endParaRPr lang="en-US" dirty="0"/>
          </a:p>
          <a:p>
            <a:r>
              <a:rPr lang="en-US" dirty="0" smtClean="0"/>
              <a:t>Operational considerations</a:t>
            </a:r>
          </a:p>
          <a:p>
            <a:pPr lvl="1"/>
            <a:r>
              <a:rPr lang="en-US" dirty="0" smtClean="0"/>
              <a:t>Reliability</a:t>
            </a:r>
          </a:p>
          <a:p>
            <a:pPr lvl="1"/>
            <a:r>
              <a:rPr lang="en-US" dirty="0" smtClean="0"/>
              <a:t>Voltage</a:t>
            </a:r>
          </a:p>
          <a:p>
            <a:pPr marL="0" indent="0">
              <a:buNone/>
            </a:pPr>
            <a:endParaRPr lang="en-US" dirty="0" smtClean="0"/>
          </a:p>
          <a:p>
            <a:r>
              <a:rPr lang="en-US" dirty="0" smtClean="0"/>
              <a:t>Planning considerations</a:t>
            </a:r>
          </a:p>
          <a:p>
            <a:pPr lvl="1"/>
            <a:r>
              <a:rPr lang="en-US" dirty="0"/>
              <a:t>Reliability</a:t>
            </a:r>
          </a:p>
          <a:p>
            <a:pPr lvl="1"/>
            <a:r>
              <a:rPr lang="en-US" dirty="0"/>
              <a:t>Voltage</a:t>
            </a:r>
          </a:p>
          <a:p>
            <a:pPr lvl="1"/>
            <a:r>
              <a:rPr lang="en-US" dirty="0" smtClean="0"/>
              <a:t>Capacity</a:t>
            </a:r>
          </a:p>
          <a:p>
            <a:endParaRPr lang="en-US" dirty="0"/>
          </a:p>
          <a:p>
            <a:r>
              <a:rPr lang="en-US" dirty="0" smtClean="0"/>
              <a:t>Must have reliable power and make money…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288836"/>
      </p:ext>
    </p:extLst>
  </p:cSld>
  <p:clrMapOvr>
    <a:masterClrMapping/>
  </p:clrMapOvr>
  <mc:AlternateContent xmlns:mc="http://schemas.openxmlformats.org/markup-compatibility/2006" xmlns:p14="http://schemas.microsoft.com/office/powerpoint/2010/main">
    <mc:Choice Requires="p14">
      <p:transition spd="slow" p14:dur="2000" advTm="103299"/>
    </mc:Choice>
    <mc:Fallback xmlns="">
      <p:transition spd="slow" advTm="10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a:t>
            </a:r>
            <a:endParaRPr lang="en-US" dirty="0"/>
          </a:p>
        </p:txBody>
      </p:sp>
      <p:sp>
        <p:nvSpPr>
          <p:cNvPr id="3" name="Content Placeholder 2"/>
          <p:cNvSpPr>
            <a:spLocks noGrp="1"/>
          </p:cNvSpPr>
          <p:nvPr>
            <p:ph idx="1"/>
          </p:nvPr>
        </p:nvSpPr>
        <p:spPr/>
        <p:txBody>
          <a:bodyPr>
            <a:normAutofit fontScale="92500" lnSpcReduction="10000"/>
          </a:bodyPr>
          <a:lstStyle/>
          <a:p>
            <a:r>
              <a:rPr lang="en-US" sz="2000" dirty="0" smtClean="0"/>
              <a:t>Capacity is the amount of power that can be delivered through a specific piece of equipment.</a:t>
            </a:r>
          </a:p>
          <a:p>
            <a:endParaRPr lang="en-US" sz="2000" dirty="0"/>
          </a:p>
          <a:p>
            <a:r>
              <a:rPr lang="en-US" sz="2000" dirty="0" smtClean="0"/>
              <a:t>At the distribution level equipment is generally limited by thermal parameters.</a:t>
            </a:r>
          </a:p>
          <a:p>
            <a:pPr marL="0" indent="0">
              <a:buNone/>
            </a:pPr>
            <a:endParaRPr lang="en-US" sz="2000" dirty="0"/>
          </a:p>
          <a:p>
            <a:pPr lvl="1"/>
            <a:r>
              <a:rPr lang="en-US" sz="1800" dirty="0" smtClean="0"/>
              <a:t>Overhead lines: as the current flowing through an overhead line increases the conductor heats up causing it to sag.  Persistent high current flows through a line can cause a sag that makes contact with vegetation.</a:t>
            </a:r>
          </a:p>
          <a:p>
            <a:pPr lvl="1"/>
            <a:endParaRPr lang="en-US" sz="1800" dirty="0"/>
          </a:p>
          <a:p>
            <a:pPr lvl="1"/>
            <a:r>
              <a:rPr lang="en-US" sz="1800" dirty="0" smtClean="0"/>
              <a:t>Underground cables: high currents flowing through a cable will increase the temperature.  Higher temperate degrade the insulation around the cable and can decrease its life time.</a:t>
            </a:r>
          </a:p>
          <a:p>
            <a:pPr lvl="1"/>
            <a:endParaRPr lang="en-US" sz="1800" dirty="0"/>
          </a:p>
          <a:p>
            <a:pPr lvl="1"/>
            <a:r>
              <a:rPr lang="en-US" sz="1800" dirty="0" smtClean="0"/>
              <a:t>Transformers: Similar to underground cables, high temperatures degrade the insulation.  Transformers can sustain short duration overloads but it reduces their effective useful life.</a:t>
            </a:r>
          </a:p>
          <a:p>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9073919"/>
      </p:ext>
    </p:extLst>
  </p:cSld>
  <p:clrMapOvr>
    <a:masterClrMapping/>
  </p:clrMapOvr>
  <mc:AlternateContent xmlns:mc="http://schemas.openxmlformats.org/markup-compatibility/2006" xmlns:p14="http://schemas.microsoft.com/office/powerpoint/2010/main">
    <mc:Choice Requires="p14">
      <p:transition spd="slow" p14:dur="2000" advTm="187987"/>
    </mc:Choice>
    <mc:Fallback xmlns="">
      <p:transition spd="slow" advTm="18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Distribution utilities generally attempt to keep voltage within the ANSI C84.1 range.</a:t>
            </a:r>
          </a:p>
          <a:p>
            <a:endParaRPr lang="en-US" dirty="0" smtClean="0"/>
          </a:p>
          <a:p>
            <a:pPr lvl="1"/>
            <a:r>
              <a:rPr lang="en-US" dirty="0"/>
              <a:t>Range A (normal steady-state):114V-126V (RMS</a:t>
            </a:r>
            <a:r>
              <a:rPr lang="en-US" dirty="0" smtClean="0"/>
              <a:t>)</a:t>
            </a:r>
            <a:endParaRPr lang="en-US" dirty="0"/>
          </a:p>
          <a:p>
            <a:pPr lvl="1"/>
            <a:r>
              <a:rPr lang="en-US" dirty="0"/>
              <a:t>Range B(emergency steady-state):107V-127V (RMS</a:t>
            </a:r>
            <a:r>
              <a:rPr lang="en-US" dirty="0" smtClean="0"/>
              <a:t>)</a:t>
            </a:r>
            <a:endParaRPr lang="en-US" dirty="0"/>
          </a:p>
          <a:p>
            <a:pPr lvl="1"/>
            <a:r>
              <a:rPr lang="en-US" dirty="0"/>
              <a:t>&lt;3% voltage unbalance at the utility </a:t>
            </a:r>
            <a:r>
              <a:rPr lang="en-US" dirty="0" smtClean="0"/>
              <a:t>meter if polyphase</a:t>
            </a:r>
          </a:p>
          <a:p>
            <a:pPr lvl="1"/>
            <a:endParaRPr lang="en-US" dirty="0" smtClean="0"/>
          </a:p>
          <a:p>
            <a:r>
              <a:rPr lang="en-US" dirty="0" smtClean="0"/>
              <a:t>Since there are rarely measurements outside of the substation, it is common to operate in the high end of Range A to ensure the most distant point on the system is above the minimum.</a:t>
            </a:r>
          </a:p>
          <a:p>
            <a:endParaRPr lang="en-US" dirty="0"/>
          </a:p>
          <a:p>
            <a:r>
              <a:rPr lang="en-US" dirty="0" smtClean="0"/>
              <a:t>For some systems voltage can be maintained without any voltage regulation equipment at the distribution level.</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9073919"/>
      </p:ext>
    </p:extLst>
  </p:cSld>
  <p:clrMapOvr>
    <a:masterClrMapping/>
  </p:clrMapOvr>
  <mc:AlternateContent xmlns:mc="http://schemas.openxmlformats.org/markup-compatibility/2006" xmlns:p14="http://schemas.microsoft.com/office/powerpoint/2010/main">
    <mc:Choice Requires="p14">
      <p:transition spd="slow" p14:dur="2000" advTm="158073"/>
    </mc:Choice>
    <mc:Fallback xmlns="">
      <p:transition spd="slow" advTm="15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Reliability</a:t>
            </a:r>
            <a:endParaRPr lang="en-US" dirty="0"/>
          </a:p>
        </p:txBody>
      </p:sp>
      <p:sp>
        <p:nvSpPr>
          <p:cNvPr id="3" name="Content Placeholder 2"/>
          <p:cNvSpPr>
            <a:spLocks noGrp="1"/>
          </p:cNvSpPr>
          <p:nvPr>
            <p:ph idx="1"/>
          </p:nvPr>
        </p:nvSpPr>
        <p:spPr>
          <a:xfrm>
            <a:off x="457200" y="1600200"/>
            <a:ext cx="8229600" cy="5029200"/>
          </a:xfrm>
        </p:spPr>
        <p:txBody>
          <a:bodyPr>
            <a:noAutofit/>
          </a:bodyPr>
          <a:lstStyle/>
          <a:p>
            <a:r>
              <a:rPr lang="en-US" sz="1800" dirty="0" smtClean="0"/>
              <a:t>Reliability at the distribution level is measured using IEEE-1366.</a:t>
            </a:r>
          </a:p>
          <a:p>
            <a:pPr lvl="1"/>
            <a:endParaRPr lang="en-US" sz="1400" dirty="0" smtClean="0"/>
          </a:p>
          <a:p>
            <a:pPr lvl="1"/>
            <a:r>
              <a:rPr lang="en-US" sz="1400" dirty="0" smtClean="0"/>
              <a:t>SAIDI: indicates the </a:t>
            </a:r>
            <a:r>
              <a:rPr lang="en-US" sz="1400" dirty="0"/>
              <a:t>total duration of interruption for the average customers and is calculated by dividing the sum of the customer interruption durations by the total number of customers </a:t>
            </a:r>
            <a:r>
              <a:rPr lang="en-US" sz="1400" dirty="0" smtClean="0"/>
              <a:t>served</a:t>
            </a:r>
          </a:p>
          <a:p>
            <a:pPr lvl="1"/>
            <a:endParaRPr lang="en-US" sz="1400" dirty="0" smtClean="0"/>
          </a:p>
          <a:p>
            <a:pPr lvl="1"/>
            <a:r>
              <a:rPr lang="en-US" sz="1400" dirty="0" smtClean="0"/>
              <a:t>SAIFI: indicates how </a:t>
            </a:r>
            <a:r>
              <a:rPr lang="en-US" sz="1400" dirty="0"/>
              <a:t>often the average customer experiences a sustained interruption and is calculated by dividing the sum of the total number of customers interrupted by the total number of customers </a:t>
            </a:r>
            <a:r>
              <a:rPr lang="en-US" sz="1400" dirty="0" smtClean="0"/>
              <a:t>served.</a:t>
            </a:r>
          </a:p>
          <a:p>
            <a:pPr lvl="1"/>
            <a:endParaRPr lang="en-US" sz="1400" dirty="0" smtClean="0"/>
          </a:p>
          <a:p>
            <a:pPr lvl="1"/>
            <a:r>
              <a:rPr lang="en-US" sz="1400" dirty="0" smtClean="0"/>
              <a:t>CAIDI: represents </a:t>
            </a:r>
            <a:r>
              <a:rPr lang="en-US" sz="1400" dirty="0"/>
              <a:t>the average time required to restore service and is calculated by dividing the sum of the customer interruption durations by the total number of customers interrupted. </a:t>
            </a:r>
            <a:endParaRPr lang="en-US" sz="1400" dirty="0" smtClean="0"/>
          </a:p>
          <a:p>
            <a:pPr lvl="1"/>
            <a:endParaRPr lang="en-US" sz="1400" dirty="0" smtClean="0"/>
          </a:p>
          <a:p>
            <a:pPr lvl="1"/>
            <a:r>
              <a:rPr lang="en-US" sz="1400" dirty="0" smtClean="0"/>
              <a:t>MAIFI:</a:t>
            </a:r>
            <a:r>
              <a:rPr lang="en-US" sz="1400" dirty="0"/>
              <a:t> </a:t>
            </a:r>
            <a:r>
              <a:rPr lang="en-US" sz="1400" dirty="0" smtClean="0"/>
              <a:t>the </a:t>
            </a:r>
            <a:r>
              <a:rPr lang="en-US" sz="1400" dirty="0"/>
              <a:t>average frequency of momentary interruptions and is calculated by dividing the sum of the total number of customer momentary interruptions by the total number of customers served</a:t>
            </a:r>
            <a:r>
              <a:rPr lang="en-US" sz="1400" dirty="0" smtClean="0"/>
              <a:t>.</a:t>
            </a:r>
          </a:p>
          <a:p>
            <a:pPr marL="457200" lvl="1" indent="0">
              <a:buNone/>
            </a:pPr>
            <a:endParaRPr lang="en-US" sz="1400" dirty="0" smtClean="0"/>
          </a:p>
          <a:p>
            <a:pPr lvl="1"/>
            <a:r>
              <a:rPr lang="en-US" sz="1400" dirty="0" smtClean="0"/>
              <a:t>IEEE-1366 contains other less commonly used metrics as well.</a:t>
            </a:r>
          </a:p>
          <a:p>
            <a:pPr lvl="1"/>
            <a:endParaRPr lang="en-US" sz="1600" dirty="0" smtClean="0"/>
          </a:p>
          <a:p>
            <a:r>
              <a:rPr lang="en-US" sz="1800" dirty="0" smtClean="0"/>
              <a:t>IEEE standards are not legally enforceable unless they are mandated by a body with legal regulatory authority.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63</a:t>
            </a:fld>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4451040"/>
      </p:ext>
    </p:extLst>
  </p:cSld>
  <p:clrMapOvr>
    <a:masterClrMapping/>
  </p:clrMapOvr>
  <mc:AlternateContent xmlns:mc="http://schemas.openxmlformats.org/markup-compatibility/2006" xmlns:p14="http://schemas.microsoft.com/office/powerpoint/2010/main">
    <mc:Choice Requires="p14">
      <p:transition spd="slow" p14:dur="2000" advTm="156066"/>
    </mc:Choice>
    <mc:Fallback xmlns="">
      <p:transition spd="slow" advTm="15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4: Simulation and Analysis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Simulation and analysis is conducted to support the operational and planning needs of the power system.  It can be performed by a number of stake holders:</a:t>
            </a:r>
          </a:p>
          <a:p>
            <a:pPr lvl="1"/>
            <a:r>
              <a:rPr lang="en-US" dirty="0" smtClean="0"/>
              <a:t>Utility or their subcontractor</a:t>
            </a:r>
          </a:p>
          <a:p>
            <a:pPr lvl="1"/>
            <a:r>
              <a:rPr lang="en-US" dirty="0" smtClean="0"/>
              <a:t>Qualified power producer</a:t>
            </a:r>
          </a:p>
          <a:p>
            <a:pPr lvl="1"/>
            <a:r>
              <a:rPr lang="en-US" dirty="0" smtClean="0"/>
              <a:t>3</a:t>
            </a:r>
            <a:r>
              <a:rPr lang="en-US" baseline="30000" dirty="0" smtClean="0"/>
              <a:t>rd</a:t>
            </a:r>
            <a:r>
              <a:rPr lang="en-US" dirty="0" smtClean="0"/>
              <a:t> party service aggregator</a:t>
            </a:r>
          </a:p>
          <a:p>
            <a:pPr lvl="1"/>
            <a:r>
              <a:rPr lang="en-US" dirty="0" smtClean="0"/>
              <a:t>End use customer</a:t>
            </a:r>
          </a:p>
          <a:p>
            <a:pPr marL="457200" lvl="1" indent="0">
              <a:buNone/>
            </a:pPr>
            <a:endParaRPr lang="en-US" dirty="0" smtClean="0"/>
          </a:p>
          <a:p>
            <a:r>
              <a:rPr lang="en-US" dirty="0" smtClean="0"/>
              <a:t>Peak load planning has been the industry standard.</a:t>
            </a:r>
          </a:p>
          <a:p>
            <a:pPr lvl="1"/>
            <a:r>
              <a:rPr lang="en-US" dirty="0" smtClean="0"/>
              <a:t>Analysis conducted for the peak hour on the peak day of the year.</a:t>
            </a:r>
          </a:p>
          <a:p>
            <a:pPr lvl="1"/>
            <a:r>
              <a:rPr lang="en-US" dirty="0" smtClean="0"/>
              <a:t>Seasonal variations are not considered.</a:t>
            </a:r>
          </a:p>
          <a:p>
            <a:pPr lvl="1"/>
            <a:endParaRPr lang="en-US" dirty="0" smtClean="0"/>
          </a:p>
          <a:p>
            <a:r>
              <a:rPr lang="en-US" dirty="0" smtClean="0"/>
              <a:t>Emerging technology requires more detailed simulation and analysis.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9212273"/>
      </p:ext>
    </p:extLst>
  </p:cSld>
  <p:clrMapOvr>
    <a:masterClrMapping/>
  </p:clrMapOvr>
  <mc:AlternateContent xmlns:mc="http://schemas.openxmlformats.org/markup-compatibility/2006" xmlns:p14="http://schemas.microsoft.com/office/powerpoint/2010/main">
    <mc:Choice Requires="p14">
      <p:transition spd="slow" p14:dur="2000" advTm="128665"/>
    </mc:Choice>
    <mc:Fallback xmlns="">
      <p:transition spd="slow" advTm="12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Selection of Simulation 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Commercial – Transmission</a:t>
            </a:r>
          </a:p>
          <a:p>
            <a:pPr lvl="1"/>
            <a:r>
              <a:rPr lang="en-US" dirty="0"/>
              <a:t>PSLF </a:t>
            </a:r>
            <a:r>
              <a:rPr lang="en-US" sz="900" dirty="0" smtClean="0"/>
              <a:t>(</a:t>
            </a:r>
            <a:r>
              <a:rPr lang="en-US" sz="900" dirty="0" smtClean="0">
                <a:hlinkClick r:id="rId4"/>
              </a:rPr>
              <a:t>http</a:t>
            </a:r>
            <a:r>
              <a:rPr lang="en-US" sz="900" dirty="0">
                <a:hlinkClick r:id="rId4"/>
              </a:rPr>
              <a:t>://</a:t>
            </a:r>
            <a:r>
              <a:rPr lang="en-US" sz="900" dirty="0" smtClean="0">
                <a:hlinkClick r:id="rId4"/>
              </a:rPr>
              <a:t>site.ge-energy.com/prod_serv/products/utility_software/en/ge_pslf/index.htm</a:t>
            </a:r>
            <a:endParaRPr lang="en-US" sz="900" dirty="0" smtClean="0"/>
          </a:p>
          <a:p>
            <a:pPr lvl="1"/>
            <a:r>
              <a:rPr lang="en-US" dirty="0" smtClean="0"/>
              <a:t>PSS</a:t>
            </a:r>
            <a:r>
              <a:rPr lang="en-US" baseline="30000" dirty="0" smtClean="0"/>
              <a:t>®</a:t>
            </a:r>
            <a:r>
              <a:rPr lang="en-US" dirty="0" smtClean="0"/>
              <a:t>E </a:t>
            </a:r>
            <a:r>
              <a:rPr lang="en-US" sz="900" dirty="0" smtClean="0"/>
              <a:t>(</a:t>
            </a:r>
            <a:r>
              <a:rPr lang="en-US" sz="900" dirty="0" smtClean="0">
                <a:hlinkClick r:id="rId5"/>
              </a:rPr>
              <a:t>http</a:t>
            </a:r>
            <a:r>
              <a:rPr lang="en-US" sz="900" dirty="0">
                <a:hlinkClick r:id="rId5"/>
              </a:rPr>
              <a:t>://</a:t>
            </a:r>
            <a:r>
              <a:rPr lang="en-US" sz="900" dirty="0" smtClean="0">
                <a:hlinkClick r:id="rId5"/>
              </a:rPr>
              <a:t>www.energy.siemens.com/us/en/services/power-transmission-distribution/power-technologies-international/software-solutions/pss-e.htm</a:t>
            </a:r>
            <a:endParaRPr lang="en-US" dirty="0" smtClean="0"/>
          </a:p>
          <a:p>
            <a:endParaRPr lang="en-US" dirty="0"/>
          </a:p>
          <a:p>
            <a:r>
              <a:rPr lang="en-US" dirty="0" smtClean="0"/>
              <a:t>Commercial - Distribution</a:t>
            </a:r>
          </a:p>
          <a:p>
            <a:pPr lvl="1"/>
            <a:r>
              <a:rPr lang="en-US" dirty="0"/>
              <a:t>CYMDIST </a:t>
            </a:r>
            <a:r>
              <a:rPr lang="en-US" sz="900" dirty="0" smtClean="0"/>
              <a:t>(</a:t>
            </a:r>
            <a:r>
              <a:rPr lang="en-US" sz="900" dirty="0" smtClean="0">
                <a:hlinkClick r:id="rId6"/>
              </a:rPr>
              <a:t>http</a:t>
            </a:r>
            <a:r>
              <a:rPr lang="en-US" sz="900" dirty="0">
                <a:hlinkClick r:id="rId6"/>
              </a:rPr>
              <a:t>://www.cyme.com/software/cymdist</a:t>
            </a:r>
            <a:r>
              <a:rPr lang="en-US" sz="900" dirty="0" smtClean="0">
                <a:hlinkClick r:id="rId6"/>
              </a:rPr>
              <a:t>/</a:t>
            </a:r>
            <a:r>
              <a:rPr lang="en-US" sz="900" dirty="0" smtClean="0"/>
              <a:t>)</a:t>
            </a:r>
            <a:endParaRPr lang="en-US" dirty="0" smtClean="0"/>
          </a:p>
          <a:p>
            <a:pPr lvl="1"/>
            <a:r>
              <a:rPr lang="en-US" dirty="0"/>
              <a:t>DEW </a:t>
            </a:r>
            <a:r>
              <a:rPr lang="en-US" sz="900" dirty="0" smtClean="0"/>
              <a:t>(</a:t>
            </a:r>
            <a:r>
              <a:rPr lang="en-US" sz="900" dirty="0" smtClean="0">
                <a:hlinkClick r:id="rId7"/>
              </a:rPr>
              <a:t>http</a:t>
            </a:r>
            <a:r>
              <a:rPr lang="en-US" sz="900" dirty="0">
                <a:hlinkClick r:id="rId7"/>
              </a:rPr>
              <a:t>://</a:t>
            </a:r>
            <a:r>
              <a:rPr lang="en-US" sz="900" dirty="0" smtClean="0">
                <a:hlinkClick r:id="rId7"/>
              </a:rPr>
              <a:t>www.edd-us.com/About.html</a:t>
            </a:r>
            <a:r>
              <a:rPr lang="en-US" sz="900" dirty="0" smtClean="0"/>
              <a:t>)</a:t>
            </a:r>
          </a:p>
          <a:p>
            <a:pPr lvl="1"/>
            <a:r>
              <a:rPr lang="en-US" dirty="0" smtClean="0"/>
              <a:t>SYNERGEE</a:t>
            </a:r>
            <a:r>
              <a:rPr lang="en-US" dirty="0"/>
              <a:t>® </a:t>
            </a:r>
            <a:r>
              <a:rPr lang="en-US" sz="900" dirty="0" smtClean="0"/>
              <a:t>(</a:t>
            </a:r>
            <a:r>
              <a:rPr lang="en-US" sz="900" dirty="0" smtClean="0">
                <a:hlinkClick r:id="rId8"/>
              </a:rPr>
              <a:t>http</a:t>
            </a:r>
            <a:r>
              <a:rPr lang="en-US" sz="900" dirty="0">
                <a:hlinkClick r:id="rId8"/>
              </a:rPr>
              <a:t>://</a:t>
            </a:r>
            <a:r>
              <a:rPr lang="en-US" sz="900" dirty="0" smtClean="0">
                <a:hlinkClick r:id="rId8"/>
              </a:rPr>
              <a:t>www.gl-group.com/en/powergeneration/SynerGEE_Electric.php</a:t>
            </a:r>
            <a:r>
              <a:rPr lang="en-US" sz="900" dirty="0" smtClean="0"/>
              <a:t>)</a:t>
            </a:r>
            <a:endParaRPr lang="en-US" dirty="0" smtClean="0"/>
          </a:p>
          <a:p>
            <a:pPr lvl="1"/>
            <a:r>
              <a:rPr lang="en-US" dirty="0" err="1" smtClean="0"/>
              <a:t>Windmil</a:t>
            </a:r>
            <a:r>
              <a:rPr lang="en-US" dirty="0"/>
              <a:t> </a:t>
            </a:r>
            <a:r>
              <a:rPr lang="en-US" sz="900" dirty="0" smtClean="0"/>
              <a:t>(</a:t>
            </a:r>
            <a:r>
              <a:rPr lang="en-US" sz="900" dirty="0" smtClean="0">
                <a:hlinkClick r:id="rId9"/>
              </a:rPr>
              <a:t>http</a:t>
            </a:r>
            <a:r>
              <a:rPr lang="en-US" sz="900" dirty="0">
                <a:hlinkClick r:id="rId9"/>
              </a:rPr>
              <a:t>://</a:t>
            </a:r>
            <a:r>
              <a:rPr lang="en-US" sz="900" dirty="0" smtClean="0">
                <a:hlinkClick r:id="rId9"/>
              </a:rPr>
              <a:t>milsoft.com/products/windmil</a:t>
            </a:r>
            <a:r>
              <a:rPr lang="en-US" sz="900" dirty="0" smtClean="0"/>
              <a:t>)</a:t>
            </a:r>
            <a:endParaRPr lang="en-US" dirty="0" smtClean="0"/>
          </a:p>
          <a:p>
            <a:pPr marL="457200" lvl="1" indent="0">
              <a:buNone/>
            </a:pPr>
            <a:endParaRPr lang="en-US" dirty="0" smtClean="0"/>
          </a:p>
          <a:p>
            <a:r>
              <a:rPr lang="en-US" dirty="0" smtClean="0"/>
              <a:t>Open Source</a:t>
            </a:r>
          </a:p>
          <a:p>
            <a:pPr lvl="1"/>
            <a:r>
              <a:rPr lang="en-US" dirty="0"/>
              <a:t>GridLAB-D </a:t>
            </a:r>
            <a:r>
              <a:rPr lang="en-US" sz="900" dirty="0" smtClean="0"/>
              <a:t>(</a:t>
            </a:r>
            <a:r>
              <a:rPr lang="en-US" sz="900" dirty="0" smtClean="0">
                <a:hlinkClick r:id="rId10"/>
              </a:rPr>
              <a:t>http</a:t>
            </a:r>
            <a:r>
              <a:rPr lang="en-US" sz="900" dirty="0">
                <a:hlinkClick r:id="rId10"/>
              </a:rPr>
              <a:t>://www.gridlabd.org</a:t>
            </a:r>
            <a:r>
              <a:rPr lang="en-US" sz="900" dirty="0" smtClean="0">
                <a:hlinkClick r:id="rId10"/>
              </a:rPr>
              <a:t>/</a:t>
            </a:r>
            <a:r>
              <a:rPr lang="en-US" sz="900" dirty="0" smtClean="0"/>
              <a:t>)</a:t>
            </a:r>
            <a:endParaRPr lang="en-US" dirty="0" smtClean="0"/>
          </a:p>
          <a:p>
            <a:pPr lvl="1"/>
            <a:r>
              <a:rPr lang="en-US" dirty="0" smtClean="0"/>
              <a:t>Open DSS </a:t>
            </a:r>
            <a:r>
              <a:rPr lang="en-US" sz="900" dirty="0" smtClean="0"/>
              <a:t>(</a:t>
            </a:r>
            <a:r>
              <a:rPr lang="en-US" sz="900" dirty="0" smtClean="0">
                <a:hlinkClick r:id="rId11"/>
              </a:rPr>
              <a:t>http://www.sourceforge.net</a:t>
            </a:r>
            <a:r>
              <a:rPr lang="en-US" sz="900" dirty="0" smtClean="0"/>
              <a:t>)</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65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5459273"/>
      </p:ext>
    </p:extLst>
  </p:cSld>
  <p:clrMapOvr>
    <a:masterClrMapping/>
  </p:clrMapOvr>
  <mc:AlternateContent xmlns:mc="http://schemas.openxmlformats.org/markup-compatibility/2006" xmlns:p14="http://schemas.microsoft.com/office/powerpoint/2010/main">
    <mc:Choice Requires="p14">
      <p:transition spd="slow" p14:dur="2000" advTm="77975"/>
    </mc:Choice>
    <mc:Fallback xmlns="">
      <p:transition spd="slow" advTm="7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 Concluding Comments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 this module we have seen how the modern power system evolved through a combination of technical, regulatory, and social forces.</a:t>
            </a:r>
          </a:p>
          <a:p>
            <a:pPr lvl="1"/>
            <a:r>
              <a:rPr lang="en-US" dirty="0" smtClean="0"/>
              <a:t>From small municipal systems the current </a:t>
            </a:r>
            <a:r>
              <a:rPr lang="en-US" dirty="0"/>
              <a:t>electrical infrastructure </a:t>
            </a:r>
            <a:r>
              <a:rPr lang="en-US" dirty="0" smtClean="0"/>
              <a:t>has grown into three distinct bulk power systems.</a:t>
            </a:r>
          </a:p>
          <a:p>
            <a:pPr lvl="1"/>
            <a:r>
              <a:rPr lang="en-US" dirty="0" smtClean="0"/>
              <a:t>Generation is provided by numerous central plants that include coal, nuclear, hydro., natural gas, and renewables.</a:t>
            </a:r>
          </a:p>
          <a:p>
            <a:pPr lvl="1"/>
            <a:r>
              <a:rPr lang="en-US" dirty="0" smtClean="0"/>
              <a:t>Distribution systems are operated as radial feeders that supply the end-use customers.</a:t>
            </a:r>
          </a:p>
          <a:p>
            <a:endParaRPr lang="en-US" dirty="0" smtClean="0"/>
          </a:p>
          <a:p>
            <a:r>
              <a:rPr lang="en-US" dirty="0" smtClean="0"/>
              <a:t>While the technology and tools have changed over time, and continue to change at an accelerated pace, the basic concept of power delivery has remained the same.</a:t>
            </a:r>
            <a:endParaRPr lang="en-US" dirty="0"/>
          </a:p>
          <a:p>
            <a:endParaRPr lang="en-US" dirty="0" smtClean="0"/>
          </a:p>
          <a:p>
            <a:r>
              <a:rPr lang="en-US" dirty="0" smtClean="0"/>
              <a:t>The net result is the electrical infrastructure the nation has today, a system that supplies reliable power at affordable rates to the entire continental United States.</a:t>
            </a:r>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B01BA5B-7730-4338-A929-CCF4E62AD04F}" type="slidenum">
              <a:rPr lang="en-US" smtClean="0"/>
              <a:pPr>
                <a:defRPr/>
              </a:pPr>
              <a:t>66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2016634"/>
      </p:ext>
    </p:extLst>
  </p:cSld>
  <p:clrMapOvr>
    <a:masterClrMapping/>
  </p:clrMapOvr>
  <mc:AlternateContent xmlns:mc="http://schemas.openxmlformats.org/markup-compatibility/2006">
    <mc:Choice xmlns:p14="http://schemas.microsoft.com/office/powerpoint/2010/main" Requires="p14">
      <p:transition spd="slow" p14:dur="2000" advTm="80445"/>
    </mc:Choice>
    <mc:Fallback>
      <p:transition spd="slow" advTm="8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Substation and Distribution Automation</a:t>
            </a:r>
            <a:br>
              <a:rPr lang="en-US" dirty="0" smtClean="0"/>
            </a:br>
            <a:r>
              <a:rPr lang="en-US" dirty="0" smtClean="0"/>
              <a:t> </a:t>
            </a:r>
            <a:endParaRPr lang="en-US" dirty="0"/>
          </a:p>
        </p:txBody>
      </p:sp>
      <p:sp>
        <p:nvSpPr>
          <p:cNvPr id="3" name="Subtitle 2"/>
          <p:cNvSpPr>
            <a:spLocks noGrp="1"/>
          </p:cNvSpPr>
          <p:nvPr>
            <p:ph type="subTitle" idx="1"/>
          </p:nvPr>
        </p:nvSpPr>
        <p:spPr/>
        <p:txBody>
          <a:bodyPr/>
          <a:lstStyle/>
          <a:p>
            <a:r>
              <a:rPr lang="en-US" dirty="0"/>
              <a:t>Conclusion of Module </a:t>
            </a:r>
            <a:r>
              <a:rPr lang="en-US" dirty="0" smtClean="0"/>
              <a:t>1: Introduction </a:t>
            </a:r>
            <a:r>
              <a:rPr lang="en-US" dirty="0"/>
              <a:t>and Evolution of Electric Distribution Systems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2074056409"/>
      </p:ext>
    </p:extLst>
  </p:cSld>
  <p:clrMapOvr>
    <a:masterClrMapping/>
  </p:clrMapOvr>
  <mc:AlternateContent xmlns:mc="http://schemas.openxmlformats.org/markup-compatibility/2006" xmlns:p14="http://schemas.microsoft.com/office/powerpoint/2010/main">
    <mc:Choice Requires="p14">
      <p:transition spd="slow" p14:dur="2000" advTm="6467"/>
    </mc:Choice>
    <mc:Fallback xmlns="">
      <p:transition spd="slow" advTm="646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Invention of the Dynamo</a:t>
            </a:r>
            <a:endParaRPr lang="en-US" dirty="0"/>
          </a:p>
        </p:txBody>
      </p:sp>
      <p:sp>
        <p:nvSpPr>
          <p:cNvPr id="2" name="Content Placeholder 1"/>
          <p:cNvSpPr>
            <a:spLocks noGrp="1"/>
          </p:cNvSpPr>
          <p:nvPr>
            <p:ph sz="half" idx="1"/>
          </p:nvPr>
        </p:nvSpPr>
        <p:spPr/>
        <p:txBody>
          <a:bodyPr>
            <a:normAutofit fontScale="92500" lnSpcReduction="10000"/>
          </a:bodyPr>
          <a:lstStyle/>
          <a:p>
            <a:r>
              <a:rPr lang="en-US" sz="1800" dirty="0" smtClean="0"/>
              <a:t>Hippolyte Pixii (1808-1835): A French instrument maker credited with the invention of the Dynamo.</a:t>
            </a:r>
          </a:p>
          <a:p>
            <a:r>
              <a:rPr lang="en-US" sz="1800" dirty="0" smtClean="0"/>
              <a:t>The dynamo would spin a permanent magnet which would induce a voltage in fixed coils.</a:t>
            </a:r>
          </a:p>
          <a:p>
            <a:r>
              <a:rPr lang="en-US" sz="1800" dirty="0" smtClean="0"/>
              <a:t>A </a:t>
            </a:r>
            <a:r>
              <a:rPr lang="en-US" sz="1800" dirty="0" err="1" smtClean="0"/>
              <a:t>commutator</a:t>
            </a:r>
            <a:r>
              <a:rPr lang="en-US" sz="1800" dirty="0" smtClean="0"/>
              <a:t> assembly was used to produce a pulsed DC output.</a:t>
            </a:r>
          </a:p>
          <a:p>
            <a:r>
              <a:rPr lang="en-US" sz="1800" dirty="0" smtClean="0"/>
              <a:t>Unlike the Faraday Disk the Dynamo was able to produce a large amount of electric current.</a:t>
            </a:r>
          </a:p>
          <a:p>
            <a:r>
              <a:rPr lang="en-US" sz="1800" dirty="0" smtClean="0"/>
              <a:t>Despite the relatively large DC output, it was a pulsed output because of the basic commutator design.</a:t>
            </a:r>
          </a:p>
          <a:p>
            <a:r>
              <a:rPr lang="en-US" sz="1800" dirty="0" smtClean="0"/>
              <a:t>The dynamo was the first practical generator that could be used to supply usable electricity.</a:t>
            </a:r>
          </a:p>
          <a:p>
            <a:endParaRPr lang="en-US" sz="1800" dirty="0"/>
          </a:p>
          <a:p>
            <a:endParaRPr lang="en-US" sz="1800" dirty="0"/>
          </a:p>
        </p:txBody>
      </p:sp>
      <p:pic>
        <p:nvPicPr>
          <p:cNvPr id="3074" name="Picture 2" descr="File:Wechselstromerzeuger.jpg">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334000" y="1295400"/>
            <a:ext cx="2895600" cy="499845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20003"/>
    </mc:Choice>
    <mc:Fallback xmlns="">
      <p:transition spd="slow" advTm="12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Invention of the Incandescent Lamp</a:t>
            </a:r>
            <a:endParaRPr lang="en-US" dirty="0"/>
          </a:p>
        </p:txBody>
      </p:sp>
      <p:sp>
        <p:nvSpPr>
          <p:cNvPr id="4" name="Content Placeholder 3"/>
          <p:cNvSpPr>
            <a:spLocks noGrp="1"/>
          </p:cNvSpPr>
          <p:nvPr>
            <p:ph sz="half" idx="2"/>
          </p:nvPr>
        </p:nvSpPr>
        <p:spPr/>
        <p:txBody>
          <a:bodyPr>
            <a:normAutofit lnSpcReduction="10000"/>
          </a:bodyPr>
          <a:lstStyle/>
          <a:p>
            <a:r>
              <a:rPr lang="en-US" sz="1800" dirty="0" smtClean="0"/>
              <a:t>Joseph Swan (1828-1914): A British physicist and chemist who is credited with the invention of the incandescent light bulb.  </a:t>
            </a:r>
          </a:p>
          <a:p>
            <a:endParaRPr lang="en-US" sz="1800" dirty="0" smtClean="0"/>
          </a:p>
          <a:p>
            <a:r>
              <a:rPr lang="en-US" sz="1800" dirty="0" smtClean="0"/>
              <a:t>The first patent was awarded in 1878.</a:t>
            </a:r>
          </a:p>
          <a:p>
            <a:endParaRPr lang="en-US" sz="1800" dirty="0" smtClean="0"/>
          </a:p>
          <a:p>
            <a:r>
              <a:rPr lang="en-US" sz="1800" dirty="0" smtClean="0"/>
              <a:t>While Thomas Edison is often thought of as the inventor of the light bulb, he was simply better at advertising his ideas.</a:t>
            </a:r>
          </a:p>
          <a:p>
            <a:endParaRPr lang="en-US" sz="1800" dirty="0" smtClean="0"/>
          </a:p>
          <a:p>
            <a:r>
              <a:rPr lang="en-US" sz="1800" dirty="0" smtClean="0"/>
              <a:t>Lighting became the first electrical load for electric utilities because it could be used by almost anyone. </a:t>
            </a:r>
            <a:endParaRPr lang="en-US" sz="1800" dirty="0"/>
          </a:p>
          <a:p>
            <a:endParaRPr lang="en-US" sz="1800" dirty="0"/>
          </a:p>
        </p:txBody>
      </p:sp>
      <p:pic>
        <p:nvPicPr>
          <p:cNvPr id="4098" name="Picture 2" descr="File:Carbonfilament.jpg">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293402" y="1981200"/>
            <a:ext cx="4202398" cy="36227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85557"/>
    </mc:Choice>
    <mc:Fallback xmlns="">
      <p:transition spd="slow" advTm="8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US" dirty="0" smtClean="0"/>
              <a:t>Pearl Street Station Begins Operation</a:t>
            </a:r>
            <a:endParaRPr lang="en-US" dirty="0"/>
          </a:p>
        </p:txBody>
      </p:sp>
      <p:sp>
        <p:nvSpPr>
          <p:cNvPr id="2" name="Content Placeholder 1"/>
          <p:cNvSpPr>
            <a:spLocks noGrp="1"/>
          </p:cNvSpPr>
          <p:nvPr>
            <p:ph sz="half" idx="1"/>
          </p:nvPr>
        </p:nvSpPr>
        <p:spPr/>
        <p:txBody>
          <a:bodyPr>
            <a:normAutofit fontScale="92500" lnSpcReduction="10000"/>
          </a:bodyPr>
          <a:lstStyle/>
          <a:p>
            <a:r>
              <a:rPr lang="en-US" sz="1800" dirty="0" smtClean="0"/>
              <a:t>Started operation on 9/4/1882</a:t>
            </a:r>
          </a:p>
          <a:p>
            <a:pPr lvl="1"/>
            <a:r>
              <a:rPr lang="en-US" sz="1200" dirty="0" smtClean="0"/>
              <a:t>1 coal powered DC Generator (Dynamo)</a:t>
            </a:r>
          </a:p>
          <a:p>
            <a:pPr lvl="1"/>
            <a:r>
              <a:rPr lang="en-US" sz="1200" dirty="0" smtClean="0"/>
              <a:t>175 </a:t>
            </a:r>
            <a:r>
              <a:rPr lang="en-US" sz="1200" dirty="0"/>
              <a:t>horse power (130.5 </a:t>
            </a:r>
            <a:r>
              <a:rPr lang="en-US" sz="1200" dirty="0" smtClean="0"/>
              <a:t>kilowatts)</a:t>
            </a:r>
          </a:p>
          <a:p>
            <a:pPr lvl="1"/>
            <a:r>
              <a:rPr lang="en-US" sz="1200" dirty="0" smtClean="0"/>
              <a:t>400 lamps/85 customers</a:t>
            </a:r>
          </a:p>
          <a:p>
            <a:endParaRPr lang="en-US" sz="1800" dirty="0" smtClean="0"/>
          </a:p>
          <a:p>
            <a:r>
              <a:rPr lang="en-US" sz="1800" dirty="0" smtClean="0"/>
              <a:t>The Pearl Street Station was the first central power plant in North America, containing generators, distribution, and load.  </a:t>
            </a:r>
          </a:p>
          <a:p>
            <a:r>
              <a:rPr lang="en-US" sz="1800" dirty="0" smtClean="0"/>
              <a:t>The Pearl Street Station established the template for early DC generation and distribution systems.</a:t>
            </a:r>
          </a:p>
          <a:p>
            <a:r>
              <a:rPr lang="en-US" sz="1800" dirty="0" smtClean="0"/>
              <a:t>Because of the low distribution voltage power could only be supplied within a radius of a mile or two.</a:t>
            </a:r>
          </a:p>
          <a:p>
            <a:r>
              <a:rPr lang="en-US" sz="1800" dirty="0" smtClean="0"/>
              <a:t>With DC there is only a single voltage supplied while loads may require different voltages.</a:t>
            </a:r>
            <a:endParaRPr lang="en-US" sz="1800" dirty="0"/>
          </a:p>
          <a:p>
            <a:pPr marL="0" indent="0">
              <a:buNone/>
            </a:pPr>
            <a:endParaRPr lang="en-US" dirty="0"/>
          </a:p>
        </p:txBody>
      </p:sp>
      <p:pic>
        <p:nvPicPr>
          <p:cNvPr id="5" name="Picture 15" descr="Pearl-St-dynamo-room-1"/>
          <p:cNvPicPr>
            <a:picLocks noChangeAspect="1" noChangeArrowheads="1"/>
          </p:cNvPicPr>
          <p:nvPr/>
        </p:nvPicPr>
        <p:blipFill>
          <a:blip r:embed="rId4">
            <a:extLst>
              <a:ext uri="{28A0092B-C50C-407E-A947-70E740481C1C}">
                <a14:useLocalDpi xmlns:a14="http://schemas.microsoft.com/office/drawing/2010/main" val="0"/>
              </a:ext>
            </a:extLst>
          </a:blip>
          <a:srcRect l="1451" t="554" r="835" b="7086"/>
          <a:stretch>
            <a:fillRect/>
          </a:stretch>
        </p:blipFill>
        <p:spPr bwMode="auto">
          <a:xfrm>
            <a:off x="4482157" y="1755416"/>
            <a:ext cx="2782174" cy="18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Early Street Lighting"/>
          <p:cNvPicPr>
            <a:picLocks noChangeAspect="1" noChangeArrowheads="1"/>
          </p:cNvPicPr>
          <p:nvPr/>
        </p:nvPicPr>
        <p:blipFill>
          <a:blip r:embed="rId5">
            <a:extLst>
              <a:ext uri="{28A0092B-C50C-407E-A947-70E740481C1C}">
                <a14:useLocalDpi xmlns:a14="http://schemas.microsoft.com/office/drawing/2010/main" val="0"/>
              </a:ext>
            </a:extLst>
          </a:blip>
          <a:srcRect l="1614" t="2290" r="1614" b="2818"/>
          <a:stretch>
            <a:fillRect/>
          </a:stretch>
        </p:blipFill>
        <p:spPr bwMode="auto">
          <a:xfrm>
            <a:off x="4473396" y="3631474"/>
            <a:ext cx="2790935" cy="193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Edison Pearl St"/>
          <p:cNvPicPr>
            <a:picLocks noChangeAspect="1" noChangeArrowheads="1"/>
          </p:cNvPicPr>
          <p:nvPr/>
        </p:nvPicPr>
        <p:blipFill>
          <a:blip r:embed="rId6">
            <a:extLst>
              <a:ext uri="{28A0092B-C50C-407E-A947-70E740481C1C}">
                <a14:useLocalDpi xmlns:a14="http://schemas.microsoft.com/office/drawing/2010/main" val="0"/>
              </a:ext>
            </a:extLst>
          </a:blip>
          <a:srcRect r="9938" b="2884"/>
          <a:stretch>
            <a:fillRect/>
          </a:stretch>
        </p:blipFill>
        <p:spPr bwMode="auto">
          <a:xfrm>
            <a:off x="7264331" y="2435869"/>
            <a:ext cx="1803469" cy="265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71224"/>
      </p:ext>
    </p:extLst>
  </p:cSld>
  <p:clrMapOvr>
    <a:masterClrMapping/>
  </p:clrMapOvr>
  <mc:AlternateContent xmlns:mc="http://schemas.openxmlformats.org/markup-compatibility/2006" xmlns:p14="http://schemas.microsoft.com/office/powerpoint/2010/main">
    <mc:Choice Requires="p14">
      <p:transition spd="slow" p14:dur="2000" advTm="151967"/>
    </mc:Choice>
    <mc:Fallback xmlns="">
      <p:transition spd="slow" advTm="15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2962</TotalTime>
  <Words>5615</Words>
  <Application>Microsoft Office PowerPoint</Application>
  <PresentationFormat>On-screen Show (4:3)</PresentationFormat>
  <Paragraphs>649</Paragraphs>
  <Slides>67</Slides>
  <Notes>0</Notes>
  <HiddenSlides>0</HiddenSlides>
  <MMClips>66</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Substation and Distribution Automation  </vt:lpstr>
      <vt:lpstr>Module 1 Overview</vt:lpstr>
      <vt:lpstr>Part 1: History of Electrical Distribution in North America</vt:lpstr>
      <vt:lpstr>Significant Technical Milestones</vt:lpstr>
      <vt:lpstr>First Electric Battery</vt:lpstr>
      <vt:lpstr>Invention of Electric Motor and Generator</vt:lpstr>
      <vt:lpstr>Invention of the Dynamo</vt:lpstr>
      <vt:lpstr>Invention of the Incandescent Lamp</vt:lpstr>
      <vt:lpstr>Pearl Street Station Begins Operation</vt:lpstr>
      <vt:lpstr>Invention of the Transformer</vt:lpstr>
      <vt:lpstr>The First AC Distribution System Begins Operation</vt:lpstr>
      <vt:lpstr>Invention of the Polyphase AC System</vt:lpstr>
      <vt:lpstr>Willamette Falls Generation Station Begins Operation</vt:lpstr>
      <vt:lpstr>Niagara Falls Generating Station begins Operation</vt:lpstr>
      <vt:lpstr>The Financial Framework of the Emerging Utility Industry</vt:lpstr>
      <vt:lpstr>The Evolving Power System</vt:lpstr>
      <vt:lpstr>Significant Policy Milestones</vt:lpstr>
      <vt:lpstr>The Federal Water Power Act of 1920</vt:lpstr>
      <vt:lpstr>Public Utility Holding Company Act of 1935</vt:lpstr>
      <vt:lpstr>The Rural Electrification Act of 1936</vt:lpstr>
      <vt:lpstr>Tennessee Valley Authority Act of 1933</vt:lpstr>
      <vt:lpstr>The Bonneville Project Act of 1937</vt:lpstr>
      <vt:lpstr>Formation of North American Electric Reliability Council (NERC)</vt:lpstr>
      <vt:lpstr>The Public Utility Regulatory Policies Act (PURPA)</vt:lpstr>
      <vt:lpstr>The Energy Policy Act of 2005</vt:lpstr>
      <vt:lpstr>Structure of Todays Distribution Companies</vt:lpstr>
      <vt:lpstr>Characteristics of Todays Distribution Systems</vt:lpstr>
      <vt:lpstr>Part 2: Distribution System Design Characteristics</vt:lpstr>
      <vt:lpstr>Elements of an Electrical Distribution System</vt:lpstr>
      <vt:lpstr>Substations</vt:lpstr>
      <vt:lpstr>Substations</vt:lpstr>
      <vt:lpstr>Substation Transformers</vt:lpstr>
      <vt:lpstr>Substation Transformers</vt:lpstr>
      <vt:lpstr>Measurement Devices</vt:lpstr>
      <vt:lpstr>Measurement Devices</vt:lpstr>
      <vt:lpstr>Voltage Control Devices</vt:lpstr>
      <vt:lpstr>Voltage Control Devices</vt:lpstr>
      <vt:lpstr>Overhead Lines</vt:lpstr>
      <vt:lpstr>Overhead Lines</vt:lpstr>
      <vt:lpstr>Underground Cables</vt:lpstr>
      <vt:lpstr>Underground Cables</vt:lpstr>
      <vt:lpstr>Breakers</vt:lpstr>
      <vt:lpstr>Breakers</vt:lpstr>
      <vt:lpstr>Switches</vt:lpstr>
      <vt:lpstr>Switches</vt:lpstr>
      <vt:lpstr>Protective Devices</vt:lpstr>
      <vt:lpstr>Protective Devices</vt:lpstr>
      <vt:lpstr>Service Transformers</vt:lpstr>
      <vt:lpstr>Service Transformers</vt:lpstr>
      <vt:lpstr>Triplex Cables</vt:lpstr>
      <vt:lpstr>Triplex Cables</vt:lpstr>
      <vt:lpstr>End-Use Loads</vt:lpstr>
      <vt:lpstr>End Use Loads</vt:lpstr>
      <vt:lpstr>Distributed Generation</vt:lpstr>
      <vt:lpstr>Distributed Generation</vt:lpstr>
      <vt:lpstr>Supervisory Control And Data Acquisition</vt:lpstr>
      <vt:lpstr>Supervisory Control And Data Acquisition</vt:lpstr>
      <vt:lpstr>Distribution Management System</vt:lpstr>
      <vt:lpstr>Distribution Management System</vt:lpstr>
      <vt:lpstr>Part 3: Operational and Planning Considerations</vt:lpstr>
      <vt:lpstr>Capacity</vt:lpstr>
      <vt:lpstr>Voltage</vt:lpstr>
      <vt:lpstr>Reliability</vt:lpstr>
      <vt:lpstr>Part 4: Simulation and Analysis</vt:lpstr>
      <vt:lpstr>A Selection of Simulation Tools</vt:lpstr>
      <vt:lpstr>Module 1 Concluding Comments</vt:lpstr>
      <vt:lpstr>Substation and Distribution Automation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Substation and Distribution Automation Module 1  </dc:title>
  <dc:creator>Kevin Schneider</dc:creator>
  <cp:lastModifiedBy>Staff</cp:lastModifiedBy>
  <cp:revision>191</cp:revision>
  <dcterms:created xsi:type="dcterms:W3CDTF">2006-08-16T00:00:00Z</dcterms:created>
  <dcterms:modified xsi:type="dcterms:W3CDTF">2012-01-17T15:19:23Z</dcterms:modified>
</cp:coreProperties>
</file>