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7" r:id="rId2"/>
    <p:sldId id="258" r:id="rId3"/>
    <p:sldId id="274" r:id="rId4"/>
    <p:sldId id="259" r:id="rId5"/>
    <p:sldId id="275" r:id="rId6"/>
    <p:sldId id="260" r:id="rId7"/>
    <p:sldId id="261" r:id="rId8"/>
    <p:sldId id="262" r:id="rId9"/>
    <p:sldId id="276" r:id="rId10"/>
    <p:sldId id="263" r:id="rId11"/>
    <p:sldId id="264" r:id="rId12"/>
    <p:sldId id="265" r:id="rId13"/>
    <p:sldId id="266" r:id="rId14"/>
    <p:sldId id="277" r:id="rId15"/>
    <p:sldId id="267" r:id="rId16"/>
    <p:sldId id="278" r:id="rId17"/>
    <p:sldId id="268" r:id="rId18"/>
    <p:sldId id="269" r:id="rId19"/>
    <p:sldId id="270" r:id="rId20"/>
    <p:sldId id="271" r:id="rId21"/>
    <p:sldId id="279" r:id="rId22"/>
    <p:sldId id="272" r:id="rId23"/>
    <p:sldId id="273"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43" autoAdjust="0"/>
    <p:restoredTop sz="86347" autoAdjust="0"/>
  </p:normalViewPr>
  <p:slideViewPr>
    <p:cSldViewPr snapToGrid="0">
      <p:cViewPr varScale="1">
        <p:scale>
          <a:sx n="92" d="100"/>
          <a:sy n="92" d="100"/>
        </p:scale>
        <p:origin x="-1003" y="-91"/>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990"/>
    </p:cViewPr>
  </p:sorterViewPr>
  <p:notesViewPr>
    <p:cSldViewPr snapToGrid="0">
      <p:cViewPr varScale="1">
        <p:scale>
          <a:sx n="100" d="100"/>
          <a:sy n="100" d="100"/>
        </p:scale>
        <p:origin x="-672"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119AEA-3A59-4CED-8CCF-A68DD55F940C}" type="datetimeFigureOut">
              <a:rPr lang="en-US" smtClean="0"/>
              <a:pPr/>
              <a:t>7/26/2013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0F11ED-854C-49ED-BF4A-7C564C33B9EE}" type="slidenum">
              <a:rPr lang="en-US" smtClean="0"/>
              <a:pPr/>
              <a:t>‹#›</a:t>
            </a:fld>
            <a:endParaRPr lang="en-US" dirty="0"/>
          </a:p>
        </p:txBody>
      </p:sp>
    </p:spTree>
    <p:extLst>
      <p:ext uri="{BB962C8B-B14F-4D97-AF65-F5344CB8AC3E}">
        <p14:creationId xmlns:p14="http://schemas.microsoft.com/office/powerpoint/2010/main" val="2348241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sng" dirty="0" smtClean="0"/>
              <a:t>Picture Details:</a:t>
            </a:r>
          </a:p>
          <a:p>
            <a:r>
              <a:rPr lang="en-US" dirty="0" smtClean="0"/>
              <a:t>Left: </a:t>
            </a:r>
            <a:r>
              <a:rPr lang="en-US" baseline="0" dirty="0" smtClean="0"/>
              <a:t>Franklin D. Roosevelt at the opening of Bonneville Dam, 1937.</a:t>
            </a:r>
            <a:endParaRPr lang="en-US" dirty="0" smtClean="0"/>
          </a:p>
          <a:p>
            <a:r>
              <a:rPr lang="en-US" dirty="0" smtClean="0"/>
              <a:t>Source: University of Washington Digital Libraries</a:t>
            </a:r>
            <a:endParaRPr lang="en-US" baseline="0" dirty="0" smtClean="0"/>
          </a:p>
          <a:p>
            <a:r>
              <a:rPr lang="en-US" baseline="0" dirty="0" smtClean="0"/>
              <a:t>Right: </a:t>
            </a:r>
            <a:r>
              <a:rPr lang="en-US" dirty="0" smtClean="0"/>
              <a:t>Grand Coulee Dam, 1945.</a:t>
            </a:r>
            <a:endParaRPr lang="en-US" baseline="0" dirty="0" smtClean="0"/>
          </a:p>
          <a:p>
            <a:r>
              <a:rPr lang="en-US" dirty="0" smtClean="0"/>
              <a:t>Source: University of Washington Digital Libraries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765D880-AED1-4AB5-800B-489AADCE6EA4}" type="slidenum">
              <a:rPr lang="en-US" smtClean="0"/>
              <a:pPr/>
              <a:t>1</a:t>
            </a:fld>
            <a:endParaRPr lang="en-US" dirty="0"/>
          </a:p>
        </p:txBody>
      </p:sp>
    </p:spTree>
    <p:extLst>
      <p:ext uri="{BB962C8B-B14F-4D97-AF65-F5344CB8AC3E}">
        <p14:creationId xmlns:p14="http://schemas.microsoft.com/office/powerpoint/2010/main" val="3938703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Picture Details:</a:t>
            </a:r>
          </a:p>
          <a:p>
            <a:r>
              <a:rPr lang="en-US" dirty="0" smtClean="0"/>
              <a:t>Photo of J.D. Ross.  Former</a:t>
            </a:r>
            <a:r>
              <a:rPr lang="en-US" baseline="0" dirty="0" smtClean="0"/>
              <a:t> superintendent of Seattle City Light and the first administrator of the Bonneville Power Administration. </a:t>
            </a:r>
            <a:endParaRPr lang="en-US" dirty="0" smtClean="0"/>
          </a:p>
          <a:p>
            <a:r>
              <a:rPr lang="en-US" dirty="0" smtClean="0"/>
              <a:t>Source: University of Washington Digital Libraries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765D880-AED1-4AB5-800B-489AADCE6EA4}" type="slidenum">
              <a:rPr lang="en-US" smtClean="0"/>
              <a:pPr/>
              <a:t>15</a:t>
            </a:fld>
            <a:endParaRPr lang="en-US" dirty="0"/>
          </a:p>
        </p:txBody>
      </p:sp>
    </p:spTree>
    <p:extLst>
      <p:ext uri="{BB962C8B-B14F-4D97-AF65-F5344CB8AC3E}">
        <p14:creationId xmlns:p14="http://schemas.microsoft.com/office/powerpoint/2010/main" val="2701258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65D880-AED1-4AB5-800B-489AADCE6EA4}" type="slidenum">
              <a:rPr lang="en-US" smtClean="0"/>
              <a:pPr/>
              <a:t>17</a:t>
            </a:fld>
            <a:endParaRPr lang="en-US" dirty="0"/>
          </a:p>
        </p:txBody>
      </p:sp>
    </p:spTree>
    <p:extLst>
      <p:ext uri="{BB962C8B-B14F-4D97-AF65-F5344CB8AC3E}">
        <p14:creationId xmlns:p14="http://schemas.microsoft.com/office/powerpoint/2010/main" val="3777948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Picture Details:</a:t>
            </a:r>
          </a:p>
          <a:p>
            <a:r>
              <a:rPr lang="en-US" dirty="0" smtClean="0"/>
              <a:t>Map</a:t>
            </a:r>
            <a:r>
              <a:rPr lang="en-US" baseline="0" dirty="0" smtClean="0"/>
              <a:t> of Washington State Utilities, ca 2012.</a:t>
            </a:r>
            <a:endParaRPr lang="en-US" dirty="0" smtClean="0"/>
          </a:p>
          <a:p>
            <a:r>
              <a:rPr lang="en-US" dirty="0" smtClean="0"/>
              <a:t>Source: Bonneville Power Administration</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765D880-AED1-4AB5-800B-489AADCE6EA4}" type="slidenum">
              <a:rPr lang="en-US" smtClean="0"/>
              <a:pPr/>
              <a:t>18</a:t>
            </a:fld>
            <a:endParaRPr lang="en-US" dirty="0"/>
          </a:p>
        </p:txBody>
      </p:sp>
    </p:spTree>
    <p:extLst>
      <p:ext uri="{BB962C8B-B14F-4D97-AF65-F5344CB8AC3E}">
        <p14:creationId xmlns:p14="http://schemas.microsoft.com/office/powerpoint/2010/main" val="248856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Picture Details:</a:t>
            </a:r>
          </a:p>
          <a:p>
            <a:r>
              <a:rPr lang="en-US" dirty="0" smtClean="0"/>
              <a:t>Map</a:t>
            </a:r>
            <a:r>
              <a:rPr lang="en-US" baseline="0" dirty="0" smtClean="0"/>
              <a:t> of Oregon State Utilities, ca 2012.</a:t>
            </a:r>
            <a:endParaRPr lang="en-US" dirty="0" smtClean="0"/>
          </a:p>
          <a:p>
            <a:r>
              <a:rPr lang="en-US" dirty="0" smtClean="0"/>
              <a:t>Source: Bonneville Power Administration</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765D880-AED1-4AB5-800B-489AADCE6EA4}" type="slidenum">
              <a:rPr lang="en-US" smtClean="0"/>
              <a:pPr/>
              <a:t>19</a:t>
            </a:fld>
            <a:endParaRPr lang="en-US" dirty="0"/>
          </a:p>
        </p:txBody>
      </p:sp>
    </p:spTree>
    <p:extLst>
      <p:ext uri="{BB962C8B-B14F-4D97-AF65-F5344CB8AC3E}">
        <p14:creationId xmlns:p14="http://schemas.microsoft.com/office/powerpoint/2010/main" val="1395394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Picture Details:</a:t>
            </a:r>
          </a:p>
          <a:p>
            <a:r>
              <a:rPr lang="en-US" dirty="0" smtClean="0"/>
              <a:t>Page 22 of “Power for Service”, a</a:t>
            </a:r>
            <a:r>
              <a:rPr lang="en-US" baseline="0" dirty="0" smtClean="0"/>
              <a:t> Puget Sound Power &amp; Light Company Publication, ca 1944.  </a:t>
            </a:r>
            <a:endParaRPr lang="en-US" dirty="0" smtClean="0"/>
          </a:p>
          <a:p>
            <a:r>
              <a:rPr lang="en-US" dirty="0" smtClean="0"/>
              <a:t>Source: University of Washington Digital Libraries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765D880-AED1-4AB5-800B-489AADCE6EA4}" type="slidenum">
              <a:rPr lang="en-US" smtClean="0"/>
              <a:pPr/>
              <a:t>20</a:t>
            </a:fld>
            <a:endParaRPr lang="en-US" dirty="0"/>
          </a:p>
        </p:txBody>
      </p:sp>
    </p:spTree>
    <p:extLst>
      <p:ext uri="{BB962C8B-B14F-4D97-AF65-F5344CB8AC3E}">
        <p14:creationId xmlns:p14="http://schemas.microsoft.com/office/powerpoint/2010/main" val="228768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Picture Details:</a:t>
            </a:r>
          </a:p>
          <a:p>
            <a:r>
              <a:rPr lang="en-US" dirty="0" smtClean="0"/>
              <a:t>Propaganda poster from the Second Work War.</a:t>
            </a:r>
          </a:p>
          <a:p>
            <a:r>
              <a:rPr lang="en-US" dirty="0" smtClean="0"/>
              <a:t>Source: Bonneville Power Administration.</a:t>
            </a:r>
            <a:endParaRPr lang="en-US" dirty="0"/>
          </a:p>
        </p:txBody>
      </p:sp>
      <p:sp>
        <p:nvSpPr>
          <p:cNvPr id="4" name="Slide Number Placeholder 3"/>
          <p:cNvSpPr>
            <a:spLocks noGrp="1"/>
          </p:cNvSpPr>
          <p:nvPr>
            <p:ph type="sldNum" sz="quarter" idx="10"/>
          </p:nvPr>
        </p:nvSpPr>
        <p:spPr/>
        <p:txBody>
          <a:bodyPr/>
          <a:lstStyle/>
          <a:p>
            <a:fld id="{C765D880-AED1-4AB5-800B-489AADCE6EA4}" type="slidenum">
              <a:rPr lang="en-US" smtClean="0"/>
              <a:pPr/>
              <a:t>22</a:t>
            </a:fld>
            <a:endParaRPr lang="en-US" dirty="0"/>
          </a:p>
        </p:txBody>
      </p:sp>
    </p:spTree>
    <p:extLst>
      <p:ext uri="{BB962C8B-B14F-4D97-AF65-F5344CB8AC3E}">
        <p14:creationId xmlns:p14="http://schemas.microsoft.com/office/powerpoint/2010/main" val="1737387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0F11ED-854C-49ED-BF4A-7C564C33B9EE}" type="slidenum">
              <a:rPr lang="en-US" smtClean="0"/>
              <a:pPr/>
              <a:t>2</a:t>
            </a:fld>
            <a:endParaRPr lang="en-US" dirty="0"/>
          </a:p>
        </p:txBody>
      </p:sp>
    </p:spTree>
    <p:extLst>
      <p:ext uri="{BB962C8B-B14F-4D97-AF65-F5344CB8AC3E}">
        <p14:creationId xmlns:p14="http://schemas.microsoft.com/office/powerpoint/2010/main" val="1394250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Picture Details:</a:t>
            </a:r>
          </a:p>
          <a:p>
            <a:r>
              <a:rPr lang="en-US" dirty="0" smtClean="0"/>
              <a:t>George</a:t>
            </a:r>
            <a:r>
              <a:rPr lang="en-US" baseline="0" dirty="0" smtClean="0"/>
              <a:t> Power house, ca 1930.</a:t>
            </a:r>
            <a:endParaRPr lang="en-US" dirty="0" smtClean="0"/>
          </a:p>
          <a:p>
            <a:r>
              <a:rPr lang="en-US" dirty="0" smtClean="0"/>
              <a:t>Source: University of Washington Digital Libraries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765D880-AED1-4AB5-800B-489AADCE6EA4}" type="slidenum">
              <a:rPr lang="en-US" smtClean="0"/>
              <a:pPr/>
              <a:t>4</a:t>
            </a:fld>
            <a:endParaRPr lang="en-US" dirty="0"/>
          </a:p>
        </p:txBody>
      </p:sp>
    </p:spTree>
    <p:extLst>
      <p:ext uri="{BB962C8B-B14F-4D97-AF65-F5344CB8AC3E}">
        <p14:creationId xmlns:p14="http://schemas.microsoft.com/office/powerpoint/2010/main" val="6301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40F11ED-854C-49ED-BF4A-7C564C33B9EE}" type="slidenum">
              <a:rPr lang="en-US" smtClean="0"/>
              <a:pPr/>
              <a:t>7</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Picture Details:</a:t>
            </a:r>
          </a:p>
          <a:p>
            <a:r>
              <a:rPr lang="en-US" dirty="0" smtClean="0"/>
              <a:t>Seattle</a:t>
            </a:r>
            <a:r>
              <a:rPr lang="en-US" baseline="0" dirty="0" smtClean="0"/>
              <a:t> Washington, 2</a:t>
            </a:r>
            <a:r>
              <a:rPr lang="en-US" baseline="30000" dirty="0" smtClean="0"/>
              <a:t>nd</a:t>
            </a:r>
            <a:r>
              <a:rPr lang="en-US" baseline="0" dirty="0" smtClean="0"/>
              <a:t> Ave from Pike St. ca 1920</a:t>
            </a:r>
            <a:endParaRPr lang="en-US" dirty="0" smtClean="0"/>
          </a:p>
          <a:p>
            <a:r>
              <a:rPr lang="en-US" dirty="0" smtClean="0"/>
              <a:t>Source: University of Washington Digital Libraries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765D880-AED1-4AB5-800B-489AADCE6EA4}" type="slidenum">
              <a:rPr lang="en-US" smtClean="0"/>
              <a:pPr/>
              <a:t>8</a:t>
            </a:fld>
            <a:endParaRPr lang="en-US" dirty="0"/>
          </a:p>
        </p:txBody>
      </p:sp>
    </p:spTree>
    <p:extLst>
      <p:ext uri="{BB962C8B-B14F-4D97-AF65-F5344CB8AC3E}">
        <p14:creationId xmlns:p14="http://schemas.microsoft.com/office/powerpoint/2010/main" val="3951376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Picture Details:</a:t>
            </a:r>
          </a:p>
          <a:p>
            <a:r>
              <a:rPr lang="en-US" dirty="0" smtClean="0"/>
              <a:t>Trempealeau Cooperative Worker,</a:t>
            </a:r>
            <a:r>
              <a:rPr lang="en-US" baseline="0" dirty="0" smtClean="0"/>
              <a:t> Wisconsin.</a:t>
            </a:r>
            <a:endParaRPr lang="en-US" dirty="0" smtClean="0"/>
          </a:p>
          <a:p>
            <a:r>
              <a:rPr lang="en-US" dirty="0" smtClean="0"/>
              <a:t>Source: University of Washington Digital Libraries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765D880-AED1-4AB5-800B-489AADCE6EA4}" type="slidenum">
              <a:rPr lang="en-US" smtClean="0"/>
              <a:pPr/>
              <a:t>10</a:t>
            </a:fld>
            <a:endParaRPr lang="en-US" dirty="0"/>
          </a:p>
        </p:txBody>
      </p:sp>
    </p:spTree>
    <p:extLst>
      <p:ext uri="{BB962C8B-B14F-4D97-AF65-F5344CB8AC3E}">
        <p14:creationId xmlns:p14="http://schemas.microsoft.com/office/powerpoint/2010/main" val="3611762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Picture Details:</a:t>
            </a:r>
          </a:p>
          <a:p>
            <a:r>
              <a:rPr lang="en-US" dirty="0" smtClean="0"/>
              <a:t>Drawing of Rural Electrification</a:t>
            </a:r>
          </a:p>
          <a:p>
            <a:r>
              <a:rPr lang="en-US" dirty="0" smtClean="0"/>
              <a:t>Source: National Rural Electric Cooperative Association</a:t>
            </a:r>
          </a:p>
          <a:p>
            <a:endParaRPr lang="en-US" dirty="0"/>
          </a:p>
        </p:txBody>
      </p:sp>
      <p:sp>
        <p:nvSpPr>
          <p:cNvPr id="4" name="Slide Number Placeholder 3"/>
          <p:cNvSpPr>
            <a:spLocks noGrp="1"/>
          </p:cNvSpPr>
          <p:nvPr>
            <p:ph type="sldNum" sz="quarter" idx="10"/>
          </p:nvPr>
        </p:nvSpPr>
        <p:spPr/>
        <p:txBody>
          <a:bodyPr/>
          <a:lstStyle/>
          <a:p>
            <a:fld id="{C765D880-AED1-4AB5-800B-489AADCE6EA4}" type="slidenum">
              <a:rPr lang="en-US" smtClean="0"/>
              <a:pPr/>
              <a:t>11</a:t>
            </a:fld>
            <a:endParaRPr lang="en-US" dirty="0"/>
          </a:p>
        </p:txBody>
      </p:sp>
    </p:spTree>
    <p:extLst>
      <p:ext uri="{BB962C8B-B14F-4D97-AF65-F5344CB8AC3E}">
        <p14:creationId xmlns:p14="http://schemas.microsoft.com/office/powerpoint/2010/main" val="2655612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Picture Details:</a:t>
            </a:r>
          </a:p>
          <a:p>
            <a:r>
              <a:rPr lang="en-US" dirty="0" smtClean="0"/>
              <a:t>Rural Cooperatives</a:t>
            </a:r>
            <a:r>
              <a:rPr lang="en-US" baseline="0" dirty="0" smtClean="0"/>
              <a:t> in Washington State, Oregon State, Montana, and Idaho.</a:t>
            </a:r>
            <a:endParaRPr lang="en-US" dirty="0" smtClean="0"/>
          </a:p>
          <a:p>
            <a:r>
              <a:rPr lang="en-US" dirty="0" smtClean="0"/>
              <a:t>Source: Washington Rural electric Cooperative Association, Oregon Rural Electric Cooperative Association, Montana Electric Cooperative Association, Idaho Public Utilities Commission.</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765D880-AED1-4AB5-800B-489AADCE6EA4}" type="slidenum">
              <a:rPr lang="en-US" smtClean="0"/>
              <a:pPr/>
              <a:t>12</a:t>
            </a:fld>
            <a:endParaRPr lang="en-US" dirty="0"/>
          </a:p>
        </p:txBody>
      </p:sp>
    </p:spTree>
    <p:extLst>
      <p:ext uri="{BB962C8B-B14F-4D97-AF65-F5344CB8AC3E}">
        <p14:creationId xmlns:p14="http://schemas.microsoft.com/office/powerpoint/2010/main" val="732042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Picture Details:</a:t>
            </a:r>
          </a:p>
          <a:p>
            <a:r>
              <a:rPr lang="en-US" dirty="0" smtClean="0"/>
              <a:t>Rock Island dam, no date.</a:t>
            </a:r>
          </a:p>
          <a:p>
            <a:r>
              <a:rPr lang="en-US" dirty="0" smtClean="0"/>
              <a:t>Source: University of Washington Digital Libraries</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765D880-AED1-4AB5-800B-489AADCE6EA4}" type="slidenum">
              <a:rPr lang="en-US" smtClean="0"/>
              <a:pPr/>
              <a:t>13</a:t>
            </a:fld>
            <a:endParaRPr lang="en-US" dirty="0"/>
          </a:p>
        </p:txBody>
      </p:sp>
    </p:spTree>
    <p:extLst>
      <p:ext uri="{BB962C8B-B14F-4D97-AF65-F5344CB8AC3E}">
        <p14:creationId xmlns:p14="http://schemas.microsoft.com/office/powerpoint/2010/main" val="1863154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86242E65-33B0-4D77-A506-4ACDD65D151B}" type="datetimeFigureOut">
              <a:rPr lang="en-US" smtClean="0"/>
              <a:pPr/>
              <a:t>7/26/2013</a:t>
            </a:fld>
            <a:endParaRPr lang="en-US" dirty="0"/>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dirty="0"/>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4F5551BB-9D4B-4C62-AB68-18C45DD5E89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6242E65-33B0-4D77-A506-4ACDD65D151B}" type="datetimeFigureOut">
              <a:rPr lang="en-US" smtClean="0"/>
              <a:pPr/>
              <a:t>7/26/2013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5551BB-9D4B-4C62-AB68-18C45DD5E89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6242E65-33B0-4D77-A506-4ACDD65D151B}" type="datetimeFigureOut">
              <a:rPr lang="en-US" smtClean="0"/>
              <a:pPr/>
              <a:t>7/26/2013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5551BB-9D4B-4C62-AB68-18C45DD5E89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86242E65-33B0-4D77-A506-4ACDD65D151B}" type="datetimeFigureOut">
              <a:rPr lang="en-US" smtClean="0"/>
              <a:pPr/>
              <a:t>7/26/2013</a:t>
            </a:fld>
            <a:endParaRPr lang="en-US" dirty="0"/>
          </a:p>
        </p:txBody>
      </p:sp>
      <p:sp>
        <p:nvSpPr>
          <p:cNvPr id="9" name="Slide Number Placeholder 8"/>
          <p:cNvSpPr>
            <a:spLocks noGrp="1"/>
          </p:cNvSpPr>
          <p:nvPr>
            <p:ph type="sldNum" sz="quarter" idx="15"/>
          </p:nvPr>
        </p:nvSpPr>
        <p:spPr/>
        <p:txBody>
          <a:bodyPr rtlCol="0"/>
          <a:lstStyle/>
          <a:p>
            <a:fld id="{4F5551BB-9D4B-4C62-AB68-18C45DD5E895}" type="slidenum">
              <a:rPr lang="en-US" smtClean="0"/>
              <a:pPr/>
              <a:t>‹#›</a:t>
            </a:fld>
            <a:endParaRPr lang="en-US" dirty="0"/>
          </a:p>
        </p:txBody>
      </p:sp>
      <p:sp>
        <p:nvSpPr>
          <p:cNvPr id="10" name="Footer Placeholder 9"/>
          <p:cNvSpPr>
            <a:spLocks noGrp="1"/>
          </p:cNvSpPr>
          <p:nvPr>
            <p:ph type="ftr" sz="quarter" idx="16"/>
          </p:nvPr>
        </p:nvSpPr>
        <p:spPr/>
        <p:txBody>
          <a:bodyPr rtlCol="0"/>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86242E65-33B0-4D77-A506-4ACDD65D151B}" type="datetimeFigureOut">
              <a:rPr lang="en-US" smtClean="0"/>
              <a:pPr/>
              <a:t>7/26/2013</a:t>
            </a:fld>
            <a:endParaRPr lang="en-US" dirty="0"/>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dirty="0"/>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6" name="Slide Number Placeholder 5"/>
          <p:cNvSpPr>
            <a:spLocks noGrp="1"/>
          </p:cNvSpPr>
          <p:nvPr>
            <p:ph type="sldNum" sz="quarter" idx="12"/>
          </p:nvPr>
        </p:nvSpPr>
        <p:spPr bwMode="auto">
          <a:xfrm>
            <a:off x="1340616" y="4928702"/>
            <a:ext cx="609600" cy="517524"/>
          </a:xfrm>
        </p:spPr>
        <p:txBody>
          <a:bodyPr/>
          <a:lstStyle/>
          <a:p>
            <a:fld id="{4F5551BB-9D4B-4C62-AB68-18C45DD5E895}"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86242E65-33B0-4D77-A506-4ACDD65D151B}" type="datetimeFigureOut">
              <a:rPr lang="en-US" smtClean="0"/>
              <a:pPr/>
              <a:t>7/26/2013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5551BB-9D4B-4C62-AB68-18C45DD5E895}" type="slidenum">
              <a:rPr lang="en-US" smtClean="0"/>
              <a:pPr/>
              <a:t>‹#›</a:t>
            </a:fld>
            <a:endParaRPr lang="en-US" dirty="0"/>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86242E65-33B0-4D77-A506-4ACDD65D151B}" type="datetimeFigureOut">
              <a:rPr lang="en-US" smtClean="0"/>
              <a:pPr/>
              <a:t>7/26/2013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5551BB-9D4B-4C62-AB68-18C45DD5E895}" type="slidenum">
              <a:rPr lang="en-US" smtClean="0"/>
              <a:pPr/>
              <a:t>‹#›</a:t>
            </a:fld>
            <a:endParaRPr lang="en-US" dirty="0"/>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242E65-33B0-4D77-A506-4ACDD65D151B}" type="datetimeFigureOut">
              <a:rPr lang="en-US" smtClean="0"/>
              <a:pPr/>
              <a:t>7/26/2013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5551BB-9D4B-4C62-AB68-18C45DD5E89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86242E65-33B0-4D77-A506-4ACDD65D151B}" type="datetimeFigureOut">
              <a:rPr lang="en-US" smtClean="0"/>
              <a:pPr/>
              <a:t>7/26/2013</a:t>
            </a:fld>
            <a:endParaRPr lang="en-US" dirty="0"/>
          </a:p>
        </p:txBody>
      </p:sp>
      <p:sp>
        <p:nvSpPr>
          <p:cNvPr id="22" name="Slide Number Placeholder 21"/>
          <p:cNvSpPr>
            <a:spLocks noGrp="1"/>
          </p:cNvSpPr>
          <p:nvPr>
            <p:ph type="sldNum" sz="quarter" idx="15"/>
          </p:nvPr>
        </p:nvSpPr>
        <p:spPr/>
        <p:txBody>
          <a:bodyPr rtlCol="0"/>
          <a:lstStyle/>
          <a:p>
            <a:fld id="{4F5551BB-9D4B-4C62-AB68-18C45DD5E895}" type="slidenum">
              <a:rPr lang="en-US" smtClean="0"/>
              <a:pPr/>
              <a:t>‹#›</a:t>
            </a:fld>
            <a:endParaRPr lang="en-US" dirty="0"/>
          </a:p>
        </p:txBody>
      </p:sp>
      <p:sp>
        <p:nvSpPr>
          <p:cNvPr id="23" name="Footer Placeholder 22"/>
          <p:cNvSpPr>
            <a:spLocks noGrp="1"/>
          </p:cNvSpPr>
          <p:nvPr>
            <p:ph type="ftr" sz="quarter" idx="16"/>
          </p:nvPr>
        </p:nvSpPr>
        <p:spPr/>
        <p:txBody>
          <a:bodyPr rtlCol="0"/>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dirty="0"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86242E65-33B0-4D77-A506-4ACDD65D151B}" type="datetimeFigureOut">
              <a:rPr lang="en-US" smtClean="0"/>
              <a:pPr/>
              <a:t>7/26/2013</a:t>
            </a:fld>
            <a:endParaRPr lang="en-US" dirty="0"/>
          </a:p>
        </p:txBody>
      </p:sp>
      <p:sp>
        <p:nvSpPr>
          <p:cNvPr id="18" name="Slide Number Placeholder 17"/>
          <p:cNvSpPr>
            <a:spLocks noGrp="1"/>
          </p:cNvSpPr>
          <p:nvPr>
            <p:ph type="sldNum" sz="quarter" idx="11"/>
          </p:nvPr>
        </p:nvSpPr>
        <p:spPr/>
        <p:txBody>
          <a:bodyPr rtlCol="0"/>
          <a:lstStyle/>
          <a:p>
            <a:fld id="{4F5551BB-9D4B-4C62-AB68-18C45DD5E895}" type="slidenum">
              <a:rPr lang="en-US" smtClean="0"/>
              <a:pPr/>
              <a:t>‹#›</a:t>
            </a:fld>
            <a:endParaRPr lang="en-US" dirty="0"/>
          </a:p>
        </p:txBody>
      </p:sp>
      <p:sp>
        <p:nvSpPr>
          <p:cNvPr id="21" name="Footer Placeholder 20"/>
          <p:cNvSpPr>
            <a:spLocks noGrp="1"/>
          </p:cNvSpPr>
          <p:nvPr>
            <p:ph type="ftr" sz="quarter" idx="12"/>
          </p:nvPr>
        </p:nvSpPr>
        <p:spPr/>
        <p:txBody>
          <a:bodyPr rtlCol="0"/>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86242E65-33B0-4D77-A506-4ACDD65D151B}" type="datetimeFigureOut">
              <a:rPr lang="en-US" smtClean="0"/>
              <a:pPr/>
              <a:t>7/26/2013</a:t>
            </a:fld>
            <a:endParaRPr lang="en-US" dirty="0"/>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dirty="0"/>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4F5551BB-9D4B-4C62-AB68-18C45DD5E89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4.xml"/><Relationship Id="rId7" Type="http://schemas.openxmlformats.org/officeDocument/2006/relationships/image" Target="../media/image15.jpeg"/><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8.xml"/><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6.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wma"/><Relationship Id="rId1" Type="http://schemas.microsoft.com/office/2007/relationships/media" Target="../media/media21.wma"/><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6.png"/><Relationship Id="rId5" Type="http://schemas.openxmlformats.org/officeDocument/2006/relationships/image" Target="../media/image22.jpeg"/><Relationship Id="rId4"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5" Type="http://schemas.openxmlformats.org/officeDocument/2006/relationships/image" Target="../media/image6.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6.pn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6.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cstate="print">
            <a:lum/>
          </a:blip>
          <a:srcRect/>
          <a:stretch>
            <a:fillRect t="-3000" b="-3000"/>
          </a:stretch>
        </a:blipFill>
        <a:effectLst/>
      </p:bgPr>
    </p:bg>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a:bodyPr>
          <a:lstStyle/>
          <a:p>
            <a:pPr algn="ctr"/>
            <a:r>
              <a:rPr lang="en-US" dirty="0"/>
              <a:t>Part </a:t>
            </a:r>
            <a:r>
              <a:rPr lang="en-US" dirty="0" smtClean="0"/>
              <a:t>3: The Emergence of Federal Power</a:t>
            </a:r>
            <a:br>
              <a:rPr lang="en-US" dirty="0" smtClean="0"/>
            </a:br>
            <a:r>
              <a:rPr lang="en-US" dirty="0" smtClean="0"/>
              <a:t> </a:t>
            </a:r>
            <a:r>
              <a:rPr lang="en-US" sz="2400" dirty="0" smtClean="0"/>
              <a:t>(1930-1950)</a:t>
            </a:r>
            <a:endParaRPr lang="en-US" sz="24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1</a:t>
            </a:fld>
            <a:endParaRPr lang="en-US" dirty="0"/>
          </a:p>
        </p:txBody>
      </p:sp>
      <p:pic>
        <p:nvPicPr>
          <p:cNvPr id="8" name="Picture 3" descr="C:\Users\d3p313\Desktop\FDR at Boneville Dam ca 1937.png"/>
          <p:cNvPicPr>
            <a:picLocks noGrp="1" noChangeAspect="1" noChangeArrowheads="1"/>
          </p:cNvPicPr>
          <p:nvPr>
            <p:ph sz="quarter" idx="1"/>
          </p:nvPr>
        </p:nvPicPr>
        <p:blipFill rotWithShape="1">
          <a:blip r:embed="rId6" cstate="print">
            <a:extLst>
              <a:ext uri="{28A0092B-C50C-407E-A947-70E740481C1C}">
                <a14:useLocalDpi xmlns:a14="http://schemas.microsoft.com/office/drawing/2010/main" val="0"/>
              </a:ext>
            </a:extLst>
          </a:blip>
          <a:srcRect b="5774"/>
          <a:stretch/>
        </p:blipFill>
        <p:spPr bwMode="auto">
          <a:xfrm>
            <a:off x="414070" y="2209801"/>
            <a:ext cx="3983144" cy="28001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2" descr="C:\Users\d3p313\Desktop\Grand Coulee June 28 1945.png"/>
          <p:cNvPicPr>
            <a:picLocks noGrp="1" noChangeAspect="1" noChangeArrowheads="1"/>
          </p:cNvPicPr>
          <p:nvPr>
            <p:ph sz="quarter" idx="2"/>
          </p:nvPr>
        </p:nvPicPr>
        <p:blipFill rotWithShape="1">
          <a:blip r:embed="rId7" cstate="print">
            <a:extLst>
              <a:ext uri="{28A0092B-C50C-407E-A947-70E740481C1C}">
                <a14:useLocalDpi xmlns:a14="http://schemas.microsoft.com/office/drawing/2010/main" val="0"/>
              </a:ext>
            </a:extLst>
          </a:blip>
          <a:srcRect b="4680"/>
          <a:stretch/>
        </p:blipFill>
        <p:spPr bwMode="auto">
          <a:xfrm>
            <a:off x="4691330" y="2057400"/>
            <a:ext cx="4035425" cy="31754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626422" y="6581001"/>
            <a:ext cx="517578" cy="276999"/>
          </a:xfrm>
          <a:prstGeom prst="rect">
            <a:avLst/>
          </a:prstGeom>
          <a:noFill/>
        </p:spPr>
        <p:txBody>
          <a:bodyPr wrap="square" rtlCol="0">
            <a:spAutoFit/>
          </a:bodyPr>
          <a:lstStyle/>
          <a:p>
            <a:pPr algn="ctr"/>
            <a:r>
              <a:rPr lang="en-US" sz="1200" dirty="0" smtClean="0"/>
              <a:t>3-1</a:t>
            </a:r>
            <a:endParaRPr lang="en-US" sz="12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233973134"/>
      </p:ext>
    </p:extLst>
  </p:cSld>
  <p:clrMapOvr>
    <a:masterClrMapping/>
  </p:clrMapOvr>
  <mc:AlternateContent xmlns:mc="http://schemas.openxmlformats.org/markup-compatibility/2006" xmlns:p14="http://schemas.microsoft.com/office/powerpoint/2010/main">
    <mc:Choice Requires="p14">
      <p:transition spd="slow" p14:dur="2000" advTm="3963"/>
    </mc:Choice>
    <mc:Fallback xmlns="">
      <p:transition spd="slow" advTm="3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169652"/>
            <a:ext cx="7467600" cy="639762"/>
          </a:xfrm>
        </p:spPr>
        <p:txBody>
          <a:bodyPr>
            <a:normAutofit fontScale="90000"/>
          </a:bodyPr>
          <a:lstStyle/>
          <a:p>
            <a:r>
              <a:rPr lang="en-US" sz="1300" dirty="0" smtClean="0">
                <a:solidFill>
                  <a:schemeClr val="bg1">
                    <a:lumMod val="75000"/>
                  </a:schemeClr>
                </a:solidFill>
              </a:rPr>
              <a:t>Part 3 (1930 – 1950): Rural Electrification of the Northwest</a:t>
            </a:r>
            <a:r>
              <a:rPr lang="en-US" dirty="0" smtClean="0"/>
              <a:t/>
            </a:r>
            <a:br>
              <a:rPr lang="en-US" dirty="0" smtClean="0"/>
            </a:br>
            <a:r>
              <a:rPr lang="en-US" sz="2700" dirty="0" smtClean="0"/>
              <a:t>The </a:t>
            </a:r>
            <a:r>
              <a:rPr lang="en-US" sz="2700" dirty="0"/>
              <a:t>Rural Electrification Act of 1936</a:t>
            </a:r>
          </a:p>
        </p:txBody>
      </p:sp>
      <p:sp>
        <p:nvSpPr>
          <p:cNvPr id="2" name="Slide Number Placeholder 1"/>
          <p:cNvSpPr>
            <a:spLocks noGrp="1"/>
          </p:cNvSpPr>
          <p:nvPr>
            <p:ph type="sldNum" sz="quarter" idx="12"/>
          </p:nvPr>
        </p:nvSpPr>
        <p:spPr/>
        <p:txBody>
          <a:bodyPr/>
          <a:lstStyle/>
          <a:p>
            <a:fld id="{B6F15528-21DE-4FAA-801E-634DDDAF4B2B}" type="slidenum">
              <a:rPr lang="en-US" smtClean="0"/>
              <a:pPr/>
              <a:t>10</a:t>
            </a:fld>
            <a:endParaRPr lang="en-US" dirty="0"/>
          </a:p>
        </p:txBody>
      </p:sp>
      <p:sp>
        <p:nvSpPr>
          <p:cNvPr id="4" name="Content Placeholder 3"/>
          <p:cNvSpPr>
            <a:spLocks noGrp="1"/>
          </p:cNvSpPr>
          <p:nvPr>
            <p:ph sz="quarter" idx="1"/>
          </p:nvPr>
        </p:nvSpPr>
        <p:spPr>
          <a:xfrm>
            <a:off x="457200" y="1039488"/>
            <a:ext cx="4419600" cy="5181600"/>
          </a:xfrm>
        </p:spPr>
        <p:txBody>
          <a:bodyPr>
            <a:normAutofit fontScale="70000" lnSpcReduction="20000"/>
          </a:bodyPr>
          <a:lstStyle/>
          <a:p>
            <a:pPr marL="0" indent="233363">
              <a:lnSpc>
                <a:spcPct val="120000"/>
              </a:lnSpc>
              <a:spcBef>
                <a:spcPts val="0"/>
              </a:spcBef>
              <a:spcAft>
                <a:spcPts val="1200"/>
              </a:spcAft>
              <a:buNone/>
            </a:pPr>
            <a:r>
              <a:rPr lang="en-US" sz="2200" dirty="0"/>
              <a:t>Because of the population density of urban centers, they were the first areas to experience </a:t>
            </a:r>
            <a:r>
              <a:rPr lang="en-US" sz="2200" dirty="0" smtClean="0"/>
              <a:t>widespread </a:t>
            </a:r>
            <a:r>
              <a:rPr lang="en-US" sz="2200" dirty="0"/>
              <a:t>electrification.</a:t>
            </a:r>
          </a:p>
          <a:p>
            <a:pPr marL="0" indent="233363">
              <a:lnSpc>
                <a:spcPct val="120000"/>
              </a:lnSpc>
              <a:spcBef>
                <a:spcPts val="0"/>
              </a:spcBef>
              <a:spcAft>
                <a:spcPts val="1200"/>
              </a:spcAft>
              <a:buNone/>
            </a:pPr>
            <a:r>
              <a:rPr lang="en-US" sz="2200" dirty="0" smtClean="0"/>
              <a:t>Companies </a:t>
            </a:r>
            <a:r>
              <a:rPr lang="en-US" sz="2200" dirty="0"/>
              <a:t>that operated at a profit had less of an incentive to supply electricity to low density rural areas.</a:t>
            </a:r>
          </a:p>
          <a:p>
            <a:pPr marL="0" indent="233363">
              <a:lnSpc>
                <a:spcPct val="120000"/>
              </a:lnSpc>
              <a:spcBef>
                <a:spcPts val="0"/>
              </a:spcBef>
              <a:spcAft>
                <a:spcPts val="1200"/>
              </a:spcAft>
              <a:buNone/>
            </a:pPr>
            <a:r>
              <a:rPr lang="en-US" sz="2200" dirty="0" smtClean="0"/>
              <a:t>In the existing regulatory environment </a:t>
            </a:r>
            <a:r>
              <a:rPr lang="en-US" sz="2200" dirty="0"/>
              <a:t>there </a:t>
            </a:r>
            <a:r>
              <a:rPr lang="en-US" sz="2200" dirty="0" smtClean="0"/>
              <a:t>was no </a:t>
            </a:r>
            <a:r>
              <a:rPr lang="en-US" sz="2200" dirty="0"/>
              <a:t>obligation of service, so there was no effective way for rural areas </a:t>
            </a:r>
            <a:r>
              <a:rPr lang="en-US" sz="2100" dirty="0" smtClean="0"/>
              <a:t>to</a:t>
            </a:r>
            <a:r>
              <a:rPr lang="en-US" sz="2200" dirty="0"/>
              <a:t> obtain </a:t>
            </a:r>
            <a:r>
              <a:rPr lang="en-US" sz="2200" dirty="0" smtClean="0"/>
              <a:t>service.  </a:t>
            </a:r>
            <a:endParaRPr lang="en-US" sz="2200" dirty="0"/>
          </a:p>
          <a:p>
            <a:pPr marL="0" indent="233363">
              <a:lnSpc>
                <a:spcPct val="120000"/>
              </a:lnSpc>
              <a:spcBef>
                <a:spcPts val="0"/>
              </a:spcBef>
              <a:spcAft>
                <a:spcPts val="600"/>
              </a:spcAft>
              <a:buNone/>
            </a:pPr>
            <a:r>
              <a:rPr lang="en-US" sz="2200" dirty="0" smtClean="0"/>
              <a:t>The </a:t>
            </a:r>
            <a:r>
              <a:rPr lang="en-US" sz="2200" dirty="0"/>
              <a:t>Rural Electrification Act of 1936 was designed to provide electricity to rural customers.</a:t>
            </a:r>
          </a:p>
          <a:p>
            <a:pPr marL="457200" lvl="1" indent="-233363">
              <a:spcBef>
                <a:spcPts val="0"/>
              </a:spcBef>
              <a:spcAft>
                <a:spcPts val="600"/>
              </a:spcAft>
              <a:buClr>
                <a:schemeClr val="tx1"/>
              </a:buClr>
              <a:buSzPct val="70000"/>
              <a:buFont typeface="Wingdings" pitchFamily="2" charset="2"/>
              <a:buChar char="Ø"/>
            </a:pPr>
            <a:r>
              <a:rPr lang="en-US" sz="1900" dirty="0"/>
              <a:t>Established the Rural Electrification Administration (REA)  with cooperatives for towns with less than 2,500 people.</a:t>
            </a:r>
          </a:p>
          <a:p>
            <a:pPr marL="457200" lvl="1" indent="-233363">
              <a:spcBef>
                <a:spcPts val="0"/>
              </a:spcBef>
              <a:spcAft>
                <a:spcPts val="600"/>
              </a:spcAft>
              <a:buClr>
                <a:schemeClr val="tx1"/>
              </a:buClr>
              <a:buSzPct val="70000"/>
              <a:buFont typeface="Wingdings" pitchFamily="2" charset="2"/>
              <a:buChar char="Ø"/>
            </a:pPr>
            <a:r>
              <a:rPr lang="en-US" sz="1900" dirty="0"/>
              <a:t>Established a preferred status for Federal power.</a:t>
            </a:r>
          </a:p>
          <a:p>
            <a:pPr marL="457200" lvl="1" indent="-233363">
              <a:spcBef>
                <a:spcPts val="0"/>
              </a:spcBef>
              <a:spcAft>
                <a:spcPts val="1200"/>
              </a:spcAft>
              <a:buClr>
                <a:schemeClr val="tx1"/>
              </a:buClr>
              <a:buSzPct val="70000"/>
              <a:buFont typeface="Wingdings" pitchFamily="2" charset="2"/>
              <a:buChar char="Ø"/>
            </a:pPr>
            <a:r>
              <a:rPr lang="en-US" sz="1900" dirty="0"/>
              <a:t>Provided loan guarantees for rural cooperatives.</a:t>
            </a:r>
          </a:p>
          <a:p>
            <a:pPr marL="0" lvl="1" indent="233363">
              <a:lnSpc>
                <a:spcPct val="120000"/>
              </a:lnSpc>
              <a:spcBef>
                <a:spcPts val="0"/>
              </a:spcBef>
              <a:spcAft>
                <a:spcPts val="1200"/>
              </a:spcAft>
              <a:buSzPct val="70000"/>
              <a:buNone/>
            </a:pPr>
            <a:r>
              <a:rPr lang="en-US" dirty="0" smtClean="0"/>
              <a:t>In 1934 only 10</a:t>
            </a:r>
            <a:r>
              <a:rPr lang="en-US" dirty="0"/>
              <a:t>% of rural farms had </a:t>
            </a:r>
            <a:r>
              <a:rPr lang="en-US" dirty="0" smtClean="0"/>
              <a:t>electricity. As a result of the Rural Electrification Act of 1936, that </a:t>
            </a:r>
            <a:r>
              <a:rPr lang="en-US" dirty="0"/>
              <a:t>number increased to nearly 50% by 1942</a:t>
            </a:r>
            <a:r>
              <a:rPr lang="en-US" dirty="0" smtClean="0"/>
              <a:t>.</a:t>
            </a:r>
            <a:endParaRPr lang="en-US" dirty="0"/>
          </a:p>
        </p:txBody>
      </p:sp>
      <p:pic>
        <p:nvPicPr>
          <p:cNvPr id="9218" name="Picture 2" descr="C:\Users\d3p313\Desktop\Trempealeau Cooperative Worker Wisconsin no date.png"/>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tretch>
            <a:fillRect/>
          </a:stretch>
        </p:blipFill>
        <p:spPr bwMode="auto">
          <a:xfrm>
            <a:off x="5181600" y="1219200"/>
            <a:ext cx="3282696" cy="457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626422" y="6581001"/>
            <a:ext cx="517578" cy="276999"/>
          </a:xfrm>
          <a:prstGeom prst="rect">
            <a:avLst/>
          </a:prstGeom>
          <a:noFill/>
        </p:spPr>
        <p:txBody>
          <a:bodyPr wrap="square" rtlCol="0">
            <a:spAutoFit/>
          </a:bodyPr>
          <a:lstStyle/>
          <a:p>
            <a:pPr algn="ctr"/>
            <a:r>
              <a:rPr lang="en-US" sz="1200" dirty="0" smtClean="0"/>
              <a:t>3-10</a:t>
            </a:r>
            <a:endParaRPr lang="en-US" sz="1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5122271"/>
      </p:ext>
    </p:extLst>
  </p:cSld>
  <p:clrMapOvr>
    <a:masterClrMapping/>
  </p:clrMapOvr>
  <mc:AlternateContent xmlns:mc="http://schemas.openxmlformats.org/markup-compatibility/2006" xmlns:p14="http://schemas.microsoft.com/office/powerpoint/2010/main">
    <mc:Choice Requires="p14">
      <p:transition spd="slow" p14:dur="2000" advTm="228034"/>
    </mc:Choice>
    <mc:Fallback xmlns="">
      <p:transition spd="slow" advTm="228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9652"/>
            <a:ext cx="7467600" cy="639762"/>
          </a:xfrm>
        </p:spPr>
        <p:txBody>
          <a:bodyPr>
            <a:normAutofit fontScale="90000"/>
          </a:bodyPr>
          <a:lstStyle/>
          <a:p>
            <a:r>
              <a:rPr lang="en-US" sz="1300" dirty="0" smtClean="0">
                <a:solidFill>
                  <a:schemeClr val="bg1">
                    <a:lumMod val="75000"/>
                  </a:schemeClr>
                </a:solidFill>
              </a:rPr>
              <a:t>Part 3 (1930 – 1950): Rural Electrification of the Northwest </a:t>
            </a:r>
            <a:r>
              <a:rPr lang="en-US" sz="3200" dirty="0" smtClean="0">
                <a:solidFill>
                  <a:schemeClr val="bg1">
                    <a:lumMod val="75000"/>
                  </a:schemeClr>
                </a:solidFill>
              </a:rPr>
              <a:t/>
            </a:r>
            <a:br>
              <a:rPr lang="en-US" sz="3200" dirty="0" smtClean="0">
                <a:solidFill>
                  <a:schemeClr val="bg1">
                    <a:lumMod val="75000"/>
                  </a:schemeClr>
                </a:solidFill>
              </a:rPr>
            </a:br>
            <a:r>
              <a:rPr lang="en-US" sz="2700" dirty="0" smtClean="0"/>
              <a:t>The Growth of Rural Electrification</a:t>
            </a:r>
            <a:endParaRPr lang="en-US" sz="27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11</a:t>
            </a:fld>
            <a:endParaRPr lang="en-US" dirty="0"/>
          </a:p>
        </p:txBody>
      </p:sp>
      <p:sp>
        <p:nvSpPr>
          <p:cNvPr id="5" name="Content Placeholder 4"/>
          <p:cNvSpPr>
            <a:spLocks noGrp="1"/>
          </p:cNvSpPr>
          <p:nvPr>
            <p:ph sz="quarter" idx="1"/>
          </p:nvPr>
        </p:nvSpPr>
        <p:spPr>
          <a:xfrm>
            <a:off x="4318956" y="3265106"/>
            <a:ext cx="4114800" cy="2419709"/>
          </a:xfrm>
        </p:spPr>
        <p:txBody>
          <a:bodyPr>
            <a:noAutofit/>
          </a:bodyPr>
          <a:lstStyle/>
          <a:p>
            <a:pPr marL="0" indent="233363">
              <a:lnSpc>
                <a:spcPct val="90000"/>
              </a:lnSpc>
              <a:spcBef>
                <a:spcPts val="0"/>
              </a:spcBef>
              <a:spcAft>
                <a:spcPts val="1200"/>
              </a:spcAft>
              <a:buNone/>
            </a:pPr>
            <a:r>
              <a:rPr lang="en-US" sz="1400" dirty="0" smtClean="0"/>
              <a:t>In the Northwest, with higher than average levels of rural electrification, this was an issue because rural cooperatives became a direct competitor to private companies in rural areas where private companies operated.   </a:t>
            </a:r>
          </a:p>
          <a:p>
            <a:pPr marL="0" indent="233363">
              <a:lnSpc>
                <a:spcPct val="90000"/>
              </a:lnSpc>
              <a:spcBef>
                <a:spcPts val="0"/>
              </a:spcBef>
              <a:spcAft>
                <a:spcPts val="1200"/>
              </a:spcAft>
              <a:buNone/>
            </a:pPr>
            <a:r>
              <a:rPr lang="en-US" sz="1400" dirty="0" smtClean="0"/>
              <a:t>Despite the low interest rate loans, one of the greatest challenges to rural electrification was the high capital cost of central generation plants.  The Columbia River offered a potential answer to this problem.</a:t>
            </a:r>
          </a:p>
        </p:txBody>
      </p:sp>
      <p:pic>
        <p:nvPicPr>
          <p:cNvPr id="2050" name="Picture 2" descr="C:\PNNL Work\Current Projects\FOA-152 Centralia\Module Development\Supporting Documents\Rural Electrification Picture.png"/>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tretch>
            <a:fillRect/>
          </a:stretch>
        </p:blipFill>
        <p:spPr bwMode="auto">
          <a:xfrm>
            <a:off x="609600" y="3293322"/>
            <a:ext cx="3505200" cy="3120601"/>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09600" y="1066800"/>
            <a:ext cx="8153400" cy="2108269"/>
          </a:xfrm>
          <a:prstGeom prst="rect">
            <a:avLst/>
          </a:prstGeom>
          <a:noFill/>
        </p:spPr>
        <p:txBody>
          <a:bodyPr wrap="square" rtlCol="0">
            <a:spAutoFit/>
          </a:bodyPr>
          <a:lstStyle/>
          <a:p>
            <a:pPr indent="233363">
              <a:lnSpc>
                <a:spcPct val="90000"/>
              </a:lnSpc>
              <a:spcAft>
                <a:spcPts val="600"/>
              </a:spcAft>
            </a:pPr>
            <a:r>
              <a:rPr lang="en-US" sz="1400" dirty="0" smtClean="0"/>
              <a:t>Farms (rural areas) in the Northwest had low rates of electrification, but they were still generally higher than the national average of 10%  for rural areas . The rates of electrification for rural areas in the Northwest in 1934 were:</a:t>
            </a:r>
          </a:p>
          <a:p>
            <a:pPr lvl="1" indent="-233363">
              <a:lnSpc>
                <a:spcPct val="90000"/>
              </a:lnSpc>
              <a:buSzPct val="70000"/>
              <a:buFont typeface="Wingdings" pitchFamily="2" charset="2"/>
              <a:buChar char="Ø"/>
            </a:pPr>
            <a:r>
              <a:rPr lang="en-US" sz="1400" dirty="0" smtClean="0"/>
              <a:t>Washington: 27.5%</a:t>
            </a:r>
          </a:p>
          <a:p>
            <a:pPr lvl="1" indent="-233363">
              <a:lnSpc>
                <a:spcPct val="90000"/>
              </a:lnSpc>
              <a:buSzPct val="70000"/>
              <a:buFont typeface="Wingdings" pitchFamily="2" charset="2"/>
              <a:buChar char="Ø"/>
            </a:pPr>
            <a:r>
              <a:rPr lang="en-US" sz="1400" dirty="0" smtClean="0"/>
              <a:t>Oregon: 27.5%</a:t>
            </a:r>
          </a:p>
          <a:p>
            <a:pPr lvl="1" indent="-233363">
              <a:lnSpc>
                <a:spcPct val="90000"/>
              </a:lnSpc>
              <a:buSzPct val="70000"/>
              <a:buFont typeface="Wingdings" pitchFamily="2" charset="2"/>
              <a:buChar char="Ø"/>
            </a:pPr>
            <a:r>
              <a:rPr lang="en-US" sz="1400" dirty="0" smtClean="0"/>
              <a:t>Montana: 5.5%</a:t>
            </a:r>
          </a:p>
          <a:p>
            <a:pPr lvl="1" indent="-233363">
              <a:lnSpc>
                <a:spcPct val="90000"/>
              </a:lnSpc>
              <a:buSzPct val="70000"/>
              <a:buFont typeface="Wingdings" pitchFamily="2" charset="2"/>
              <a:buChar char="Ø"/>
            </a:pPr>
            <a:r>
              <a:rPr lang="en-US" sz="1400" dirty="0" smtClean="0"/>
              <a:t>Idaho: 29.8%</a:t>
            </a:r>
          </a:p>
          <a:p>
            <a:pPr>
              <a:lnSpc>
                <a:spcPct val="90000"/>
              </a:lnSpc>
            </a:pPr>
            <a:endParaRPr lang="en-US" sz="1400" dirty="0" smtClean="0"/>
          </a:p>
          <a:p>
            <a:pPr indent="233363">
              <a:lnSpc>
                <a:spcPct val="90000"/>
              </a:lnSpc>
              <a:spcAft>
                <a:spcPts val="1200"/>
              </a:spcAft>
            </a:pPr>
            <a:r>
              <a:rPr lang="en-US" sz="1400" dirty="0" smtClean="0"/>
              <a:t>With the passing of the Rural Electrification Act, cooperatives could access low interest rate federal loans, 3%. This rate was lowered to 2% in 1944.</a:t>
            </a:r>
            <a:endParaRPr lang="en-US" dirty="0"/>
          </a:p>
        </p:txBody>
      </p:sp>
      <p:sp>
        <p:nvSpPr>
          <p:cNvPr id="7" name="TextBox 6"/>
          <p:cNvSpPr txBox="1"/>
          <p:nvPr/>
        </p:nvSpPr>
        <p:spPr>
          <a:xfrm>
            <a:off x="8626422" y="6581001"/>
            <a:ext cx="517578" cy="276999"/>
          </a:xfrm>
          <a:prstGeom prst="rect">
            <a:avLst/>
          </a:prstGeom>
          <a:noFill/>
        </p:spPr>
        <p:txBody>
          <a:bodyPr wrap="square" rtlCol="0">
            <a:spAutoFit/>
          </a:bodyPr>
          <a:lstStyle/>
          <a:p>
            <a:pPr algn="ctr"/>
            <a:r>
              <a:rPr lang="en-US" sz="1200" dirty="0" smtClean="0"/>
              <a:t>3-11</a:t>
            </a:r>
            <a:endParaRPr lang="en-US" sz="1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62126372"/>
      </p:ext>
    </p:extLst>
  </p:cSld>
  <p:clrMapOvr>
    <a:masterClrMapping/>
  </p:clrMapOvr>
  <mc:AlternateContent xmlns:mc="http://schemas.openxmlformats.org/markup-compatibility/2006" xmlns:p14="http://schemas.microsoft.com/office/powerpoint/2010/main">
    <mc:Choice Requires="p14">
      <p:transition spd="slow" p14:dur="2000" advTm="157676"/>
    </mc:Choice>
    <mc:Fallback xmlns="">
      <p:transition spd="slow" advTm="157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1026"/>
            <a:ext cx="7467600" cy="639762"/>
          </a:xfrm>
        </p:spPr>
        <p:txBody>
          <a:bodyPr>
            <a:normAutofit fontScale="90000"/>
          </a:bodyPr>
          <a:lstStyle/>
          <a:p>
            <a:r>
              <a:rPr lang="en-US" sz="1300" dirty="0" smtClean="0">
                <a:solidFill>
                  <a:schemeClr val="bg1">
                    <a:lumMod val="75000"/>
                  </a:schemeClr>
                </a:solidFill>
              </a:rPr>
              <a:t>Part 3 (1930 – 1950): Rural Electrification of the Northwest </a:t>
            </a:r>
            <a:r>
              <a:rPr lang="en-US" sz="3200" dirty="0" smtClean="0">
                <a:solidFill>
                  <a:schemeClr val="bg1">
                    <a:lumMod val="75000"/>
                  </a:schemeClr>
                </a:solidFill>
              </a:rPr>
              <a:t/>
            </a:r>
            <a:br>
              <a:rPr lang="en-US" sz="3200" dirty="0" smtClean="0">
                <a:solidFill>
                  <a:schemeClr val="bg1">
                    <a:lumMod val="75000"/>
                  </a:schemeClr>
                </a:solidFill>
              </a:rPr>
            </a:br>
            <a:r>
              <a:rPr lang="en-US" sz="2700" dirty="0" smtClean="0"/>
              <a:t>Rural Cooperatives in the Northwest</a:t>
            </a:r>
            <a:endParaRPr lang="en-US" sz="2700" dirty="0"/>
          </a:p>
        </p:txBody>
      </p:sp>
      <p:sp>
        <p:nvSpPr>
          <p:cNvPr id="5" name="Content Placeholder 4"/>
          <p:cNvSpPr>
            <a:spLocks noGrp="1"/>
          </p:cNvSpPr>
          <p:nvPr>
            <p:ph sz="quarter" idx="1"/>
          </p:nvPr>
        </p:nvSpPr>
        <p:spPr>
          <a:xfrm>
            <a:off x="533400" y="2057400"/>
            <a:ext cx="4495800" cy="4419600"/>
          </a:xfrm>
        </p:spPr>
        <p:txBody>
          <a:bodyPr>
            <a:normAutofit fontScale="70000" lnSpcReduction="20000"/>
          </a:bodyPr>
          <a:lstStyle/>
          <a:p>
            <a:pPr marL="0" indent="0">
              <a:spcBef>
                <a:spcPts val="0"/>
              </a:spcBef>
              <a:spcAft>
                <a:spcPts val="600"/>
              </a:spcAft>
              <a:buNone/>
            </a:pPr>
            <a:r>
              <a:rPr lang="en-US" b="1" dirty="0" smtClean="0"/>
              <a:t>Washington</a:t>
            </a:r>
            <a:r>
              <a:rPr lang="en-US" b="1" dirty="0"/>
              <a:t>: </a:t>
            </a:r>
          </a:p>
          <a:p>
            <a:pPr marL="0" indent="0">
              <a:spcBef>
                <a:spcPts val="0"/>
              </a:spcBef>
              <a:spcAft>
                <a:spcPts val="1200"/>
              </a:spcAft>
              <a:buNone/>
            </a:pPr>
            <a:r>
              <a:rPr lang="en-US" dirty="0" smtClean="0"/>
              <a:t>Members include: Benton Rural Electric Association, Inland Power and Light Co., Peninsula Light Co., Orcas Power and Light Cooperative, etc. </a:t>
            </a:r>
            <a:endParaRPr lang="en-US" dirty="0"/>
          </a:p>
          <a:p>
            <a:pPr marL="0" indent="0">
              <a:spcBef>
                <a:spcPts val="0"/>
              </a:spcBef>
              <a:spcAft>
                <a:spcPts val="600"/>
              </a:spcAft>
              <a:buNone/>
            </a:pPr>
            <a:r>
              <a:rPr lang="en-US" b="1" dirty="0"/>
              <a:t>Oregon:</a:t>
            </a:r>
          </a:p>
          <a:p>
            <a:pPr marL="0" indent="0">
              <a:spcBef>
                <a:spcPts val="0"/>
              </a:spcBef>
              <a:spcAft>
                <a:spcPts val="1200"/>
              </a:spcAft>
              <a:buNone/>
            </a:pPr>
            <a:r>
              <a:rPr lang="en-US" dirty="0" smtClean="0"/>
              <a:t>Members include: Columbia Basin Electric Cooperative, Douglas Electric Cooperative, Umatilla Electric Cooperative, ect.</a:t>
            </a:r>
            <a:endParaRPr lang="en-US" dirty="0"/>
          </a:p>
          <a:p>
            <a:pPr marL="0" indent="0">
              <a:spcBef>
                <a:spcPts val="0"/>
              </a:spcBef>
              <a:spcAft>
                <a:spcPts val="600"/>
              </a:spcAft>
              <a:buNone/>
            </a:pPr>
            <a:r>
              <a:rPr lang="en-US" b="1" dirty="0"/>
              <a:t>Idaho:</a:t>
            </a:r>
          </a:p>
          <a:p>
            <a:pPr marL="0" indent="0">
              <a:spcBef>
                <a:spcPts val="0"/>
              </a:spcBef>
              <a:spcAft>
                <a:spcPts val="1200"/>
              </a:spcAft>
              <a:buNone/>
            </a:pPr>
            <a:r>
              <a:rPr lang="en-US" dirty="0" smtClean="0"/>
              <a:t>Members include: Salmon River Electric Cooperative, Wells Rural Electric, Raft River Rural Cooperative, ect.</a:t>
            </a:r>
            <a:endParaRPr lang="en-US" dirty="0"/>
          </a:p>
          <a:p>
            <a:pPr marL="0" indent="0">
              <a:spcBef>
                <a:spcPts val="0"/>
              </a:spcBef>
              <a:spcAft>
                <a:spcPts val="600"/>
              </a:spcAft>
              <a:buNone/>
            </a:pPr>
            <a:r>
              <a:rPr lang="en-US" b="1" dirty="0" smtClean="0"/>
              <a:t>Montana:</a:t>
            </a:r>
            <a:endParaRPr lang="en-US" b="1" dirty="0"/>
          </a:p>
          <a:p>
            <a:pPr marL="0" indent="0">
              <a:spcBef>
                <a:spcPts val="0"/>
              </a:spcBef>
              <a:spcAft>
                <a:spcPts val="1200"/>
              </a:spcAft>
              <a:buNone/>
            </a:pPr>
            <a:r>
              <a:rPr lang="en-US" dirty="0" smtClean="0"/>
              <a:t>Members include: Big Flat Electric Cooperative, Missoula Electric Cooperative, Lower Yellowstone REA, etc.</a:t>
            </a:r>
            <a:endParaRPr lang="en-US" dirty="0"/>
          </a:p>
        </p:txBody>
      </p:sp>
      <p:pic>
        <p:nvPicPr>
          <p:cNvPr id="1026" name="Picture 2" descr="C:\Users\d3p313\Desktop\Washington Co-ops.png"/>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rcRect/>
          <a:stretch>
            <a:fillRect/>
          </a:stretch>
        </p:blipFill>
        <p:spPr bwMode="auto">
          <a:xfrm>
            <a:off x="5148530" y="1854678"/>
            <a:ext cx="2120348" cy="13716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descr="C:\Users\d3p313\Desktop\Oregon Co-op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00930" y="3454878"/>
            <a:ext cx="1828800" cy="1341431"/>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C:\Users\d3p313\Desktop\Montana Co-op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48530" y="5131278"/>
            <a:ext cx="2441575" cy="13208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34530" y="3092564"/>
            <a:ext cx="1443013" cy="1905000"/>
          </a:xfrm>
          <a:prstGeom prst="rect">
            <a:avLst/>
          </a:prstGeom>
          <a:noFill/>
          <a:ln w="3175">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33400" y="990600"/>
            <a:ext cx="8229600" cy="994118"/>
          </a:xfrm>
          <a:prstGeom prst="rect">
            <a:avLst/>
          </a:prstGeom>
          <a:noFill/>
        </p:spPr>
        <p:txBody>
          <a:bodyPr wrap="square" rtlCol="0">
            <a:spAutoFit/>
          </a:bodyPr>
          <a:lstStyle/>
          <a:p>
            <a:pPr>
              <a:lnSpc>
                <a:spcPct val="90000"/>
              </a:lnSpc>
              <a:spcAft>
                <a:spcPts val="1200"/>
              </a:spcAft>
            </a:pPr>
            <a:r>
              <a:rPr lang="en-US" dirty="0" smtClean="0"/>
              <a:t>Today, rural cooperatives operate in all four of the Northwest states.</a:t>
            </a:r>
          </a:p>
          <a:p>
            <a:pPr>
              <a:lnSpc>
                <a:spcPct val="90000"/>
              </a:lnSpc>
              <a:spcAft>
                <a:spcPts val="1200"/>
              </a:spcAft>
            </a:pPr>
            <a:r>
              <a:rPr lang="en-US" dirty="0" smtClean="0"/>
              <a:t>While each cooperative is an independent entity, they are able to draw on the benefits and resources made available since 1937.</a:t>
            </a:r>
          </a:p>
        </p:txBody>
      </p:sp>
      <p:sp>
        <p:nvSpPr>
          <p:cNvPr id="10" name="TextBox 9"/>
          <p:cNvSpPr txBox="1"/>
          <p:nvPr/>
        </p:nvSpPr>
        <p:spPr>
          <a:xfrm>
            <a:off x="8626422" y="6581001"/>
            <a:ext cx="517578" cy="276999"/>
          </a:xfrm>
          <a:prstGeom prst="rect">
            <a:avLst/>
          </a:prstGeom>
          <a:noFill/>
        </p:spPr>
        <p:txBody>
          <a:bodyPr wrap="square" rtlCol="0">
            <a:spAutoFit/>
          </a:bodyPr>
          <a:lstStyle/>
          <a:p>
            <a:pPr algn="ctr"/>
            <a:r>
              <a:rPr lang="en-US" sz="1200" dirty="0" smtClean="0"/>
              <a:t>3-12</a:t>
            </a:r>
            <a:endParaRPr lang="en-US" sz="1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91697055"/>
      </p:ext>
    </p:extLst>
  </p:cSld>
  <p:clrMapOvr>
    <a:masterClrMapping/>
  </p:clrMapOvr>
  <mc:AlternateContent xmlns:mc="http://schemas.openxmlformats.org/markup-compatibility/2006" xmlns:p14="http://schemas.microsoft.com/office/powerpoint/2010/main">
    <mc:Choice Requires="p14">
      <p:transition spd="slow" p14:dur="2000" advTm="85788"/>
    </mc:Choice>
    <mc:Fallback xmlns="">
      <p:transition spd="slow" advTm="85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1026"/>
            <a:ext cx="7467600" cy="639762"/>
          </a:xfrm>
        </p:spPr>
        <p:txBody>
          <a:bodyPr>
            <a:normAutofit fontScale="90000"/>
          </a:bodyPr>
          <a:lstStyle/>
          <a:p>
            <a:r>
              <a:rPr lang="en-US" sz="1300" dirty="0" smtClean="0">
                <a:solidFill>
                  <a:schemeClr val="bg1">
                    <a:lumMod val="75000"/>
                  </a:schemeClr>
                </a:solidFill>
              </a:rPr>
              <a:t>Part 3 (1930 – 1950): Rural Electrification of the Northwest </a:t>
            </a:r>
            <a:r>
              <a:rPr lang="en-US" sz="3200" dirty="0" smtClean="0">
                <a:solidFill>
                  <a:schemeClr val="bg1">
                    <a:lumMod val="75000"/>
                  </a:schemeClr>
                </a:solidFill>
              </a:rPr>
              <a:t/>
            </a:r>
            <a:br>
              <a:rPr lang="en-US" sz="3200" dirty="0" smtClean="0">
                <a:solidFill>
                  <a:schemeClr val="bg1">
                    <a:lumMod val="75000"/>
                  </a:schemeClr>
                </a:solidFill>
              </a:rPr>
            </a:br>
            <a:r>
              <a:rPr lang="en-US" sz="2700" dirty="0" smtClean="0"/>
              <a:t>Development </a:t>
            </a:r>
            <a:r>
              <a:rPr lang="en-US" sz="2700" dirty="0"/>
              <a:t>of the </a:t>
            </a:r>
            <a:r>
              <a:rPr lang="en-US" sz="2700" dirty="0" smtClean="0"/>
              <a:t>Columbia River System</a:t>
            </a:r>
            <a:endParaRPr lang="en-US" sz="27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13</a:t>
            </a:fld>
            <a:endParaRPr lang="en-US" dirty="0"/>
          </a:p>
        </p:txBody>
      </p:sp>
      <p:sp>
        <p:nvSpPr>
          <p:cNvPr id="5" name="Content Placeholder 4"/>
          <p:cNvSpPr>
            <a:spLocks noGrp="1"/>
          </p:cNvSpPr>
          <p:nvPr>
            <p:ph sz="quarter" idx="1"/>
          </p:nvPr>
        </p:nvSpPr>
        <p:spPr>
          <a:xfrm>
            <a:off x="4572000" y="914400"/>
            <a:ext cx="4114800" cy="3429000"/>
          </a:xfrm>
        </p:spPr>
        <p:txBody>
          <a:bodyPr>
            <a:normAutofit fontScale="55000" lnSpcReduction="20000"/>
          </a:bodyPr>
          <a:lstStyle/>
          <a:p>
            <a:pPr marL="0" indent="233363">
              <a:lnSpc>
                <a:spcPct val="110000"/>
              </a:lnSpc>
              <a:spcBef>
                <a:spcPts val="0"/>
              </a:spcBef>
              <a:spcAft>
                <a:spcPts val="1200"/>
              </a:spcAft>
              <a:buNone/>
            </a:pPr>
            <a:r>
              <a:rPr lang="en-US" sz="2500" dirty="0" smtClean="0"/>
              <a:t>Early dams for the production of electricity were across relatively small rivers.</a:t>
            </a:r>
          </a:p>
          <a:p>
            <a:pPr marL="0" indent="233363">
              <a:lnSpc>
                <a:spcPct val="110000"/>
              </a:lnSpc>
              <a:spcBef>
                <a:spcPts val="0"/>
              </a:spcBef>
              <a:spcAft>
                <a:spcPts val="1200"/>
              </a:spcAft>
              <a:buNone/>
            </a:pPr>
            <a:r>
              <a:rPr lang="en-US" sz="2500" dirty="0" smtClean="0"/>
              <a:t>In 1933, Puget </a:t>
            </a:r>
            <a:r>
              <a:rPr lang="en-US" sz="2500" dirty="0"/>
              <a:t>Sound Power </a:t>
            </a:r>
            <a:r>
              <a:rPr lang="en-US" sz="2500" dirty="0" smtClean="0"/>
              <a:t>&amp; </a:t>
            </a:r>
            <a:r>
              <a:rPr lang="en-US" sz="2500" dirty="0"/>
              <a:t>Light </a:t>
            </a:r>
            <a:r>
              <a:rPr lang="en-US" sz="2500" dirty="0" smtClean="0"/>
              <a:t>Company, a holding of Stone &amp; Webster Engineering Corporation, </a:t>
            </a:r>
            <a:r>
              <a:rPr lang="en-US" sz="2500" dirty="0"/>
              <a:t>completed Rock Island </a:t>
            </a:r>
            <a:r>
              <a:rPr lang="en-US" sz="2500" dirty="0" smtClean="0"/>
              <a:t>Dam. </a:t>
            </a:r>
            <a:r>
              <a:rPr lang="en-US" sz="2500" dirty="0"/>
              <a:t>It was the first dam </a:t>
            </a:r>
            <a:r>
              <a:rPr lang="en-US" sz="2500" dirty="0" smtClean="0"/>
              <a:t>to span </a:t>
            </a:r>
            <a:r>
              <a:rPr lang="en-US" sz="2500" dirty="0"/>
              <a:t>the mainstem Columbia </a:t>
            </a:r>
            <a:r>
              <a:rPr lang="en-US" sz="2500" dirty="0" smtClean="0"/>
              <a:t>River; its </a:t>
            </a:r>
            <a:r>
              <a:rPr lang="en-US" sz="2500" dirty="0"/>
              <a:t>sole purpose was to generate electricity</a:t>
            </a:r>
          </a:p>
          <a:p>
            <a:pPr marL="0" indent="233363">
              <a:lnSpc>
                <a:spcPct val="110000"/>
              </a:lnSpc>
              <a:spcBef>
                <a:spcPts val="0"/>
              </a:spcBef>
              <a:spcAft>
                <a:spcPts val="600"/>
              </a:spcAft>
              <a:buNone/>
            </a:pPr>
            <a:r>
              <a:rPr lang="en-US" sz="2500" dirty="0" smtClean="0"/>
              <a:t>In 1934 construction </a:t>
            </a:r>
            <a:r>
              <a:rPr lang="en-US" sz="2500" dirty="0"/>
              <a:t>began on the first two federal </a:t>
            </a:r>
            <a:r>
              <a:rPr lang="en-US" sz="2500" dirty="0" smtClean="0"/>
              <a:t>dams on the Columbia:</a:t>
            </a:r>
          </a:p>
          <a:p>
            <a:pPr marL="233363" lvl="1" indent="-214313">
              <a:buClr>
                <a:schemeClr val="tx1"/>
              </a:buClr>
              <a:buFont typeface="Wingdings" pitchFamily="2" charset="2"/>
              <a:buChar char="Ø"/>
            </a:pPr>
            <a:r>
              <a:rPr lang="en-US" sz="2500" dirty="0" smtClean="0"/>
              <a:t>Bonneville (first power house 1938:526.7 MW second power house 1983 (558.2 MW) </a:t>
            </a:r>
          </a:p>
          <a:p>
            <a:pPr marL="233363" lvl="1" indent="-214313">
              <a:buClr>
                <a:schemeClr val="tx1"/>
              </a:buClr>
              <a:buFont typeface="Wingdings" pitchFamily="2" charset="2"/>
              <a:buChar char="Ø"/>
            </a:pPr>
            <a:r>
              <a:rPr lang="en-US" sz="2500" dirty="0" smtClean="0"/>
              <a:t>Grand </a:t>
            </a:r>
            <a:r>
              <a:rPr lang="en-US" sz="2500" dirty="0"/>
              <a:t>Coulee dam  (first and second power house 1941: 2,280 MW third power house 1974: 3,900 MW later upgraded+ 315 MW) Also 600MW of pumped hydro capacity. </a:t>
            </a:r>
          </a:p>
        </p:txBody>
      </p:sp>
      <p:pic>
        <p:nvPicPr>
          <p:cNvPr id="6146" name="Picture 2" descr="C:\Users\d3p313\Desktop\Rock Island Dam no date.png"/>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tretch>
            <a:fillRect/>
          </a:stretch>
        </p:blipFill>
        <p:spPr bwMode="auto">
          <a:xfrm>
            <a:off x="533400" y="1066800"/>
            <a:ext cx="3657600" cy="2971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3400" y="4291644"/>
            <a:ext cx="8153400" cy="2145203"/>
          </a:xfrm>
          <a:prstGeom prst="rect">
            <a:avLst/>
          </a:prstGeom>
          <a:noFill/>
        </p:spPr>
        <p:txBody>
          <a:bodyPr wrap="square" rtlCol="0">
            <a:spAutoFit/>
          </a:bodyPr>
          <a:lstStyle/>
          <a:p>
            <a:pPr indent="233363">
              <a:lnSpc>
                <a:spcPct val="90000"/>
              </a:lnSpc>
              <a:spcAft>
                <a:spcPts val="1200"/>
              </a:spcAft>
            </a:pPr>
            <a:r>
              <a:rPr lang="en-US" sz="1400" dirty="0" smtClean="0"/>
              <a:t>As part of the National Resource Planning Board, established in 1933 to investigate comprehensive river basin planning, the Pacific Northwest Regional Planning Commission was composed of one representative each from Washington, Oregon, Idaho and Montana.</a:t>
            </a:r>
          </a:p>
          <a:p>
            <a:pPr indent="233363">
              <a:lnSpc>
                <a:spcPct val="90000"/>
              </a:lnSpc>
              <a:spcAft>
                <a:spcPts val="1200"/>
              </a:spcAft>
            </a:pPr>
            <a:r>
              <a:rPr lang="en-US" sz="1400" dirty="0" smtClean="0"/>
              <a:t>The commission’s report, dated Dec. 28, 1935, suggested an independent federal agency be created to market the power from Bonneville and Grand Coulee dams. The agency would be modeled after the Panama Canal Company. It would both operate the generators and build and operate the regional transmission lines. The commission recommended that power be sold for its cost of generation, not at a market rate, and that preference be given to public utilities for the federal power.</a:t>
            </a:r>
          </a:p>
          <a:p>
            <a:pPr indent="233363">
              <a:lnSpc>
                <a:spcPct val="90000"/>
              </a:lnSpc>
              <a:spcAft>
                <a:spcPts val="1200"/>
              </a:spcAft>
            </a:pPr>
            <a:r>
              <a:rPr lang="en-US" sz="1400" dirty="0" smtClean="0"/>
              <a:t>The Bonneville Project Act was passed by Congress in 1937.</a:t>
            </a:r>
            <a:endParaRPr lang="en-US" sz="1400" dirty="0"/>
          </a:p>
        </p:txBody>
      </p:sp>
      <p:sp>
        <p:nvSpPr>
          <p:cNvPr id="7" name="TextBox 6"/>
          <p:cNvSpPr txBox="1"/>
          <p:nvPr/>
        </p:nvSpPr>
        <p:spPr>
          <a:xfrm>
            <a:off x="8626422" y="6581001"/>
            <a:ext cx="517578" cy="276999"/>
          </a:xfrm>
          <a:prstGeom prst="rect">
            <a:avLst/>
          </a:prstGeom>
          <a:noFill/>
        </p:spPr>
        <p:txBody>
          <a:bodyPr wrap="square" rtlCol="0">
            <a:spAutoFit/>
          </a:bodyPr>
          <a:lstStyle/>
          <a:p>
            <a:pPr algn="ctr"/>
            <a:r>
              <a:rPr lang="en-US" sz="1200" dirty="0" smtClean="0"/>
              <a:t>3-13</a:t>
            </a:r>
            <a:endParaRPr lang="en-US" sz="1200"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93544667"/>
      </p:ext>
    </p:extLst>
  </p:cSld>
  <p:clrMapOvr>
    <a:masterClrMapping/>
  </p:clrMapOvr>
  <mc:AlternateContent xmlns:mc="http://schemas.openxmlformats.org/markup-compatibility/2006" xmlns:p14="http://schemas.microsoft.com/office/powerpoint/2010/main">
    <mc:Choice Requires="p14">
      <p:transition spd="slow" p14:dur="2000" advTm="231223"/>
    </mc:Choice>
    <mc:Fallback xmlns="">
      <p:transition spd="slow" advTm="231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le 9"/>
          <p:cNvSpPr>
            <a:spLocks noGrp="1"/>
          </p:cNvSpPr>
          <p:nvPr>
            <p:ph type="title"/>
          </p:nvPr>
        </p:nvSpPr>
        <p:spPr>
          <a:xfrm>
            <a:off x="633046" y="358569"/>
            <a:ext cx="7467600" cy="1830238"/>
          </a:xfrm>
        </p:spPr>
        <p:txBody>
          <a:bodyPr>
            <a:normAutofit/>
          </a:bodyPr>
          <a:lstStyle/>
          <a:p>
            <a:r>
              <a:rPr lang="en-US" sz="1800" dirty="0" smtClean="0"/>
              <a:t>Part 3: The Emergence of Federal Power (1930 – 1950)</a:t>
            </a:r>
            <a:br>
              <a:rPr lang="en-US" sz="1800" dirty="0" smtClean="0"/>
            </a:br>
            <a:r>
              <a:rPr lang="en-US" sz="2400" dirty="0" smtClean="0"/>
              <a:t/>
            </a:r>
            <a:br>
              <a:rPr lang="en-US" sz="2400" dirty="0" smtClean="0"/>
            </a:br>
            <a:r>
              <a:rPr lang="en-US" sz="2800" dirty="0" smtClean="0"/>
              <a:t>Section 4: </a:t>
            </a:r>
            <a:r>
              <a:rPr lang="en-US" sz="2800" dirty="0" smtClean="0">
                <a:latin typeface="+mn-lt"/>
              </a:rPr>
              <a:t>The Bonneville Project Act</a:t>
            </a:r>
            <a:r>
              <a:rPr lang="en-US" sz="2800" dirty="0" smtClean="0"/>
              <a:t/>
            </a:r>
            <a:br>
              <a:rPr lang="en-US" sz="2800" dirty="0" smtClean="0"/>
            </a:br>
            <a:endParaRPr lang="en-US" sz="2800" dirty="0"/>
          </a:p>
        </p:txBody>
      </p:sp>
      <p:sp>
        <p:nvSpPr>
          <p:cNvPr id="4" name="Slide Number Placeholder 3" hidden="1"/>
          <p:cNvSpPr>
            <a:spLocks noGrp="1"/>
          </p:cNvSpPr>
          <p:nvPr>
            <p:ph type="sldNum" sz="quarter" idx="4294967295"/>
          </p:nvPr>
        </p:nvSpPr>
        <p:spPr>
          <a:xfrm>
            <a:off x="8129016" y="5734050"/>
            <a:ext cx="609600" cy="521208"/>
          </a:xfrm>
        </p:spPr>
        <p:txBody>
          <a:bodyPr/>
          <a:lstStyle/>
          <a:p>
            <a:fld id="{E7CF8728-FE86-4878-8A91-1004F4FC9ADE}" type="slidenum">
              <a:rPr lang="en-US" smtClean="0"/>
              <a:pPr/>
              <a:t>14</a:t>
            </a:fld>
            <a:endParaRPr lang="en-US" dirty="0"/>
          </a:p>
        </p:txBody>
      </p:sp>
      <p:sp>
        <p:nvSpPr>
          <p:cNvPr id="5" name="TextBox 4"/>
          <p:cNvSpPr txBox="1"/>
          <p:nvPr/>
        </p:nvSpPr>
        <p:spPr>
          <a:xfrm>
            <a:off x="8626422" y="6581001"/>
            <a:ext cx="517578" cy="276999"/>
          </a:xfrm>
          <a:prstGeom prst="rect">
            <a:avLst/>
          </a:prstGeom>
          <a:noFill/>
        </p:spPr>
        <p:txBody>
          <a:bodyPr wrap="square" rtlCol="0">
            <a:spAutoFit/>
          </a:bodyPr>
          <a:lstStyle/>
          <a:p>
            <a:pPr algn="ctr"/>
            <a:r>
              <a:rPr lang="en-US" sz="1200" dirty="0" smtClean="0"/>
              <a:t>3-14</a:t>
            </a:r>
            <a:endParaRPr lang="en-US" sz="12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20"/>
    </mc:Choice>
    <mc:Fallback xmlns="">
      <p:transition spd="slow" advTm="4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204156"/>
            <a:ext cx="7467600" cy="609600"/>
          </a:xfrm>
        </p:spPr>
        <p:txBody>
          <a:bodyPr>
            <a:normAutofit fontScale="90000"/>
          </a:bodyPr>
          <a:lstStyle/>
          <a:p>
            <a:r>
              <a:rPr lang="en-US" sz="1300" dirty="0" smtClean="0">
                <a:solidFill>
                  <a:schemeClr val="bg1">
                    <a:lumMod val="75000"/>
                  </a:schemeClr>
                </a:solidFill>
              </a:rPr>
              <a:t>Part 3 (1930 – 1950): The Bonneville Project Act</a:t>
            </a:r>
            <a:r>
              <a:rPr lang="en-US" sz="3200" dirty="0" smtClean="0">
                <a:solidFill>
                  <a:schemeClr val="bg1">
                    <a:lumMod val="75000"/>
                  </a:schemeClr>
                </a:solidFill>
              </a:rPr>
              <a:t/>
            </a:r>
            <a:br>
              <a:rPr lang="en-US" sz="3200" dirty="0" smtClean="0">
                <a:solidFill>
                  <a:schemeClr val="bg1">
                    <a:lumMod val="75000"/>
                  </a:schemeClr>
                </a:solidFill>
              </a:rPr>
            </a:br>
            <a:r>
              <a:rPr lang="en-US" sz="2700" dirty="0" smtClean="0"/>
              <a:t>The </a:t>
            </a:r>
            <a:r>
              <a:rPr lang="en-US" sz="2700" dirty="0"/>
              <a:t>Bonneville Project Act of 1937</a:t>
            </a:r>
          </a:p>
        </p:txBody>
      </p:sp>
      <p:sp>
        <p:nvSpPr>
          <p:cNvPr id="2" name="Slide Number Placeholder 1"/>
          <p:cNvSpPr>
            <a:spLocks noGrp="1"/>
          </p:cNvSpPr>
          <p:nvPr>
            <p:ph type="sldNum" sz="quarter" idx="12"/>
          </p:nvPr>
        </p:nvSpPr>
        <p:spPr/>
        <p:txBody>
          <a:bodyPr/>
          <a:lstStyle/>
          <a:p>
            <a:fld id="{B6F15528-21DE-4FAA-801E-634DDDAF4B2B}" type="slidenum">
              <a:rPr lang="en-US" smtClean="0"/>
              <a:pPr/>
              <a:t>15</a:t>
            </a:fld>
            <a:endParaRPr lang="en-US" dirty="0"/>
          </a:p>
        </p:txBody>
      </p:sp>
      <p:sp>
        <p:nvSpPr>
          <p:cNvPr id="4" name="Content Placeholder 3"/>
          <p:cNvSpPr>
            <a:spLocks noGrp="1"/>
          </p:cNvSpPr>
          <p:nvPr>
            <p:ph sz="quarter" idx="1"/>
          </p:nvPr>
        </p:nvSpPr>
        <p:spPr>
          <a:xfrm>
            <a:off x="3384436" y="2613809"/>
            <a:ext cx="5105400" cy="3303911"/>
          </a:xfrm>
        </p:spPr>
        <p:txBody>
          <a:bodyPr>
            <a:noAutofit/>
          </a:bodyPr>
          <a:lstStyle/>
          <a:p>
            <a:pPr marL="0" indent="233363">
              <a:lnSpc>
                <a:spcPct val="90000"/>
              </a:lnSpc>
              <a:spcBef>
                <a:spcPts val="0"/>
              </a:spcBef>
              <a:spcAft>
                <a:spcPts val="1200"/>
              </a:spcAft>
              <a:buNone/>
            </a:pPr>
            <a:r>
              <a:rPr lang="en-US" sz="1600" dirty="0"/>
              <a:t>Unlike the Tennessee Valley Authority (TVA), the BPA does not produce electricity, it markets power from </a:t>
            </a:r>
            <a:r>
              <a:rPr lang="en-US" sz="1600" dirty="0" smtClean="0"/>
              <a:t>suppliers. As of 2013, BPA markets </a:t>
            </a:r>
            <a:r>
              <a:rPr lang="en-US" sz="1600" dirty="0"/>
              <a:t>power from 31 federal hydroelectric dams operated by the U.S. Army Corps. of </a:t>
            </a:r>
            <a:r>
              <a:rPr lang="en-US" sz="1600" dirty="0" smtClean="0"/>
              <a:t>Engineers, </a:t>
            </a:r>
            <a:r>
              <a:rPr lang="en-US" sz="1600" dirty="0"/>
              <a:t>and the Bureau of Reclamation.</a:t>
            </a:r>
          </a:p>
          <a:p>
            <a:pPr marL="0" indent="233363">
              <a:lnSpc>
                <a:spcPct val="90000"/>
              </a:lnSpc>
              <a:spcBef>
                <a:spcPts val="0"/>
              </a:spcBef>
              <a:spcAft>
                <a:spcPts val="1200"/>
              </a:spcAft>
              <a:buNone/>
            </a:pPr>
            <a:r>
              <a:rPr lang="en-US" sz="1600" dirty="0" smtClean="0"/>
              <a:t>The </a:t>
            </a:r>
            <a:r>
              <a:rPr lang="en-US" sz="1600" dirty="0"/>
              <a:t>first </a:t>
            </a:r>
            <a:r>
              <a:rPr lang="en-US" sz="1600" dirty="0" smtClean="0"/>
              <a:t>administrator of the BPA was J. D. </a:t>
            </a:r>
            <a:r>
              <a:rPr lang="en-US" sz="1600" dirty="0"/>
              <a:t>Ross, </a:t>
            </a:r>
            <a:r>
              <a:rPr lang="en-US" sz="1600" dirty="0" smtClean="0"/>
              <a:t>the </a:t>
            </a:r>
            <a:r>
              <a:rPr lang="en-US" sz="1600" dirty="0"/>
              <a:t>former superintendent of Seattle City </a:t>
            </a:r>
            <a:r>
              <a:rPr lang="en-US" sz="1600" dirty="0" smtClean="0"/>
              <a:t>Light; a vocal opponent </a:t>
            </a:r>
            <a:r>
              <a:rPr lang="en-US" sz="1600" dirty="0"/>
              <a:t>of private power companies.</a:t>
            </a:r>
          </a:p>
          <a:p>
            <a:pPr marL="0" indent="233363">
              <a:lnSpc>
                <a:spcPct val="90000"/>
              </a:lnSpc>
              <a:spcBef>
                <a:spcPts val="0"/>
              </a:spcBef>
              <a:spcAft>
                <a:spcPts val="1200"/>
              </a:spcAft>
              <a:buNone/>
            </a:pPr>
            <a:r>
              <a:rPr lang="en-US" sz="1600" dirty="0" smtClean="0"/>
              <a:t>The fact that public </a:t>
            </a:r>
            <a:r>
              <a:rPr lang="en-US" sz="1600" dirty="0"/>
              <a:t>power is a preferred customer for federal </a:t>
            </a:r>
            <a:r>
              <a:rPr lang="en-US" sz="1600" dirty="0" smtClean="0"/>
              <a:t>power was </a:t>
            </a:r>
            <a:r>
              <a:rPr lang="en-US" sz="1600" dirty="0"/>
              <a:t>an enabling factor for the success of rural cooperatives in the </a:t>
            </a:r>
            <a:r>
              <a:rPr lang="en-US" sz="1600" dirty="0" smtClean="0"/>
              <a:t>Northwest.</a:t>
            </a:r>
            <a:endParaRPr lang="en-US" sz="1600" dirty="0"/>
          </a:p>
        </p:txBody>
      </p:sp>
      <p:pic>
        <p:nvPicPr>
          <p:cNvPr id="8194" name="Picture 2" descr="C:\Users\d3p313\Desktop\J.D. Ross.png"/>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tretch>
            <a:fillRect/>
          </a:stretch>
        </p:blipFill>
        <p:spPr bwMode="auto">
          <a:xfrm>
            <a:off x="854540" y="2829458"/>
            <a:ext cx="2128048" cy="3257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3400" y="990600"/>
            <a:ext cx="7772400" cy="1575816"/>
          </a:xfrm>
          <a:prstGeom prst="rect">
            <a:avLst/>
          </a:prstGeom>
          <a:noFill/>
        </p:spPr>
        <p:txBody>
          <a:bodyPr wrap="square" rtlCol="0">
            <a:spAutoFit/>
          </a:bodyPr>
          <a:lstStyle/>
          <a:p>
            <a:pPr indent="233363">
              <a:lnSpc>
                <a:spcPct val="90000"/>
              </a:lnSpc>
              <a:spcAft>
                <a:spcPts val="1200"/>
              </a:spcAft>
            </a:pPr>
            <a:r>
              <a:rPr lang="en-US" sz="1600" dirty="0" smtClean="0"/>
              <a:t>The Bonneville and Grand Coulee Dams were built through The Work Projects Administration (WPA). After these were built, the WPA needed to figure out the means to use the dams in order to best serve the public. </a:t>
            </a:r>
          </a:p>
          <a:p>
            <a:pPr indent="233363">
              <a:lnSpc>
                <a:spcPct val="90000"/>
              </a:lnSpc>
              <a:spcAft>
                <a:spcPts val="1200"/>
              </a:spcAft>
            </a:pPr>
            <a:r>
              <a:rPr lang="en-US" sz="1600" dirty="0" smtClean="0"/>
              <a:t>The Bonneville Project Act of 1937 formed the Bonneville Power Administration (BPA) and tasked it with marketing power from these two damns, as well as the construction of transmission facilities.</a:t>
            </a:r>
          </a:p>
        </p:txBody>
      </p:sp>
      <p:sp>
        <p:nvSpPr>
          <p:cNvPr id="7" name="TextBox 6"/>
          <p:cNvSpPr txBox="1"/>
          <p:nvPr/>
        </p:nvSpPr>
        <p:spPr>
          <a:xfrm>
            <a:off x="8626422" y="6581001"/>
            <a:ext cx="517578" cy="276999"/>
          </a:xfrm>
          <a:prstGeom prst="rect">
            <a:avLst/>
          </a:prstGeom>
          <a:noFill/>
        </p:spPr>
        <p:txBody>
          <a:bodyPr wrap="square" rtlCol="0">
            <a:spAutoFit/>
          </a:bodyPr>
          <a:lstStyle/>
          <a:p>
            <a:pPr algn="ctr"/>
            <a:r>
              <a:rPr lang="en-US" sz="1200" dirty="0" smtClean="0"/>
              <a:t>3-15</a:t>
            </a:r>
            <a:endParaRPr lang="en-US" sz="1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31792287"/>
      </p:ext>
    </p:extLst>
  </p:cSld>
  <p:clrMapOvr>
    <a:masterClrMapping/>
  </p:clrMapOvr>
  <mc:AlternateContent xmlns:mc="http://schemas.openxmlformats.org/markup-compatibility/2006" xmlns:p14="http://schemas.microsoft.com/office/powerpoint/2010/main">
    <mc:Choice Requires="p14">
      <p:transition spd="slow" p14:dur="2000" advTm="173372"/>
    </mc:Choice>
    <mc:Fallback xmlns="">
      <p:transition spd="slow" advTm="173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le 9"/>
          <p:cNvSpPr>
            <a:spLocks noGrp="1"/>
          </p:cNvSpPr>
          <p:nvPr>
            <p:ph type="title"/>
          </p:nvPr>
        </p:nvSpPr>
        <p:spPr>
          <a:xfrm>
            <a:off x="609600" y="370954"/>
            <a:ext cx="7467600" cy="1374475"/>
          </a:xfrm>
        </p:spPr>
        <p:txBody>
          <a:bodyPr>
            <a:normAutofit/>
          </a:bodyPr>
          <a:lstStyle/>
          <a:p>
            <a:r>
              <a:rPr lang="en-US" sz="2000" dirty="0" smtClean="0"/>
              <a:t>Part 3: The Emergence of Federal Power (1930 – 1950)</a:t>
            </a:r>
            <a:br>
              <a:rPr lang="en-US" sz="2000" dirty="0" smtClean="0"/>
            </a:br>
            <a:r>
              <a:rPr lang="en-US" sz="2400" dirty="0" smtClean="0"/>
              <a:t/>
            </a:r>
            <a:br>
              <a:rPr lang="en-US" sz="2400" dirty="0" smtClean="0"/>
            </a:br>
            <a:r>
              <a:rPr lang="en-US" sz="2400" dirty="0" smtClean="0"/>
              <a:t>Section 5: </a:t>
            </a:r>
            <a:r>
              <a:rPr lang="en-US" sz="2800" dirty="0" smtClean="0">
                <a:latin typeface="+mn-lt"/>
              </a:rPr>
              <a:t>Formation of Public Utility Districts</a:t>
            </a:r>
            <a:endParaRPr lang="en-US" sz="2800" dirty="0"/>
          </a:p>
        </p:txBody>
      </p:sp>
      <p:sp>
        <p:nvSpPr>
          <p:cNvPr id="4" name="Slide Number Placeholder 3" hidden="1"/>
          <p:cNvSpPr>
            <a:spLocks noGrp="1"/>
          </p:cNvSpPr>
          <p:nvPr>
            <p:ph type="sldNum" sz="quarter" idx="4294967295"/>
          </p:nvPr>
        </p:nvSpPr>
        <p:spPr>
          <a:xfrm>
            <a:off x="8129016" y="5734050"/>
            <a:ext cx="609600" cy="521208"/>
          </a:xfrm>
        </p:spPr>
        <p:txBody>
          <a:bodyPr/>
          <a:lstStyle/>
          <a:p>
            <a:fld id="{E7CF8728-FE86-4878-8A91-1004F4FC9ADE}" type="slidenum">
              <a:rPr lang="en-US" smtClean="0"/>
              <a:pPr/>
              <a:t>16</a:t>
            </a:fld>
            <a:endParaRPr lang="en-US" dirty="0"/>
          </a:p>
        </p:txBody>
      </p:sp>
      <p:sp>
        <p:nvSpPr>
          <p:cNvPr id="5" name="TextBox 4"/>
          <p:cNvSpPr txBox="1"/>
          <p:nvPr/>
        </p:nvSpPr>
        <p:spPr>
          <a:xfrm>
            <a:off x="8626422" y="6581001"/>
            <a:ext cx="517578" cy="276999"/>
          </a:xfrm>
          <a:prstGeom prst="rect">
            <a:avLst/>
          </a:prstGeom>
          <a:noFill/>
        </p:spPr>
        <p:txBody>
          <a:bodyPr wrap="square" rtlCol="0">
            <a:spAutoFit/>
          </a:bodyPr>
          <a:lstStyle/>
          <a:p>
            <a:pPr algn="ctr"/>
            <a:r>
              <a:rPr lang="en-US" sz="1200" dirty="0" smtClean="0"/>
              <a:t>3-16</a:t>
            </a:r>
            <a:endParaRPr lang="en-US" sz="12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66"/>
    </mc:Choice>
    <mc:Fallback xmlns="">
      <p:transition spd="slow" advTm="5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04156"/>
            <a:ext cx="7467600" cy="609600"/>
          </a:xfrm>
        </p:spPr>
        <p:txBody>
          <a:bodyPr>
            <a:normAutofit fontScale="90000"/>
          </a:bodyPr>
          <a:lstStyle/>
          <a:p>
            <a:r>
              <a:rPr lang="en-US" sz="1300" dirty="0" smtClean="0">
                <a:solidFill>
                  <a:schemeClr val="bg1">
                    <a:lumMod val="75000"/>
                  </a:schemeClr>
                </a:solidFill>
              </a:rPr>
              <a:t>Part 3 (1930 – 1950): Formation of Public Utility districts</a:t>
            </a:r>
            <a:r>
              <a:rPr lang="en-US" sz="3200" dirty="0" smtClean="0">
                <a:solidFill>
                  <a:schemeClr val="bg1">
                    <a:lumMod val="75000"/>
                  </a:schemeClr>
                </a:solidFill>
              </a:rPr>
              <a:t/>
            </a:r>
            <a:br>
              <a:rPr lang="en-US" sz="3200" dirty="0" smtClean="0">
                <a:solidFill>
                  <a:schemeClr val="bg1">
                    <a:lumMod val="75000"/>
                  </a:schemeClr>
                </a:solidFill>
              </a:rPr>
            </a:br>
            <a:r>
              <a:rPr lang="en-US" sz="2700" dirty="0" smtClean="0"/>
              <a:t>Public Utilities Districts</a:t>
            </a:r>
            <a:endParaRPr lang="en-US" sz="2700" dirty="0"/>
          </a:p>
        </p:txBody>
      </p:sp>
      <p:sp>
        <p:nvSpPr>
          <p:cNvPr id="5" name="Content Placeholder 4"/>
          <p:cNvSpPr>
            <a:spLocks noGrp="1"/>
          </p:cNvSpPr>
          <p:nvPr>
            <p:ph sz="quarter" idx="1"/>
          </p:nvPr>
        </p:nvSpPr>
        <p:spPr>
          <a:xfrm>
            <a:off x="533400" y="1066800"/>
            <a:ext cx="8077200" cy="5334000"/>
          </a:xfrm>
        </p:spPr>
        <p:txBody>
          <a:bodyPr>
            <a:noAutofit/>
          </a:bodyPr>
          <a:lstStyle/>
          <a:p>
            <a:pPr marL="0" indent="233363">
              <a:lnSpc>
                <a:spcPct val="90000"/>
              </a:lnSpc>
              <a:spcBef>
                <a:spcPts val="0"/>
              </a:spcBef>
              <a:spcAft>
                <a:spcPts val="1200"/>
              </a:spcAft>
              <a:buNone/>
            </a:pPr>
            <a:r>
              <a:rPr lang="en-US" sz="1600" dirty="0" smtClean="0"/>
              <a:t>Rural Electric Cooperatives (REC’s)  were an option for rural customers if there was not an existing private system already in place in that area, however, if there was an existing system, then the competition would make it nearly impossible for the rural cooperative to operate.</a:t>
            </a:r>
          </a:p>
          <a:p>
            <a:pPr marL="0" indent="233363">
              <a:lnSpc>
                <a:spcPct val="90000"/>
              </a:lnSpc>
              <a:spcBef>
                <a:spcPts val="0"/>
              </a:spcBef>
              <a:spcAft>
                <a:spcPts val="600"/>
              </a:spcAft>
              <a:buNone/>
            </a:pPr>
            <a:r>
              <a:rPr lang="en-US" sz="1600" dirty="0" smtClean="0"/>
              <a:t>Public Utility Districts (PUDs) are public power entities that provide utility services similar to municipalities, but without the taxing authority of a city.</a:t>
            </a:r>
          </a:p>
          <a:p>
            <a:pPr marL="457200" indent="-233363">
              <a:buClr>
                <a:schemeClr val="tx1"/>
              </a:buClr>
              <a:buFont typeface="Wingdings" pitchFamily="2" charset="2"/>
              <a:buChar char="Ø"/>
            </a:pPr>
            <a:r>
              <a:rPr lang="en-US" sz="1600" dirty="0" smtClean="0"/>
              <a:t>Washington and Oregon have electrical PUDs.</a:t>
            </a:r>
          </a:p>
          <a:p>
            <a:pPr marL="457200" indent="-233363">
              <a:buClr>
                <a:schemeClr val="tx1"/>
              </a:buClr>
              <a:buFont typeface="Wingdings" pitchFamily="2" charset="2"/>
              <a:buChar char="Ø"/>
            </a:pPr>
            <a:r>
              <a:rPr lang="en-US" sz="1600" dirty="0" smtClean="0"/>
              <a:t>Idaho and Montana do not have electrical PUDs.</a:t>
            </a:r>
          </a:p>
          <a:p>
            <a:endParaRPr lang="en-US" sz="1600" dirty="0" smtClean="0"/>
          </a:p>
          <a:p>
            <a:pPr marL="0" indent="233363">
              <a:lnSpc>
                <a:spcPct val="90000"/>
              </a:lnSpc>
              <a:spcBef>
                <a:spcPts val="0"/>
              </a:spcBef>
              <a:spcAft>
                <a:spcPts val="1200"/>
              </a:spcAft>
              <a:buNone/>
            </a:pPr>
            <a:r>
              <a:rPr lang="en-US" sz="1600" dirty="0" smtClean="0"/>
              <a:t>PUDs were made possible by federal power, with its preference for public power.</a:t>
            </a:r>
            <a:r>
              <a:rPr lang="en-US" sz="1600" dirty="0"/>
              <a:t> </a:t>
            </a:r>
            <a:r>
              <a:rPr lang="en-US" sz="1600" dirty="0" smtClean="0"/>
              <a:t> They are generally non-profit organizations that answer to a commission, and they can cover one or more counties  and can include cities.</a:t>
            </a:r>
          </a:p>
          <a:p>
            <a:pPr marL="0" indent="233363">
              <a:lnSpc>
                <a:spcPct val="90000"/>
              </a:lnSpc>
              <a:spcBef>
                <a:spcPts val="0"/>
              </a:spcBef>
              <a:spcAft>
                <a:spcPts val="1200"/>
              </a:spcAft>
              <a:buNone/>
            </a:pPr>
            <a:r>
              <a:rPr lang="en-US" sz="1600" dirty="0" smtClean="0"/>
              <a:t>Local control is something that makes PUDs attractive alternatives to private power in some areas.</a:t>
            </a:r>
          </a:p>
          <a:p>
            <a:pPr marL="0" indent="233363">
              <a:lnSpc>
                <a:spcPct val="90000"/>
              </a:lnSpc>
              <a:spcBef>
                <a:spcPts val="0"/>
              </a:spcBef>
              <a:spcAft>
                <a:spcPts val="1200"/>
              </a:spcAft>
              <a:buNone/>
            </a:pPr>
            <a:r>
              <a:rPr lang="en-US" sz="1600" dirty="0" smtClean="0"/>
              <a:t>PUDs came into existence in Washington in Oregon specifically because the private utilities had made inroads into rural areas, but the service was either of poor quality or too expensive.  Had the private utilities not spread into these areas, PUDs would not have been necessary since an REC could have been formed.</a:t>
            </a:r>
            <a:endParaRPr lang="en-US" sz="1600" dirty="0"/>
          </a:p>
        </p:txBody>
      </p:sp>
      <p:sp>
        <p:nvSpPr>
          <p:cNvPr id="2" name="Slide Number Placeholder 1"/>
          <p:cNvSpPr>
            <a:spLocks noGrp="1"/>
          </p:cNvSpPr>
          <p:nvPr>
            <p:ph type="sldNum" sz="quarter" idx="15"/>
          </p:nvPr>
        </p:nvSpPr>
        <p:spPr/>
        <p:txBody>
          <a:bodyPr/>
          <a:lstStyle/>
          <a:p>
            <a:fld id="{B6F15528-21DE-4FAA-801E-634DDDAF4B2B}" type="slidenum">
              <a:rPr lang="en-US" smtClean="0"/>
              <a:pPr/>
              <a:t>17</a:t>
            </a:fld>
            <a:endParaRPr lang="en-US" dirty="0"/>
          </a:p>
        </p:txBody>
      </p:sp>
      <p:sp>
        <p:nvSpPr>
          <p:cNvPr id="6" name="TextBox 5"/>
          <p:cNvSpPr txBox="1"/>
          <p:nvPr/>
        </p:nvSpPr>
        <p:spPr>
          <a:xfrm>
            <a:off x="8626422" y="6581001"/>
            <a:ext cx="517578" cy="276999"/>
          </a:xfrm>
          <a:prstGeom prst="rect">
            <a:avLst/>
          </a:prstGeom>
          <a:noFill/>
        </p:spPr>
        <p:txBody>
          <a:bodyPr wrap="square" rtlCol="0">
            <a:spAutoFit/>
          </a:bodyPr>
          <a:lstStyle/>
          <a:p>
            <a:pPr algn="ctr"/>
            <a:r>
              <a:rPr lang="en-US" sz="1200" dirty="0" smtClean="0"/>
              <a:t>3-17</a:t>
            </a:r>
            <a:endParaRPr lang="en-US" sz="1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91162401"/>
      </p:ext>
    </p:extLst>
  </p:cSld>
  <p:clrMapOvr>
    <a:masterClrMapping/>
  </p:clrMapOvr>
  <mc:AlternateContent xmlns:mc="http://schemas.openxmlformats.org/markup-compatibility/2006" xmlns:p14="http://schemas.microsoft.com/office/powerpoint/2010/main">
    <mc:Choice Requires="p14">
      <p:transition spd="slow" p14:dur="2000" advTm="117687"/>
    </mc:Choice>
    <mc:Fallback xmlns="">
      <p:transition spd="slow" advTm="117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04156"/>
            <a:ext cx="7467600" cy="609600"/>
          </a:xfrm>
        </p:spPr>
        <p:txBody>
          <a:bodyPr>
            <a:normAutofit fontScale="90000"/>
          </a:bodyPr>
          <a:lstStyle/>
          <a:p>
            <a:r>
              <a:rPr lang="en-US" sz="1300" dirty="0" smtClean="0">
                <a:solidFill>
                  <a:schemeClr val="bg1">
                    <a:lumMod val="75000"/>
                  </a:schemeClr>
                </a:solidFill>
              </a:rPr>
              <a:t>Part 3 (1930 – 1950): Formation of Public Utility districts </a:t>
            </a:r>
            <a:r>
              <a:rPr lang="en-US" sz="3200" dirty="0" smtClean="0">
                <a:solidFill>
                  <a:schemeClr val="bg1">
                    <a:lumMod val="75000"/>
                  </a:schemeClr>
                </a:solidFill>
              </a:rPr>
              <a:t/>
            </a:r>
            <a:br>
              <a:rPr lang="en-US" sz="3200" dirty="0" smtClean="0">
                <a:solidFill>
                  <a:schemeClr val="bg1">
                    <a:lumMod val="75000"/>
                  </a:schemeClr>
                </a:solidFill>
              </a:rPr>
            </a:br>
            <a:r>
              <a:rPr lang="en-US" sz="2700" dirty="0" smtClean="0"/>
              <a:t>Washington State PUDs</a:t>
            </a:r>
            <a:endParaRPr lang="en-US" sz="27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18</a:t>
            </a:fld>
            <a:endParaRPr lang="en-US" dirty="0"/>
          </a:p>
        </p:txBody>
      </p:sp>
      <p:sp>
        <p:nvSpPr>
          <p:cNvPr id="5" name="Content Placeholder 4"/>
          <p:cNvSpPr>
            <a:spLocks noGrp="1"/>
          </p:cNvSpPr>
          <p:nvPr>
            <p:ph sz="quarter" idx="1"/>
          </p:nvPr>
        </p:nvSpPr>
        <p:spPr>
          <a:xfrm>
            <a:off x="533400" y="2994810"/>
            <a:ext cx="4495800" cy="3124200"/>
          </a:xfrm>
        </p:spPr>
        <p:txBody>
          <a:bodyPr>
            <a:noAutofit/>
          </a:bodyPr>
          <a:lstStyle/>
          <a:p>
            <a:pPr marL="0" indent="233363">
              <a:lnSpc>
                <a:spcPct val="90000"/>
              </a:lnSpc>
              <a:spcBef>
                <a:spcPts val="0"/>
              </a:spcBef>
              <a:spcAft>
                <a:spcPts val="1200"/>
              </a:spcAft>
              <a:buNone/>
            </a:pPr>
            <a:r>
              <a:rPr lang="en-US" sz="1600" dirty="0" smtClean="0"/>
              <a:t>The </a:t>
            </a:r>
            <a:r>
              <a:rPr lang="en-US" sz="1600" dirty="0"/>
              <a:t>first PUD to go into operation was PUD No. 1 of Mason County. Formed in 1934, the PUD began serving Hoodsport and the surrounding area in </a:t>
            </a:r>
            <a:r>
              <a:rPr lang="en-US" sz="1600" dirty="0" smtClean="0"/>
              <a:t>1935</a:t>
            </a:r>
          </a:p>
          <a:p>
            <a:pPr marL="0" indent="233363">
              <a:lnSpc>
                <a:spcPct val="90000"/>
              </a:lnSpc>
              <a:spcBef>
                <a:spcPts val="0"/>
              </a:spcBef>
              <a:spcAft>
                <a:spcPts val="1200"/>
              </a:spcAft>
              <a:buNone/>
            </a:pPr>
            <a:r>
              <a:rPr lang="en-US" sz="1600" dirty="0" smtClean="0"/>
              <a:t>In </a:t>
            </a:r>
            <a:r>
              <a:rPr lang="en-US" sz="1600" dirty="0"/>
              <a:t>1934, voters in Benton and Franklin counties approved the first countywide PUDs. </a:t>
            </a:r>
            <a:r>
              <a:rPr lang="en-US" sz="1600" dirty="0" smtClean="0"/>
              <a:t>But because of delays in obtaining generation resources it </a:t>
            </a:r>
            <a:r>
              <a:rPr lang="en-US" sz="1600" dirty="0"/>
              <a:t>was Skamania County </a:t>
            </a:r>
            <a:r>
              <a:rPr lang="en-US" sz="1600" dirty="0" smtClean="0"/>
              <a:t>PUD in 1940 that became the first countywide PUD to begin operation.  </a:t>
            </a:r>
          </a:p>
          <a:p>
            <a:pPr marL="0" indent="233363">
              <a:lnSpc>
                <a:spcPct val="90000"/>
              </a:lnSpc>
              <a:spcBef>
                <a:spcPts val="0"/>
              </a:spcBef>
              <a:spcAft>
                <a:spcPts val="1200"/>
              </a:spcAft>
              <a:buNone/>
            </a:pPr>
            <a:r>
              <a:rPr lang="en-US" sz="1600" dirty="0" smtClean="0"/>
              <a:t>Today, many </a:t>
            </a:r>
            <a:r>
              <a:rPr lang="en-US" sz="1600" dirty="0"/>
              <a:t>PUDs get </a:t>
            </a:r>
            <a:r>
              <a:rPr lang="en-US" sz="1600" dirty="0" smtClean="0"/>
              <a:t>most, or all, of </a:t>
            </a:r>
            <a:r>
              <a:rPr lang="en-US" sz="1600" dirty="0"/>
              <a:t>their power from the Bonneville Power </a:t>
            </a:r>
            <a:r>
              <a:rPr lang="en-US" sz="1600" dirty="0" smtClean="0"/>
              <a:t>Administration, and collectively they are BPAs largest load. (approx. 25%)</a:t>
            </a:r>
          </a:p>
        </p:txBody>
      </p:sp>
      <p:pic>
        <p:nvPicPr>
          <p:cNvPr id="7" name="Picture 2"/>
          <p:cNvPicPr>
            <a:picLocks noGrp="1" noChangeAspect="1" noChangeArrowheads="1"/>
          </p:cNvPicPr>
          <p:nvPr>
            <p:ph sz="quarter" idx="2"/>
          </p:nvPr>
        </p:nvPicPr>
        <p:blipFill rotWithShape="1">
          <a:blip r:embed="rId5" cstate="print">
            <a:extLst>
              <a:ext uri="{28A0092B-C50C-407E-A947-70E740481C1C}">
                <a14:useLocalDpi xmlns:a14="http://schemas.microsoft.com/office/drawing/2010/main" val="0"/>
              </a:ext>
            </a:extLst>
          </a:blip>
          <a:srcRect l="4406" t="10001" r="55281" b="7499"/>
          <a:stretch/>
        </p:blipFill>
        <p:spPr bwMode="auto">
          <a:xfrm>
            <a:off x="5122652" y="3200400"/>
            <a:ext cx="3657600" cy="2806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33400" y="990600"/>
            <a:ext cx="8229600" cy="1575816"/>
          </a:xfrm>
          <a:prstGeom prst="rect">
            <a:avLst/>
          </a:prstGeom>
          <a:noFill/>
        </p:spPr>
        <p:txBody>
          <a:bodyPr wrap="square" rtlCol="0">
            <a:spAutoFit/>
          </a:bodyPr>
          <a:lstStyle/>
          <a:p>
            <a:pPr indent="233363">
              <a:lnSpc>
                <a:spcPct val="90000"/>
              </a:lnSpc>
              <a:spcAft>
                <a:spcPts val="1200"/>
              </a:spcAft>
            </a:pPr>
            <a:r>
              <a:rPr lang="en-US" sz="1600" dirty="0" smtClean="0"/>
              <a:t>In 1929, Public Initiative No. 1 was sent to the state legislature for formation of PUDs.  In 1930 it passed with 54%. Public Initiative No. 1 went into effect in 1931 and is now RCW 54, “to conserve the water and power resources of the State of Washington for the benefit of the people thereof, and to supply public utility service, including water and electricity for all uses.”</a:t>
            </a:r>
          </a:p>
          <a:p>
            <a:pPr indent="233363">
              <a:lnSpc>
                <a:spcPct val="90000"/>
              </a:lnSpc>
              <a:spcAft>
                <a:spcPts val="1200"/>
              </a:spcAft>
            </a:pPr>
            <a:r>
              <a:rPr lang="en-US" sz="1600" dirty="0" smtClean="0"/>
              <a:t>PUDs had the ability to condemn and purchase the assets of private systems.  This was done multiple times in Washington State and had a significant impact on private power.  </a:t>
            </a:r>
          </a:p>
        </p:txBody>
      </p:sp>
      <p:sp>
        <p:nvSpPr>
          <p:cNvPr id="8" name="TextBox 7"/>
          <p:cNvSpPr txBox="1"/>
          <p:nvPr/>
        </p:nvSpPr>
        <p:spPr>
          <a:xfrm>
            <a:off x="8626422" y="6581001"/>
            <a:ext cx="517578" cy="276999"/>
          </a:xfrm>
          <a:prstGeom prst="rect">
            <a:avLst/>
          </a:prstGeom>
          <a:noFill/>
        </p:spPr>
        <p:txBody>
          <a:bodyPr wrap="square" rtlCol="0">
            <a:spAutoFit/>
          </a:bodyPr>
          <a:lstStyle/>
          <a:p>
            <a:pPr algn="ctr"/>
            <a:r>
              <a:rPr lang="en-US" sz="1200" dirty="0" smtClean="0"/>
              <a:t>3-18</a:t>
            </a:r>
            <a:endParaRPr lang="en-US" sz="1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10378488"/>
      </p:ext>
    </p:extLst>
  </p:cSld>
  <p:clrMapOvr>
    <a:masterClrMapping/>
  </p:clrMapOvr>
  <mc:AlternateContent xmlns:mc="http://schemas.openxmlformats.org/markup-compatibility/2006" xmlns:p14="http://schemas.microsoft.com/office/powerpoint/2010/main">
    <mc:Choice Requires="p14">
      <p:transition spd="slow" p14:dur="2000" advTm="180702"/>
    </mc:Choice>
    <mc:Fallback xmlns="">
      <p:transition spd="slow" advTm="180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04156"/>
            <a:ext cx="7467600" cy="609600"/>
          </a:xfrm>
        </p:spPr>
        <p:txBody>
          <a:bodyPr>
            <a:normAutofit fontScale="90000"/>
          </a:bodyPr>
          <a:lstStyle/>
          <a:p>
            <a:r>
              <a:rPr lang="en-US" sz="1300" dirty="0" smtClean="0">
                <a:solidFill>
                  <a:schemeClr val="bg1">
                    <a:lumMod val="75000"/>
                  </a:schemeClr>
                </a:solidFill>
              </a:rPr>
              <a:t>Part 3 (1930 – 1950): Formation of Public Utility districts </a:t>
            </a:r>
            <a:r>
              <a:rPr lang="en-US" sz="3200" dirty="0" smtClean="0">
                <a:solidFill>
                  <a:schemeClr val="bg1">
                    <a:lumMod val="75000"/>
                  </a:schemeClr>
                </a:solidFill>
              </a:rPr>
              <a:t/>
            </a:r>
            <a:br>
              <a:rPr lang="en-US" sz="3200" dirty="0" smtClean="0">
                <a:solidFill>
                  <a:schemeClr val="bg1">
                    <a:lumMod val="75000"/>
                  </a:schemeClr>
                </a:solidFill>
              </a:rPr>
            </a:br>
            <a:r>
              <a:rPr lang="en-US" sz="2700" dirty="0" smtClean="0"/>
              <a:t>Oregon State PUDs</a:t>
            </a:r>
            <a:endParaRPr lang="en-US" sz="27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19</a:t>
            </a:fld>
            <a:endParaRPr lang="en-US" dirty="0"/>
          </a:p>
        </p:txBody>
      </p:sp>
      <p:sp>
        <p:nvSpPr>
          <p:cNvPr id="5" name="Content Placeholder 4"/>
          <p:cNvSpPr>
            <a:spLocks noGrp="1"/>
          </p:cNvSpPr>
          <p:nvPr>
            <p:ph sz="quarter" idx="1"/>
          </p:nvPr>
        </p:nvSpPr>
        <p:spPr>
          <a:xfrm>
            <a:off x="533400" y="2994810"/>
            <a:ext cx="3657600" cy="2743200"/>
          </a:xfrm>
        </p:spPr>
        <p:txBody>
          <a:bodyPr>
            <a:normAutofit fontScale="70000" lnSpcReduction="20000"/>
          </a:bodyPr>
          <a:lstStyle/>
          <a:p>
            <a:pPr marL="0" indent="233363">
              <a:lnSpc>
                <a:spcPct val="110000"/>
              </a:lnSpc>
              <a:spcBef>
                <a:spcPts val="0"/>
              </a:spcBef>
              <a:spcAft>
                <a:spcPts val="600"/>
              </a:spcAft>
              <a:buNone/>
            </a:pPr>
            <a:r>
              <a:rPr lang="en-US" sz="2600" dirty="0" smtClean="0"/>
              <a:t>In the 1940’s,  four “People’s Utility </a:t>
            </a:r>
            <a:r>
              <a:rPr lang="en-US" sz="2600" dirty="0"/>
              <a:t>D</a:t>
            </a:r>
            <a:r>
              <a:rPr lang="en-US" sz="2600" dirty="0" smtClean="0"/>
              <a:t>istricts” were formed:</a:t>
            </a:r>
          </a:p>
          <a:p>
            <a:pPr marL="457200" lvl="1" indent="-225425">
              <a:buClr>
                <a:schemeClr val="tx1"/>
              </a:buClr>
              <a:buFont typeface="Wingdings" pitchFamily="2" charset="2"/>
              <a:buChar char="Ø"/>
            </a:pPr>
            <a:r>
              <a:rPr lang="en-US" dirty="0"/>
              <a:t>Tillamook </a:t>
            </a:r>
            <a:r>
              <a:rPr lang="en-US" dirty="0" smtClean="0"/>
              <a:t>PUD</a:t>
            </a:r>
          </a:p>
          <a:p>
            <a:pPr marL="457200" lvl="1" indent="-225425">
              <a:buClr>
                <a:schemeClr val="tx1"/>
              </a:buClr>
              <a:buFont typeface="Wingdings" pitchFamily="2" charset="2"/>
              <a:buChar char="Ø"/>
            </a:pPr>
            <a:r>
              <a:rPr lang="en-US" dirty="0" smtClean="0"/>
              <a:t>Central Lincoln PUD</a:t>
            </a:r>
          </a:p>
          <a:p>
            <a:pPr marL="457200" lvl="1" indent="-225425">
              <a:buClr>
                <a:schemeClr val="tx1"/>
              </a:buClr>
              <a:buFont typeface="Wingdings" pitchFamily="2" charset="2"/>
              <a:buChar char="Ø"/>
            </a:pPr>
            <a:r>
              <a:rPr lang="en-US" dirty="0" smtClean="0"/>
              <a:t>Clatskanie PUD</a:t>
            </a:r>
          </a:p>
          <a:p>
            <a:pPr marL="457200" lvl="1" indent="-225425">
              <a:buClr>
                <a:schemeClr val="tx1"/>
              </a:buClr>
              <a:buFont typeface="Wingdings" pitchFamily="2" charset="2"/>
              <a:buChar char="Ø"/>
            </a:pPr>
            <a:r>
              <a:rPr lang="en-US" dirty="0" smtClean="0"/>
              <a:t>Northern Wasco County PUD</a:t>
            </a:r>
          </a:p>
          <a:p>
            <a:pPr lvl="1">
              <a:buFont typeface="Wingdings" pitchFamily="2" charset="2"/>
              <a:buChar char="Ø"/>
            </a:pPr>
            <a:endParaRPr lang="en-US" dirty="0" smtClean="0"/>
          </a:p>
          <a:p>
            <a:pPr marL="0" indent="233363">
              <a:lnSpc>
                <a:spcPct val="110000"/>
              </a:lnSpc>
              <a:spcBef>
                <a:spcPts val="0"/>
              </a:spcBef>
              <a:spcAft>
                <a:spcPts val="600"/>
              </a:spcAft>
              <a:buNone/>
            </a:pPr>
            <a:r>
              <a:rPr lang="en-US" sz="2500" dirty="0" smtClean="0"/>
              <a:t>Two more formed in the 1980’s.  </a:t>
            </a:r>
          </a:p>
          <a:p>
            <a:pPr marL="457200" lvl="1" indent="-223838">
              <a:buClr>
                <a:schemeClr val="tx1"/>
              </a:buClr>
              <a:buFont typeface="Wingdings" pitchFamily="2" charset="2"/>
              <a:buChar char="Ø"/>
            </a:pPr>
            <a:r>
              <a:rPr lang="en-US" dirty="0" smtClean="0"/>
              <a:t>Columbia River PUD</a:t>
            </a:r>
          </a:p>
          <a:p>
            <a:pPr marL="457200" lvl="1" indent="-223838">
              <a:buClr>
                <a:schemeClr val="tx1"/>
              </a:buClr>
              <a:buFont typeface="Wingdings" pitchFamily="2" charset="2"/>
              <a:buChar char="Ø"/>
            </a:pPr>
            <a:r>
              <a:rPr lang="en-US" dirty="0" smtClean="0"/>
              <a:t>Emerald PUD</a:t>
            </a:r>
          </a:p>
        </p:txBody>
      </p:sp>
      <p:pic>
        <p:nvPicPr>
          <p:cNvPr id="8" name="Picture 3"/>
          <p:cNvPicPr>
            <a:picLocks noGrp="1" noChangeAspect="1" noChangeArrowheads="1"/>
          </p:cNvPicPr>
          <p:nvPr>
            <p:ph sz="quarter" idx="2"/>
          </p:nvPr>
        </p:nvPicPr>
        <p:blipFill rotWithShape="1">
          <a:blip r:embed="rId5" cstate="print">
            <a:extLst>
              <a:ext uri="{28A0092B-C50C-407E-A947-70E740481C1C}">
                <a14:useLocalDpi xmlns:a14="http://schemas.microsoft.com/office/drawing/2010/main" val="0"/>
              </a:ext>
            </a:extLst>
          </a:blip>
          <a:srcRect l="4375" t="10001" r="55000" b="6999"/>
          <a:stretch/>
        </p:blipFill>
        <p:spPr bwMode="auto">
          <a:xfrm>
            <a:off x="4419599" y="2978992"/>
            <a:ext cx="3978867"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57200" y="1066800"/>
            <a:ext cx="7924800" cy="1742015"/>
          </a:xfrm>
          <a:prstGeom prst="rect">
            <a:avLst/>
          </a:prstGeom>
          <a:noFill/>
        </p:spPr>
        <p:txBody>
          <a:bodyPr wrap="square" rtlCol="0">
            <a:spAutoFit/>
          </a:bodyPr>
          <a:lstStyle/>
          <a:p>
            <a:pPr indent="233363">
              <a:lnSpc>
                <a:spcPct val="90000"/>
              </a:lnSpc>
              <a:spcAft>
                <a:spcPts val="1200"/>
              </a:spcAft>
            </a:pPr>
            <a:r>
              <a:rPr lang="en-US" dirty="0" smtClean="0"/>
              <a:t>In 1930, Oregon voters passed a measure allowing for the formation of publicly owned and operated utilities. In 1931,  the Oregon legislature implemented it with the adoption of ORS 261.</a:t>
            </a:r>
          </a:p>
          <a:p>
            <a:pPr indent="233363">
              <a:lnSpc>
                <a:spcPct val="90000"/>
              </a:lnSpc>
              <a:spcAft>
                <a:spcPts val="1200"/>
              </a:spcAft>
            </a:pPr>
            <a:r>
              <a:rPr lang="en-US" dirty="0" smtClean="0"/>
              <a:t>Similar to PUDs in Washington, it was the low cost power from federal dams, and BPAs preference to market to public power, that made Oregon PUDs an attractive option.</a:t>
            </a:r>
          </a:p>
        </p:txBody>
      </p:sp>
      <p:sp>
        <p:nvSpPr>
          <p:cNvPr id="7" name="TextBox 6"/>
          <p:cNvSpPr txBox="1"/>
          <p:nvPr/>
        </p:nvSpPr>
        <p:spPr>
          <a:xfrm>
            <a:off x="8626422" y="6581001"/>
            <a:ext cx="517578" cy="276999"/>
          </a:xfrm>
          <a:prstGeom prst="rect">
            <a:avLst/>
          </a:prstGeom>
          <a:noFill/>
        </p:spPr>
        <p:txBody>
          <a:bodyPr wrap="square" rtlCol="0">
            <a:spAutoFit/>
          </a:bodyPr>
          <a:lstStyle/>
          <a:p>
            <a:pPr algn="ctr"/>
            <a:r>
              <a:rPr lang="en-US" sz="1200" dirty="0" smtClean="0"/>
              <a:t>3-19</a:t>
            </a:r>
            <a:endParaRPr lang="en-US" sz="1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63189754"/>
      </p:ext>
    </p:extLst>
  </p:cSld>
  <p:clrMapOvr>
    <a:masterClrMapping/>
  </p:clrMapOvr>
  <mc:AlternateContent xmlns:mc="http://schemas.openxmlformats.org/markup-compatibility/2006" xmlns:p14="http://schemas.microsoft.com/office/powerpoint/2010/main">
    <mc:Choice Requires="p14">
      <p:transition spd="slow" p14:dur="2000" advTm="72843"/>
    </mc:Choice>
    <mc:Fallback xmlns="">
      <p:transition spd="slow" advTm="72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cstate="print">
            <a:lum/>
          </a:blip>
          <a:srcRect/>
          <a:stretch>
            <a:fillRect t="-3000" b="-3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7467600" cy="715962"/>
          </a:xfrm>
        </p:spPr>
        <p:txBody>
          <a:bodyPr/>
          <a:lstStyle/>
          <a:p>
            <a:r>
              <a:rPr lang="en-US" dirty="0" smtClean="0"/>
              <a:t>Part 3 Overview</a:t>
            </a:r>
            <a:endParaRPr lang="en-US" dirty="0"/>
          </a:p>
        </p:txBody>
      </p:sp>
      <p:sp>
        <p:nvSpPr>
          <p:cNvPr id="5" name="Content Placeholder 4"/>
          <p:cNvSpPr>
            <a:spLocks noGrp="1"/>
          </p:cNvSpPr>
          <p:nvPr>
            <p:ph sz="quarter" idx="1"/>
          </p:nvPr>
        </p:nvSpPr>
        <p:spPr/>
        <p:txBody>
          <a:bodyPr>
            <a:normAutofit/>
          </a:bodyPr>
          <a:lstStyle/>
          <a:p>
            <a:pPr marL="457200" indent="-457200">
              <a:spcBef>
                <a:spcPts val="0"/>
              </a:spcBef>
              <a:spcAft>
                <a:spcPts val="1500"/>
              </a:spcAft>
              <a:buClr>
                <a:schemeClr val="tx1"/>
              </a:buClr>
              <a:buFont typeface="+mj-lt"/>
              <a:buAutoNum type="arabicPeriod"/>
            </a:pPr>
            <a:r>
              <a:rPr lang="en-US" dirty="0" smtClean="0"/>
              <a:t>Introduction to the Electricity Industry in 1930</a:t>
            </a:r>
          </a:p>
          <a:p>
            <a:pPr marL="457200" indent="-457200">
              <a:spcBef>
                <a:spcPts val="0"/>
              </a:spcBef>
              <a:spcAft>
                <a:spcPts val="1500"/>
              </a:spcAft>
              <a:buClr>
                <a:schemeClr val="tx1"/>
              </a:buClr>
              <a:buFont typeface="+mj-lt"/>
              <a:buAutoNum type="arabicPeriod"/>
            </a:pPr>
            <a:r>
              <a:rPr lang="en-US" dirty="0" smtClean="0"/>
              <a:t>Why the Federal Government Became Involved in the Electricity Industry</a:t>
            </a:r>
          </a:p>
          <a:p>
            <a:pPr marL="457200" indent="-457200">
              <a:spcBef>
                <a:spcPts val="0"/>
              </a:spcBef>
              <a:spcAft>
                <a:spcPts val="1500"/>
              </a:spcAft>
              <a:buClr>
                <a:schemeClr val="tx1"/>
              </a:buClr>
              <a:buFont typeface="+mj-lt"/>
              <a:buAutoNum type="arabicPeriod"/>
            </a:pPr>
            <a:r>
              <a:rPr lang="en-US" dirty="0" smtClean="0"/>
              <a:t>Rural Electrification of the Northwest</a:t>
            </a:r>
          </a:p>
          <a:p>
            <a:pPr marL="457200" indent="-457200">
              <a:spcBef>
                <a:spcPts val="0"/>
              </a:spcBef>
              <a:spcAft>
                <a:spcPts val="1500"/>
              </a:spcAft>
              <a:buClr>
                <a:schemeClr val="tx1"/>
              </a:buClr>
              <a:buFont typeface="+mj-lt"/>
              <a:buAutoNum type="arabicPeriod"/>
            </a:pPr>
            <a:r>
              <a:rPr lang="en-US" dirty="0" smtClean="0"/>
              <a:t>The Bonneville Project Act</a:t>
            </a:r>
          </a:p>
          <a:p>
            <a:pPr marL="457200" indent="-457200">
              <a:spcBef>
                <a:spcPts val="0"/>
              </a:spcBef>
              <a:spcAft>
                <a:spcPts val="1500"/>
              </a:spcAft>
              <a:buClr>
                <a:schemeClr val="tx1"/>
              </a:buClr>
              <a:buFont typeface="+mj-lt"/>
              <a:buAutoNum type="arabicPeriod"/>
            </a:pPr>
            <a:r>
              <a:rPr lang="en-US" dirty="0" smtClean="0"/>
              <a:t>Formation of Public Utility Districts</a:t>
            </a:r>
          </a:p>
          <a:p>
            <a:pPr marL="457200" indent="-457200">
              <a:spcBef>
                <a:spcPts val="0"/>
              </a:spcBef>
              <a:buClr>
                <a:schemeClr val="tx1"/>
              </a:buClr>
              <a:buFont typeface="+mj-lt"/>
              <a:buAutoNum type="arabicPeriod"/>
            </a:pPr>
            <a:r>
              <a:rPr lang="en-US" dirty="0" smtClean="0"/>
              <a:t>Federal Power and the Second World War</a:t>
            </a:r>
            <a:endParaRPr lang="en-US" dirty="0"/>
          </a:p>
          <a:p>
            <a:endParaRPr lang="en-US" dirty="0" smtClean="0"/>
          </a:p>
        </p:txBody>
      </p:sp>
      <p:sp>
        <p:nvSpPr>
          <p:cNvPr id="2" name="Slide Number Placeholder 1"/>
          <p:cNvSpPr>
            <a:spLocks noGrp="1"/>
          </p:cNvSpPr>
          <p:nvPr>
            <p:ph type="sldNum" sz="quarter" idx="15"/>
          </p:nvPr>
        </p:nvSpPr>
        <p:spPr/>
        <p:txBody>
          <a:bodyPr/>
          <a:lstStyle/>
          <a:p>
            <a:fld id="{B6F15528-21DE-4FAA-801E-634DDDAF4B2B}" type="slidenum">
              <a:rPr lang="en-US" smtClean="0"/>
              <a:pPr/>
              <a:t>2</a:t>
            </a:fld>
            <a:endParaRPr lang="en-US" dirty="0"/>
          </a:p>
        </p:txBody>
      </p:sp>
      <p:sp>
        <p:nvSpPr>
          <p:cNvPr id="6" name="TextBox 5"/>
          <p:cNvSpPr txBox="1"/>
          <p:nvPr/>
        </p:nvSpPr>
        <p:spPr>
          <a:xfrm>
            <a:off x="8626422" y="6581001"/>
            <a:ext cx="517578" cy="276999"/>
          </a:xfrm>
          <a:prstGeom prst="rect">
            <a:avLst/>
          </a:prstGeom>
          <a:noFill/>
        </p:spPr>
        <p:txBody>
          <a:bodyPr wrap="square" rtlCol="0">
            <a:spAutoFit/>
          </a:bodyPr>
          <a:lstStyle/>
          <a:p>
            <a:pPr algn="ctr"/>
            <a:r>
              <a:rPr lang="en-US" sz="1200" dirty="0" smtClean="0"/>
              <a:t>3-2</a:t>
            </a:r>
            <a:endParaRPr lang="en-US" sz="1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24988132"/>
      </p:ext>
    </p:extLst>
  </p:cSld>
  <p:clrMapOvr>
    <a:masterClrMapping/>
  </p:clrMapOvr>
  <mc:AlternateContent xmlns:mc="http://schemas.openxmlformats.org/markup-compatibility/2006" xmlns:p14="http://schemas.microsoft.com/office/powerpoint/2010/main">
    <mc:Choice Requires="p14">
      <p:transition spd="slow" p14:dur="2000" advTm="81529"/>
    </mc:Choice>
    <mc:Fallback xmlns="">
      <p:transition spd="slow" advTm="81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47286"/>
            <a:ext cx="7467600" cy="563562"/>
          </a:xfrm>
        </p:spPr>
        <p:txBody>
          <a:bodyPr>
            <a:normAutofit fontScale="90000"/>
          </a:bodyPr>
          <a:lstStyle/>
          <a:p>
            <a:r>
              <a:rPr lang="en-US" sz="1300" dirty="0" smtClean="0">
                <a:solidFill>
                  <a:schemeClr val="bg1">
                    <a:lumMod val="75000"/>
                  </a:schemeClr>
                </a:solidFill>
              </a:rPr>
              <a:t>Part 3 (1930 – 1950): Formation of Public Utility districts </a:t>
            </a:r>
            <a:r>
              <a:rPr lang="en-US" sz="3200" dirty="0" smtClean="0">
                <a:solidFill>
                  <a:schemeClr val="bg1">
                    <a:lumMod val="75000"/>
                  </a:schemeClr>
                </a:solidFill>
              </a:rPr>
              <a:t/>
            </a:r>
            <a:br>
              <a:rPr lang="en-US" sz="3200" dirty="0" smtClean="0">
                <a:solidFill>
                  <a:schemeClr val="bg1">
                    <a:lumMod val="75000"/>
                  </a:schemeClr>
                </a:solidFill>
              </a:rPr>
            </a:br>
            <a:r>
              <a:rPr lang="en-US" sz="2700" dirty="0" smtClean="0"/>
              <a:t>Problems Between PUDs and Private Power</a:t>
            </a:r>
            <a:endParaRPr lang="en-US" sz="27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20</a:t>
            </a:fld>
            <a:endParaRPr lang="en-US" dirty="0"/>
          </a:p>
        </p:txBody>
      </p:sp>
      <p:sp>
        <p:nvSpPr>
          <p:cNvPr id="5" name="Content Placeholder 4"/>
          <p:cNvSpPr>
            <a:spLocks noGrp="1"/>
          </p:cNvSpPr>
          <p:nvPr>
            <p:ph sz="quarter" idx="1"/>
          </p:nvPr>
        </p:nvSpPr>
        <p:spPr>
          <a:xfrm>
            <a:off x="4062046" y="1254369"/>
            <a:ext cx="4648200" cy="5334000"/>
          </a:xfrm>
        </p:spPr>
        <p:txBody>
          <a:bodyPr>
            <a:noAutofit/>
          </a:bodyPr>
          <a:lstStyle/>
          <a:p>
            <a:pPr marL="0" indent="320040">
              <a:lnSpc>
                <a:spcPct val="90000"/>
              </a:lnSpc>
              <a:spcBef>
                <a:spcPts val="0"/>
              </a:spcBef>
              <a:spcAft>
                <a:spcPts val="1200"/>
              </a:spcAft>
              <a:buNone/>
            </a:pPr>
            <a:r>
              <a:rPr lang="en-US" sz="1800" dirty="0" smtClean="0"/>
              <a:t>PUDs have the legal authority to condemn privately owned assets and assume operations.  </a:t>
            </a:r>
          </a:p>
          <a:p>
            <a:pPr marL="0" indent="320040">
              <a:lnSpc>
                <a:spcPct val="90000"/>
              </a:lnSpc>
              <a:spcBef>
                <a:spcPts val="0"/>
              </a:spcBef>
              <a:spcAft>
                <a:spcPts val="1200"/>
              </a:spcAft>
              <a:buNone/>
            </a:pPr>
            <a:r>
              <a:rPr lang="en-US" sz="1800" dirty="0" smtClean="0"/>
              <a:t>By 1941 condemnation lawsuits had been filed in 10 of the 19 counties served by Puget Sound Power &amp; Light Company.</a:t>
            </a:r>
          </a:p>
          <a:p>
            <a:pPr marL="0" indent="320040">
              <a:lnSpc>
                <a:spcPct val="90000"/>
              </a:lnSpc>
              <a:spcBef>
                <a:spcPts val="0"/>
              </a:spcBef>
              <a:spcAft>
                <a:spcPts val="1200"/>
              </a:spcAft>
              <a:buNone/>
            </a:pPr>
            <a:r>
              <a:rPr lang="en-US" sz="1800" dirty="0" smtClean="0"/>
              <a:t>On July 15th, 1945, Clallam </a:t>
            </a:r>
            <a:r>
              <a:rPr lang="en-US" sz="1800" dirty="0"/>
              <a:t>County PUD was the </a:t>
            </a:r>
            <a:r>
              <a:rPr lang="en-US" sz="1800" dirty="0" smtClean="0"/>
              <a:t>first PUD to condemn private company assets by paying $600,000 to Puget Sound Power &amp; Light Company.</a:t>
            </a:r>
          </a:p>
          <a:p>
            <a:pPr marL="0" indent="320040">
              <a:lnSpc>
                <a:spcPct val="90000"/>
              </a:lnSpc>
              <a:spcBef>
                <a:spcPts val="0"/>
              </a:spcBef>
              <a:spcAft>
                <a:spcPts val="1200"/>
              </a:spcAft>
              <a:buNone/>
            </a:pPr>
            <a:r>
              <a:rPr lang="en-US" sz="1800" dirty="0" smtClean="0"/>
              <a:t>As a result, Puget Sound Power &amp; Light Company lost 1% of its revenue base. While this revenue loss was not crippling, it heralded a number of changes that complicated the operations of private utilities in the Northwest.</a:t>
            </a:r>
            <a:endParaRPr lang="en-US" sz="1800" dirty="0"/>
          </a:p>
        </p:txBody>
      </p:sp>
      <p:pic>
        <p:nvPicPr>
          <p:cNvPr id="1029" name="Picture 5"/>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tretch>
            <a:fillRect/>
          </a:stretch>
        </p:blipFill>
        <p:spPr bwMode="auto">
          <a:xfrm>
            <a:off x="452097" y="1143000"/>
            <a:ext cx="3279083" cy="4759255"/>
          </a:xfrm>
          <a:prstGeom prst="rect">
            <a:avLst/>
          </a:prstGeom>
          <a:noFill/>
          <a:ln w="3175">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626422" y="6581001"/>
            <a:ext cx="517578" cy="276999"/>
          </a:xfrm>
          <a:prstGeom prst="rect">
            <a:avLst/>
          </a:prstGeom>
          <a:noFill/>
        </p:spPr>
        <p:txBody>
          <a:bodyPr wrap="square" rtlCol="0">
            <a:spAutoFit/>
          </a:bodyPr>
          <a:lstStyle/>
          <a:p>
            <a:pPr algn="ctr"/>
            <a:r>
              <a:rPr lang="en-US" sz="1200" dirty="0" smtClean="0"/>
              <a:t>3-20</a:t>
            </a:r>
            <a:endParaRPr lang="en-US" sz="1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71446313"/>
      </p:ext>
    </p:extLst>
  </p:cSld>
  <p:clrMapOvr>
    <a:masterClrMapping/>
  </p:clrMapOvr>
  <mc:AlternateContent xmlns:mc="http://schemas.openxmlformats.org/markup-compatibility/2006" xmlns:p14="http://schemas.microsoft.com/office/powerpoint/2010/main">
    <mc:Choice Requires="p14">
      <p:transition spd="slow" p14:dur="2000" advTm="189057"/>
    </mc:Choice>
    <mc:Fallback xmlns="">
      <p:transition spd="slow" advTm="189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le 9"/>
          <p:cNvSpPr>
            <a:spLocks noGrp="1"/>
          </p:cNvSpPr>
          <p:nvPr>
            <p:ph type="title"/>
          </p:nvPr>
        </p:nvSpPr>
        <p:spPr>
          <a:xfrm>
            <a:off x="609600" y="457201"/>
            <a:ext cx="7467600" cy="1289649"/>
          </a:xfrm>
        </p:spPr>
        <p:txBody>
          <a:bodyPr>
            <a:normAutofit fontScale="90000"/>
          </a:bodyPr>
          <a:lstStyle/>
          <a:p>
            <a:r>
              <a:rPr lang="en-US" sz="1800" dirty="0" smtClean="0"/>
              <a:t>Part 3: The Emergence of Federal Power (1930 – 1950)</a:t>
            </a:r>
            <a:r>
              <a:rPr lang="en-US" sz="2000" dirty="0" smtClean="0"/>
              <a:t/>
            </a:r>
            <a:br>
              <a:rPr lang="en-US" sz="2000" dirty="0" smtClean="0"/>
            </a:br>
            <a:r>
              <a:rPr lang="en-US" sz="2400" dirty="0" smtClean="0"/>
              <a:t/>
            </a:r>
            <a:br>
              <a:rPr lang="en-US" sz="2400" dirty="0" smtClean="0"/>
            </a:br>
            <a:r>
              <a:rPr lang="en-US" sz="2800" dirty="0" smtClean="0"/>
              <a:t>Section 6: </a:t>
            </a:r>
            <a:r>
              <a:rPr lang="en-US" sz="2800" dirty="0" smtClean="0">
                <a:latin typeface="+mn-lt"/>
              </a:rPr>
              <a:t>Federal Power and the Second World War</a:t>
            </a:r>
            <a:endParaRPr lang="en-US" sz="2800" dirty="0"/>
          </a:p>
        </p:txBody>
      </p:sp>
      <p:sp>
        <p:nvSpPr>
          <p:cNvPr id="4" name="Slide Number Placeholder 3" hidden="1"/>
          <p:cNvSpPr>
            <a:spLocks noGrp="1"/>
          </p:cNvSpPr>
          <p:nvPr>
            <p:ph type="sldNum" sz="quarter" idx="4294967295"/>
          </p:nvPr>
        </p:nvSpPr>
        <p:spPr>
          <a:xfrm>
            <a:off x="8129016" y="5734050"/>
            <a:ext cx="609600" cy="521208"/>
          </a:xfrm>
        </p:spPr>
        <p:txBody>
          <a:bodyPr/>
          <a:lstStyle/>
          <a:p>
            <a:fld id="{E7CF8728-FE86-4878-8A91-1004F4FC9ADE}" type="slidenum">
              <a:rPr lang="en-US" smtClean="0"/>
              <a:pPr/>
              <a:t>21</a:t>
            </a:fld>
            <a:endParaRPr lang="en-US" dirty="0"/>
          </a:p>
        </p:txBody>
      </p:sp>
      <p:sp>
        <p:nvSpPr>
          <p:cNvPr id="5" name="TextBox 4"/>
          <p:cNvSpPr txBox="1"/>
          <p:nvPr/>
        </p:nvSpPr>
        <p:spPr>
          <a:xfrm>
            <a:off x="8626422" y="6581001"/>
            <a:ext cx="517578" cy="276999"/>
          </a:xfrm>
          <a:prstGeom prst="rect">
            <a:avLst/>
          </a:prstGeom>
          <a:noFill/>
        </p:spPr>
        <p:txBody>
          <a:bodyPr wrap="square" rtlCol="0">
            <a:spAutoFit/>
          </a:bodyPr>
          <a:lstStyle/>
          <a:p>
            <a:pPr algn="ctr"/>
            <a:r>
              <a:rPr lang="en-US" sz="1200" dirty="0" smtClean="0"/>
              <a:t>3-21</a:t>
            </a:r>
            <a:endParaRPr lang="en-US" sz="12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38"/>
    </mc:Choice>
    <mc:Fallback xmlns="">
      <p:transition spd="slow" advTm="4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04156"/>
            <a:ext cx="7467600" cy="609600"/>
          </a:xfrm>
        </p:spPr>
        <p:txBody>
          <a:bodyPr>
            <a:normAutofit fontScale="90000"/>
          </a:bodyPr>
          <a:lstStyle/>
          <a:p>
            <a:r>
              <a:rPr lang="en-US" sz="1300" dirty="0" smtClean="0">
                <a:solidFill>
                  <a:schemeClr val="bg1">
                    <a:lumMod val="75000"/>
                  </a:schemeClr>
                </a:solidFill>
              </a:rPr>
              <a:t>Part 3 (1930 – 1950): federal Power and the Second World War</a:t>
            </a:r>
            <a:r>
              <a:rPr lang="en-US" sz="3200" dirty="0" smtClean="0">
                <a:solidFill>
                  <a:schemeClr val="bg1">
                    <a:lumMod val="75000"/>
                  </a:schemeClr>
                </a:solidFill>
              </a:rPr>
              <a:t/>
            </a:r>
            <a:br>
              <a:rPr lang="en-US" sz="3200" dirty="0" smtClean="0">
                <a:solidFill>
                  <a:schemeClr val="bg1">
                    <a:lumMod val="75000"/>
                  </a:schemeClr>
                </a:solidFill>
              </a:rPr>
            </a:br>
            <a:r>
              <a:rPr lang="en-US" sz="2700" dirty="0" smtClean="0"/>
              <a:t>Federal Power and WWII</a:t>
            </a:r>
            <a:endParaRPr lang="en-US" sz="27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22</a:t>
            </a:fld>
            <a:endParaRPr lang="en-US" dirty="0"/>
          </a:p>
        </p:txBody>
      </p:sp>
      <p:sp>
        <p:nvSpPr>
          <p:cNvPr id="5" name="Content Placeholder 4"/>
          <p:cNvSpPr>
            <a:spLocks noGrp="1"/>
          </p:cNvSpPr>
          <p:nvPr>
            <p:ph sz="quarter" idx="1"/>
          </p:nvPr>
        </p:nvSpPr>
        <p:spPr>
          <a:xfrm>
            <a:off x="457200" y="1143000"/>
            <a:ext cx="4724400" cy="5029200"/>
          </a:xfrm>
        </p:spPr>
        <p:txBody>
          <a:bodyPr>
            <a:normAutofit fontScale="55000" lnSpcReduction="20000"/>
          </a:bodyPr>
          <a:lstStyle/>
          <a:p>
            <a:pPr marL="0" indent="233363">
              <a:lnSpc>
                <a:spcPct val="110000"/>
              </a:lnSpc>
              <a:spcBef>
                <a:spcPts val="0"/>
              </a:spcBef>
              <a:spcAft>
                <a:spcPts val="600"/>
              </a:spcAft>
              <a:buNone/>
            </a:pPr>
            <a:r>
              <a:rPr lang="en-US" sz="2900" dirty="0" smtClean="0"/>
              <a:t>Through the 1930’s, federal hydroelectric projects developed a massive generation surplus, far in excess of what was needed during the depression.</a:t>
            </a:r>
          </a:p>
          <a:p>
            <a:pPr marL="457200" indent="-233363">
              <a:lnSpc>
                <a:spcPct val="110000"/>
              </a:lnSpc>
              <a:spcBef>
                <a:spcPts val="0"/>
              </a:spcBef>
              <a:spcAft>
                <a:spcPts val="600"/>
              </a:spcAft>
              <a:buClr>
                <a:schemeClr val="tx1"/>
              </a:buClr>
              <a:buFont typeface="Wingdings" pitchFamily="2" charset="2"/>
              <a:buChar char="Ø"/>
            </a:pPr>
            <a:r>
              <a:rPr lang="en-US" dirty="0" smtClean="0"/>
              <a:t>Bonneville power house 1 was over 500 MW</a:t>
            </a:r>
          </a:p>
          <a:p>
            <a:pPr marL="457200" indent="-233363">
              <a:lnSpc>
                <a:spcPct val="110000"/>
              </a:lnSpc>
              <a:spcBef>
                <a:spcPts val="0"/>
              </a:spcBef>
              <a:spcAft>
                <a:spcPts val="1200"/>
              </a:spcAft>
              <a:buClr>
                <a:schemeClr val="tx1"/>
              </a:buClr>
              <a:buFont typeface="Wingdings" pitchFamily="2" charset="2"/>
              <a:buChar char="Ø"/>
            </a:pPr>
            <a:r>
              <a:rPr lang="en-US" dirty="0" smtClean="0"/>
              <a:t>Grand Coulee left and right power combined were over 2,200 MW (from 1941-1950)</a:t>
            </a:r>
          </a:p>
          <a:p>
            <a:pPr marL="0" indent="233363">
              <a:lnSpc>
                <a:spcPct val="110000"/>
              </a:lnSpc>
              <a:spcBef>
                <a:spcPts val="0"/>
              </a:spcBef>
              <a:spcAft>
                <a:spcPts val="1200"/>
              </a:spcAft>
              <a:buNone/>
            </a:pPr>
            <a:r>
              <a:rPr lang="en-US" sz="2900" dirty="0" smtClean="0"/>
              <a:t>The increased load due to war time production justified, after the fact, the construction of massive projects such as Grand Coulee Dam.</a:t>
            </a:r>
          </a:p>
          <a:p>
            <a:pPr marL="0" indent="233363">
              <a:lnSpc>
                <a:spcPct val="110000"/>
              </a:lnSpc>
              <a:spcBef>
                <a:spcPts val="0"/>
              </a:spcBef>
              <a:spcAft>
                <a:spcPts val="1200"/>
              </a:spcAft>
              <a:buNone/>
            </a:pPr>
            <a:r>
              <a:rPr lang="en-US" sz="2900" dirty="0" smtClean="0"/>
              <a:t>Energy intensive industries such as aircraft manufacturing and ship building were located in the Northwest because of the abundance of  low cost electricity.</a:t>
            </a:r>
          </a:p>
          <a:p>
            <a:pPr marL="0" indent="233363">
              <a:lnSpc>
                <a:spcPct val="110000"/>
              </a:lnSpc>
              <a:spcBef>
                <a:spcPts val="0"/>
              </a:spcBef>
              <a:spcAft>
                <a:spcPts val="600"/>
              </a:spcAft>
              <a:buNone/>
            </a:pPr>
            <a:r>
              <a:rPr lang="en-US" sz="2900" dirty="0" smtClean="0"/>
              <a:t>These industries contributed to the war effort, and laid the foundation for many key industries that currently exist in the Northwest.</a:t>
            </a:r>
          </a:p>
          <a:p>
            <a:pPr marL="457200" indent="-233363">
              <a:lnSpc>
                <a:spcPct val="110000"/>
              </a:lnSpc>
              <a:spcBef>
                <a:spcPts val="0"/>
              </a:spcBef>
              <a:spcAft>
                <a:spcPts val="600"/>
              </a:spcAft>
              <a:buClr>
                <a:schemeClr val="tx1"/>
              </a:buClr>
              <a:buFont typeface="Wingdings" pitchFamily="2" charset="2"/>
              <a:buChar char="Ø"/>
            </a:pPr>
            <a:r>
              <a:rPr lang="en-US" dirty="0" smtClean="0"/>
              <a:t>Aluminum production</a:t>
            </a:r>
          </a:p>
          <a:p>
            <a:pPr marL="457200" indent="-233363">
              <a:lnSpc>
                <a:spcPct val="110000"/>
              </a:lnSpc>
              <a:spcBef>
                <a:spcPts val="0"/>
              </a:spcBef>
              <a:spcAft>
                <a:spcPts val="600"/>
              </a:spcAft>
              <a:buClr>
                <a:schemeClr val="tx1"/>
              </a:buClr>
              <a:buFont typeface="Wingdings" pitchFamily="2" charset="2"/>
              <a:buChar char="Ø"/>
            </a:pPr>
            <a:r>
              <a:rPr lang="en-US" dirty="0" smtClean="0"/>
              <a:t>Aircraft manufacturing</a:t>
            </a:r>
          </a:p>
          <a:p>
            <a:pPr lvl="1"/>
            <a:endParaRPr lang="en-US" dirty="0" smtClean="0"/>
          </a:p>
        </p:txBody>
      </p:sp>
      <p:pic>
        <p:nvPicPr>
          <p:cNvPr id="3" name="Content Placeholder 2"/>
          <p:cNvPicPr>
            <a:picLocks noGrp="1" noChangeAspect="1" noChangeArrowheads="1"/>
          </p:cNvPicPr>
          <p:nvPr>
            <p:ph sz="quarter" idx="2"/>
          </p:nvPr>
        </p:nvPicPr>
        <p:blipFill>
          <a:blip r:embed="rId5" cstate="print"/>
          <a:srcRect/>
          <a:stretch>
            <a:fillRect/>
          </a:stretch>
        </p:blipFill>
        <p:spPr bwMode="auto">
          <a:xfrm>
            <a:off x="5715000" y="1295400"/>
            <a:ext cx="2952750" cy="4286250"/>
          </a:xfrm>
          <a:prstGeom prst="rect">
            <a:avLst/>
          </a:prstGeom>
          <a:noFill/>
          <a:ln w="3175">
            <a:solidFill>
              <a:schemeClr val="tx1"/>
            </a:solidFill>
            <a:miter lim="800000"/>
            <a:headEnd/>
            <a:tailEnd/>
          </a:ln>
        </p:spPr>
      </p:pic>
      <p:sp>
        <p:nvSpPr>
          <p:cNvPr id="6" name="TextBox 5"/>
          <p:cNvSpPr txBox="1"/>
          <p:nvPr/>
        </p:nvSpPr>
        <p:spPr>
          <a:xfrm>
            <a:off x="8626422" y="6581001"/>
            <a:ext cx="517578" cy="276999"/>
          </a:xfrm>
          <a:prstGeom prst="rect">
            <a:avLst/>
          </a:prstGeom>
          <a:noFill/>
        </p:spPr>
        <p:txBody>
          <a:bodyPr wrap="square" rtlCol="0">
            <a:spAutoFit/>
          </a:bodyPr>
          <a:lstStyle/>
          <a:p>
            <a:pPr algn="ctr"/>
            <a:r>
              <a:rPr lang="en-US" sz="1200" dirty="0" smtClean="0"/>
              <a:t>3-22</a:t>
            </a:r>
            <a:endParaRPr lang="en-US" sz="12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01092708"/>
      </p:ext>
    </p:extLst>
  </p:cSld>
  <p:clrMapOvr>
    <a:masterClrMapping/>
  </p:clrMapOvr>
  <mc:AlternateContent xmlns:mc="http://schemas.openxmlformats.org/markup-compatibility/2006" xmlns:p14="http://schemas.microsoft.com/office/powerpoint/2010/main">
    <mc:Choice Requires="p14">
      <p:transition spd="slow" p14:dur="2000" advTm="144914"/>
    </mc:Choice>
    <mc:Fallback xmlns="">
      <p:transition spd="slow" advTm="144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cstate="print">
            <a:lum/>
          </a:blip>
          <a:srcRect/>
          <a:stretch>
            <a:fillRect t="-3000" b="-3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161026"/>
            <a:ext cx="7467600" cy="639762"/>
          </a:xfrm>
        </p:spPr>
        <p:txBody>
          <a:bodyPr>
            <a:normAutofit fontScale="90000"/>
          </a:bodyPr>
          <a:lstStyle/>
          <a:p>
            <a:r>
              <a:rPr lang="en-US" sz="1300" dirty="0" smtClean="0">
                <a:solidFill>
                  <a:schemeClr val="bg1">
                    <a:lumMod val="75000"/>
                  </a:schemeClr>
                </a:solidFill>
              </a:rPr>
              <a:t>Part 3 (1930 – 1950): The emergence of Federal Power</a:t>
            </a:r>
            <a:r>
              <a:rPr lang="en-US" sz="3200" dirty="0" smtClean="0">
                <a:solidFill>
                  <a:schemeClr val="bg1">
                    <a:lumMod val="75000"/>
                  </a:schemeClr>
                </a:solidFill>
              </a:rPr>
              <a:t/>
            </a:r>
            <a:br>
              <a:rPr lang="en-US" sz="3200" dirty="0" smtClean="0">
                <a:solidFill>
                  <a:schemeClr val="bg1">
                    <a:lumMod val="75000"/>
                  </a:schemeClr>
                </a:solidFill>
              </a:rPr>
            </a:br>
            <a:r>
              <a:rPr lang="en-US" sz="2700" dirty="0" smtClean="0"/>
              <a:t>Federal Power at the end of </a:t>
            </a:r>
            <a:r>
              <a:rPr lang="en-US" sz="2700" dirty="0" smtClean="0"/>
              <a:t>1950</a:t>
            </a:r>
            <a:endParaRPr lang="en-US" sz="2700" dirty="0"/>
          </a:p>
        </p:txBody>
      </p:sp>
      <p:sp>
        <p:nvSpPr>
          <p:cNvPr id="5" name="Content Placeholder 4"/>
          <p:cNvSpPr>
            <a:spLocks noGrp="1"/>
          </p:cNvSpPr>
          <p:nvPr>
            <p:ph sz="quarter" idx="1"/>
          </p:nvPr>
        </p:nvSpPr>
        <p:spPr>
          <a:xfrm>
            <a:off x="533400" y="990600"/>
            <a:ext cx="8077200" cy="5181600"/>
          </a:xfrm>
        </p:spPr>
        <p:txBody>
          <a:bodyPr>
            <a:normAutofit fontScale="55000" lnSpcReduction="20000"/>
          </a:bodyPr>
          <a:lstStyle/>
          <a:p>
            <a:pPr marL="0" lvl="1" indent="0">
              <a:lnSpc>
                <a:spcPct val="120000"/>
              </a:lnSpc>
              <a:spcBef>
                <a:spcPts val="0"/>
              </a:spcBef>
              <a:spcAft>
                <a:spcPts val="600"/>
              </a:spcAft>
              <a:buSzPct val="70000"/>
              <a:buNone/>
            </a:pPr>
            <a:r>
              <a:rPr lang="en-US" sz="3400" u="sng" dirty="0" smtClean="0">
                <a:solidFill>
                  <a:srgbClr val="0070C0"/>
                </a:solidFill>
              </a:rPr>
              <a:t>Public Perception</a:t>
            </a:r>
          </a:p>
          <a:p>
            <a:pPr marL="0" lvl="1" indent="0">
              <a:lnSpc>
                <a:spcPct val="120000"/>
              </a:lnSpc>
              <a:spcBef>
                <a:spcPts val="0"/>
              </a:spcBef>
              <a:spcAft>
                <a:spcPts val="600"/>
              </a:spcAft>
              <a:buSzPct val="70000"/>
              <a:buNone/>
            </a:pPr>
            <a:r>
              <a:rPr lang="en-US" sz="2500" dirty="0" smtClean="0"/>
              <a:t>Public dissatisfaction with large utility holdings, in conjunction with the Great Depression, led the Public Utility Holding Act. Similar public sentiment with respect to rural electrification led to the Rural Electrification Act of 1936. Public perception also fueled competition between public and private power.</a:t>
            </a:r>
            <a:endParaRPr lang="en-US" sz="2500" dirty="0" smtClean="0">
              <a:solidFill>
                <a:srgbClr val="0070C0"/>
              </a:solidFill>
            </a:endParaRPr>
          </a:p>
          <a:p>
            <a:pPr marL="0" lvl="1" indent="0">
              <a:lnSpc>
                <a:spcPct val="120000"/>
              </a:lnSpc>
              <a:spcBef>
                <a:spcPts val="0"/>
              </a:spcBef>
              <a:spcAft>
                <a:spcPts val="600"/>
              </a:spcAft>
              <a:buSzPct val="70000"/>
              <a:buNone/>
            </a:pPr>
            <a:r>
              <a:rPr lang="en-US" sz="3400" u="sng" dirty="0" smtClean="0">
                <a:solidFill>
                  <a:srgbClr val="0070C0"/>
                </a:solidFill>
              </a:rPr>
              <a:t>End-use Loads</a:t>
            </a:r>
          </a:p>
          <a:p>
            <a:pPr marL="0" lvl="1" indent="0">
              <a:lnSpc>
                <a:spcPct val="110000"/>
              </a:lnSpc>
              <a:spcBef>
                <a:spcPts val="0"/>
              </a:spcBef>
              <a:spcAft>
                <a:spcPts val="600"/>
              </a:spcAft>
              <a:buSzPct val="70000"/>
              <a:buNone/>
            </a:pPr>
            <a:r>
              <a:rPr lang="en-US" sz="2500" dirty="0" smtClean="0"/>
              <a:t>Production ramped down at the end of WWII and the region once again had a significant excess of electricity capacity.  The low cost of electricity contributed to the robust post-war economy in the Northwest.</a:t>
            </a:r>
            <a:endParaRPr lang="en-US" dirty="0"/>
          </a:p>
          <a:p>
            <a:pPr marL="0" lvl="1" indent="0">
              <a:lnSpc>
                <a:spcPct val="120000"/>
              </a:lnSpc>
              <a:spcBef>
                <a:spcPts val="0"/>
              </a:spcBef>
              <a:spcAft>
                <a:spcPts val="600"/>
              </a:spcAft>
              <a:buSzPct val="70000"/>
              <a:buNone/>
            </a:pPr>
            <a:r>
              <a:rPr lang="en-US" sz="3400" u="sng" dirty="0" smtClean="0">
                <a:solidFill>
                  <a:srgbClr val="0070C0"/>
                </a:solidFill>
              </a:rPr>
              <a:t>Infrastructure</a:t>
            </a:r>
          </a:p>
          <a:p>
            <a:pPr marL="0" lvl="1" indent="0">
              <a:lnSpc>
                <a:spcPct val="110000"/>
              </a:lnSpc>
              <a:spcBef>
                <a:spcPts val="0"/>
              </a:spcBef>
              <a:spcAft>
                <a:spcPts val="600"/>
              </a:spcAft>
              <a:buSzPct val="70000"/>
              <a:buNone/>
            </a:pPr>
            <a:r>
              <a:rPr lang="en-US" sz="2500" dirty="0" smtClean="0"/>
              <a:t>A high voltage transmission system was spreading across the region, interconnecting multiple generation sources with numerous loads. The need for electricity during WWII ensured that this trend continued.</a:t>
            </a:r>
          </a:p>
          <a:p>
            <a:pPr marL="0" lvl="1" indent="0">
              <a:lnSpc>
                <a:spcPct val="120000"/>
              </a:lnSpc>
              <a:spcBef>
                <a:spcPts val="0"/>
              </a:spcBef>
              <a:spcAft>
                <a:spcPts val="600"/>
              </a:spcAft>
              <a:buSzPct val="70000"/>
              <a:buNone/>
            </a:pPr>
            <a:r>
              <a:rPr lang="en-US" sz="3400" u="sng" dirty="0" smtClean="0">
                <a:solidFill>
                  <a:srgbClr val="0070C0"/>
                </a:solidFill>
              </a:rPr>
              <a:t>Utility Companies</a:t>
            </a:r>
          </a:p>
          <a:p>
            <a:pPr marL="0" lvl="1" indent="0">
              <a:lnSpc>
                <a:spcPct val="110000"/>
              </a:lnSpc>
              <a:spcBef>
                <a:spcPts val="0"/>
              </a:spcBef>
              <a:spcAft>
                <a:spcPts val="600"/>
              </a:spcAft>
              <a:buSzPct val="70000"/>
              <a:buNone/>
            </a:pPr>
            <a:r>
              <a:rPr lang="en-US" sz="2500" dirty="0" smtClean="0"/>
              <a:t>By the end </a:t>
            </a:r>
            <a:r>
              <a:rPr lang="en-US" sz="2500" smtClean="0"/>
              <a:t>of </a:t>
            </a:r>
            <a:r>
              <a:rPr lang="en-US" sz="2500" smtClean="0"/>
              <a:t>1950 </a:t>
            </a:r>
            <a:r>
              <a:rPr lang="en-US" sz="2500" dirty="0" smtClean="0"/>
              <a:t>the Northwest contained many of the key entities that exist today.</a:t>
            </a:r>
          </a:p>
          <a:p>
            <a:pPr marL="457200" lvl="1" indent="-225425">
              <a:buClr>
                <a:schemeClr val="tx1"/>
              </a:buClr>
              <a:buFont typeface="Wingdings" pitchFamily="2" charset="2"/>
              <a:buChar char="Ø"/>
            </a:pPr>
            <a:r>
              <a:rPr lang="en-US" dirty="0" smtClean="0"/>
              <a:t>Private utilities</a:t>
            </a:r>
          </a:p>
          <a:p>
            <a:pPr marL="457200" lvl="1" indent="-225425">
              <a:buClr>
                <a:schemeClr val="tx1"/>
              </a:buClr>
              <a:buFont typeface="Wingdings" pitchFamily="2" charset="2"/>
              <a:buChar char="Ø"/>
            </a:pPr>
            <a:r>
              <a:rPr lang="en-US" dirty="0" smtClean="0"/>
              <a:t>Municipal utilities</a:t>
            </a:r>
          </a:p>
          <a:p>
            <a:pPr marL="457200" lvl="1" indent="-225425">
              <a:buClr>
                <a:schemeClr val="tx1"/>
              </a:buClr>
              <a:buFont typeface="Wingdings" pitchFamily="2" charset="2"/>
              <a:buChar char="Ø"/>
            </a:pPr>
            <a:r>
              <a:rPr lang="en-US" dirty="0" smtClean="0"/>
              <a:t>Federal power providers</a:t>
            </a:r>
          </a:p>
          <a:p>
            <a:pPr marL="457200" lvl="1" indent="-225425">
              <a:buClr>
                <a:schemeClr val="tx1"/>
              </a:buClr>
              <a:buFont typeface="Wingdings" pitchFamily="2" charset="2"/>
              <a:buChar char="Ø"/>
            </a:pPr>
            <a:r>
              <a:rPr lang="en-US" dirty="0" smtClean="0"/>
              <a:t>Rural cooperatives</a:t>
            </a:r>
          </a:p>
          <a:p>
            <a:pPr marL="457200" lvl="1" indent="-225425">
              <a:spcAft>
                <a:spcPts val="1200"/>
              </a:spcAft>
              <a:buClr>
                <a:schemeClr val="tx1"/>
              </a:buClr>
              <a:buFont typeface="Wingdings" pitchFamily="2" charset="2"/>
              <a:buChar char="Ø"/>
            </a:pPr>
            <a:r>
              <a:rPr lang="en-US" dirty="0" smtClean="0"/>
              <a:t>Public utility districts</a:t>
            </a:r>
          </a:p>
          <a:p>
            <a:pPr marL="0" lvl="1">
              <a:lnSpc>
                <a:spcPct val="110000"/>
              </a:lnSpc>
              <a:spcBef>
                <a:spcPts val="0"/>
              </a:spcBef>
              <a:spcAft>
                <a:spcPts val="1200"/>
              </a:spcAft>
              <a:buSzPct val="70000"/>
              <a:buNone/>
            </a:pPr>
            <a:r>
              <a:rPr lang="en-US" sz="3400" u="sng" dirty="0" smtClean="0">
                <a:solidFill>
                  <a:srgbClr val="0070C0"/>
                </a:solidFill>
              </a:rPr>
              <a:t>Current Events/Regulation</a:t>
            </a:r>
          </a:p>
          <a:p>
            <a:pPr marL="0">
              <a:lnSpc>
                <a:spcPct val="110000"/>
              </a:lnSpc>
              <a:spcBef>
                <a:spcPts val="0"/>
              </a:spcBef>
              <a:spcAft>
                <a:spcPts val="1200"/>
              </a:spcAft>
              <a:buNone/>
            </a:pPr>
            <a:r>
              <a:rPr lang="en-US" sz="2500" dirty="0" smtClean="0">
                <a:solidFill>
                  <a:prstClr val="black"/>
                </a:solidFill>
              </a:rPr>
              <a:t>With the end of WWII there was a strong industrial base, due in part to low cost electricity, in the Northwest.</a:t>
            </a:r>
            <a:endParaRPr lang="en-US" sz="2300" dirty="0"/>
          </a:p>
        </p:txBody>
      </p:sp>
      <p:sp>
        <p:nvSpPr>
          <p:cNvPr id="2" name="Slide Number Placeholder 1"/>
          <p:cNvSpPr>
            <a:spLocks noGrp="1"/>
          </p:cNvSpPr>
          <p:nvPr>
            <p:ph type="sldNum" sz="quarter" idx="15"/>
          </p:nvPr>
        </p:nvSpPr>
        <p:spPr/>
        <p:txBody>
          <a:bodyPr/>
          <a:lstStyle/>
          <a:p>
            <a:fld id="{B6F15528-21DE-4FAA-801E-634DDDAF4B2B}" type="slidenum">
              <a:rPr lang="en-US" smtClean="0"/>
              <a:pPr/>
              <a:t>23</a:t>
            </a:fld>
            <a:endParaRPr lang="en-US" dirty="0"/>
          </a:p>
        </p:txBody>
      </p:sp>
      <p:sp>
        <p:nvSpPr>
          <p:cNvPr id="6" name="TextBox 5"/>
          <p:cNvSpPr txBox="1"/>
          <p:nvPr/>
        </p:nvSpPr>
        <p:spPr>
          <a:xfrm>
            <a:off x="8626422" y="6581001"/>
            <a:ext cx="517578" cy="276999"/>
          </a:xfrm>
          <a:prstGeom prst="rect">
            <a:avLst/>
          </a:prstGeom>
          <a:noFill/>
        </p:spPr>
        <p:txBody>
          <a:bodyPr wrap="square" rtlCol="0">
            <a:spAutoFit/>
          </a:bodyPr>
          <a:lstStyle/>
          <a:p>
            <a:pPr algn="ctr"/>
            <a:r>
              <a:rPr lang="en-US" sz="1200" dirty="0" smtClean="0"/>
              <a:t>3-23</a:t>
            </a:r>
            <a:endParaRPr lang="en-US" sz="1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6249776"/>
      </p:ext>
    </p:extLst>
  </p:cSld>
  <p:clrMapOvr>
    <a:masterClrMapping/>
  </p:clrMapOvr>
  <mc:AlternateContent xmlns:mc="http://schemas.openxmlformats.org/markup-compatibility/2006" xmlns:p14="http://schemas.microsoft.com/office/powerpoint/2010/main">
    <mc:Choice Requires="p14">
      <p:transition spd="slow" p14:dur="2000" advTm="145447"/>
    </mc:Choice>
    <mc:Fallback xmlns="">
      <p:transition spd="slow" advTm="145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le 9"/>
          <p:cNvSpPr>
            <a:spLocks noGrp="1"/>
          </p:cNvSpPr>
          <p:nvPr>
            <p:ph type="title"/>
          </p:nvPr>
        </p:nvSpPr>
        <p:spPr>
          <a:xfrm>
            <a:off x="609599" y="457200"/>
            <a:ext cx="8217877" cy="2133600"/>
          </a:xfrm>
        </p:spPr>
        <p:txBody>
          <a:bodyPr>
            <a:normAutofit fontScale="90000"/>
          </a:bodyPr>
          <a:lstStyle/>
          <a:p>
            <a:pPr>
              <a:tabLst>
                <a:tab pos="1430338" algn="l"/>
              </a:tabLst>
            </a:pPr>
            <a:r>
              <a:rPr lang="en-US" sz="2000" dirty="0" smtClean="0"/>
              <a:t>Part 3: The Emergence of Federal Power (1930 – 1950)</a:t>
            </a:r>
            <a:br>
              <a:rPr lang="en-US" sz="2000" dirty="0" smtClean="0"/>
            </a:br>
            <a:r>
              <a:rPr lang="en-US" sz="2700" dirty="0" smtClean="0"/>
              <a:t/>
            </a:r>
            <a:br>
              <a:rPr lang="en-US" sz="2700" dirty="0" smtClean="0"/>
            </a:br>
            <a:r>
              <a:rPr lang="en-US" sz="3100" dirty="0" smtClean="0"/>
              <a:t>Section 1: </a:t>
            </a:r>
            <a:r>
              <a:rPr lang="en-US" sz="3100" dirty="0" smtClean="0">
                <a:latin typeface="+mn-lt"/>
              </a:rPr>
              <a:t>Introduction to the Electricity Industry in</a:t>
            </a:r>
            <a:br>
              <a:rPr lang="en-US" sz="3100" dirty="0" smtClean="0">
                <a:latin typeface="+mn-lt"/>
              </a:rPr>
            </a:br>
            <a:r>
              <a:rPr lang="en-US" sz="3100" dirty="0" smtClean="0">
                <a:latin typeface="+mn-lt"/>
              </a:rPr>
              <a:t>	1930</a:t>
            </a:r>
            <a:r>
              <a:rPr lang="en-US" sz="3200" dirty="0" smtClean="0"/>
              <a:t/>
            </a:r>
            <a:br>
              <a:rPr lang="en-US" sz="3200" dirty="0" smtClean="0"/>
            </a:br>
            <a:endParaRPr lang="en-US" sz="3200" dirty="0"/>
          </a:p>
        </p:txBody>
      </p:sp>
      <p:sp>
        <p:nvSpPr>
          <p:cNvPr id="4" name="Slide Number Placeholder 3" hidden="1"/>
          <p:cNvSpPr>
            <a:spLocks noGrp="1"/>
          </p:cNvSpPr>
          <p:nvPr>
            <p:ph type="sldNum" sz="quarter" idx="4294967295"/>
          </p:nvPr>
        </p:nvSpPr>
        <p:spPr>
          <a:xfrm>
            <a:off x="8129016" y="5734050"/>
            <a:ext cx="609600" cy="521208"/>
          </a:xfrm>
        </p:spPr>
        <p:txBody>
          <a:bodyPr/>
          <a:lstStyle/>
          <a:p>
            <a:fld id="{E7CF8728-FE86-4878-8A91-1004F4FC9ADE}" type="slidenum">
              <a:rPr lang="en-US" smtClean="0"/>
              <a:pPr/>
              <a:t>3</a:t>
            </a:fld>
            <a:endParaRPr lang="en-US" dirty="0"/>
          </a:p>
        </p:txBody>
      </p:sp>
      <p:sp>
        <p:nvSpPr>
          <p:cNvPr id="5" name="TextBox 4"/>
          <p:cNvSpPr txBox="1"/>
          <p:nvPr/>
        </p:nvSpPr>
        <p:spPr>
          <a:xfrm>
            <a:off x="8626422" y="6581001"/>
            <a:ext cx="517578" cy="276999"/>
          </a:xfrm>
          <a:prstGeom prst="rect">
            <a:avLst/>
          </a:prstGeom>
          <a:noFill/>
        </p:spPr>
        <p:txBody>
          <a:bodyPr wrap="square" rtlCol="0">
            <a:spAutoFit/>
          </a:bodyPr>
          <a:lstStyle/>
          <a:p>
            <a:pPr algn="ctr"/>
            <a:r>
              <a:rPr lang="en-US" sz="1200" dirty="0" smtClean="0"/>
              <a:t>3-3</a:t>
            </a:r>
            <a:endParaRPr lang="en-US" sz="12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83"/>
    </mc:Choice>
    <mc:Fallback xmlns="">
      <p:transition spd="slow" advTm="5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19974"/>
            <a:ext cx="7467600" cy="609600"/>
          </a:xfrm>
        </p:spPr>
        <p:txBody>
          <a:bodyPr>
            <a:normAutofit fontScale="90000"/>
          </a:bodyPr>
          <a:lstStyle/>
          <a:p>
            <a:r>
              <a:rPr lang="en-US" sz="1300" dirty="0" smtClean="0">
                <a:solidFill>
                  <a:schemeClr val="bg1">
                    <a:lumMod val="75000"/>
                  </a:schemeClr>
                </a:solidFill>
              </a:rPr>
              <a:t>Part 3 (1930 – 1950): Introduction  to Power in 1930</a:t>
            </a:r>
            <a:r>
              <a:rPr lang="en-US" dirty="0" smtClean="0"/>
              <a:t/>
            </a:r>
            <a:br>
              <a:rPr lang="en-US" dirty="0" smtClean="0"/>
            </a:br>
            <a:r>
              <a:rPr lang="en-US" sz="2700" dirty="0" smtClean="0"/>
              <a:t>Northwest </a:t>
            </a:r>
            <a:r>
              <a:rPr lang="en-US" sz="2700" dirty="0"/>
              <a:t>Electricity Industry in </a:t>
            </a:r>
            <a:r>
              <a:rPr lang="en-US" sz="2700" dirty="0" smtClean="0"/>
              <a:t>1930</a:t>
            </a:r>
            <a:endParaRPr lang="en-US" sz="27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4</a:t>
            </a:fld>
            <a:endParaRPr lang="en-US" dirty="0"/>
          </a:p>
        </p:txBody>
      </p:sp>
      <p:sp>
        <p:nvSpPr>
          <p:cNvPr id="5" name="Content Placeholder 4"/>
          <p:cNvSpPr>
            <a:spLocks noGrp="1"/>
          </p:cNvSpPr>
          <p:nvPr>
            <p:ph sz="quarter" idx="1"/>
          </p:nvPr>
        </p:nvSpPr>
        <p:spPr>
          <a:xfrm>
            <a:off x="457200" y="1307123"/>
            <a:ext cx="4114800" cy="5029200"/>
          </a:xfrm>
        </p:spPr>
        <p:txBody>
          <a:bodyPr>
            <a:normAutofit fontScale="62500" lnSpcReduction="20000"/>
          </a:bodyPr>
          <a:lstStyle/>
          <a:p>
            <a:pPr marL="0" indent="233363">
              <a:lnSpc>
                <a:spcPct val="110000"/>
              </a:lnSpc>
              <a:spcBef>
                <a:spcPts val="0"/>
              </a:spcBef>
              <a:spcAft>
                <a:spcPts val="1200"/>
              </a:spcAft>
              <a:buNone/>
            </a:pPr>
            <a:r>
              <a:rPr lang="en-US" dirty="0"/>
              <a:t>Private </a:t>
            </a:r>
            <a:r>
              <a:rPr lang="en-US" dirty="0" smtClean="0"/>
              <a:t>companies were continuing to expand, enabled by new technologies, but there was a growing public disdain for private power companies.</a:t>
            </a:r>
          </a:p>
          <a:p>
            <a:pPr marL="0" indent="233363">
              <a:lnSpc>
                <a:spcPct val="110000"/>
              </a:lnSpc>
              <a:spcBef>
                <a:spcPts val="0"/>
              </a:spcBef>
              <a:spcAft>
                <a:spcPts val="1200"/>
              </a:spcAft>
              <a:buNone/>
            </a:pPr>
            <a:r>
              <a:rPr lang="en-US" dirty="0" smtClean="0"/>
              <a:t>90% of urban centers had access to electricity while less than 10% of rural areas did.  Private companies in Washington state served a much higher percentage of rural residents than nationally,  but still far below urban levels.</a:t>
            </a:r>
            <a:endParaRPr lang="en-US" dirty="0"/>
          </a:p>
          <a:p>
            <a:pPr marL="0" indent="233363">
              <a:lnSpc>
                <a:spcPct val="110000"/>
              </a:lnSpc>
              <a:spcBef>
                <a:spcPts val="0"/>
              </a:spcBef>
              <a:spcAft>
                <a:spcPts val="1200"/>
              </a:spcAft>
              <a:buNone/>
            </a:pPr>
            <a:r>
              <a:rPr lang="en-US" dirty="0" smtClean="0"/>
              <a:t>In 1929 the Army Corp of engineers had published their 308 report, that recommended the construction of 10 dams on the Columbia River, but construction had not begun.  (The 308 report was so named because it was document No. 308 for the first session of the  Sixty-Ninth Congress.)</a:t>
            </a:r>
          </a:p>
          <a:p>
            <a:pPr marL="0" indent="233363">
              <a:lnSpc>
                <a:spcPct val="110000"/>
              </a:lnSpc>
              <a:spcBef>
                <a:spcPts val="0"/>
              </a:spcBef>
              <a:spcAft>
                <a:spcPts val="1200"/>
              </a:spcAft>
              <a:buNone/>
            </a:pPr>
            <a:r>
              <a:rPr lang="en-US" dirty="0" smtClean="0"/>
              <a:t>The stock market had crashed in October 1929 and the Smoot–Hawley </a:t>
            </a:r>
            <a:r>
              <a:rPr lang="en-US" dirty="0"/>
              <a:t>Tariff </a:t>
            </a:r>
            <a:r>
              <a:rPr lang="en-US" dirty="0" smtClean="0"/>
              <a:t>Act had been passed in an attempt to protect US industries.  The Great Depression had begun.</a:t>
            </a:r>
          </a:p>
        </p:txBody>
      </p:sp>
      <p:pic>
        <p:nvPicPr>
          <p:cNvPr id="8" name="Content Placeholder 7" descr="George Power house ca 1930.jpg"/>
          <p:cNvPicPr>
            <a:picLocks noGrp="1" noChangeAspect="1"/>
          </p:cNvPicPr>
          <p:nvPr>
            <p:ph sz="quarter" idx="2"/>
          </p:nvPr>
        </p:nvPicPr>
        <p:blipFill>
          <a:blip r:embed="rId5" cstate="print"/>
          <a:stretch>
            <a:fillRect/>
          </a:stretch>
        </p:blipFill>
        <p:spPr>
          <a:xfrm>
            <a:off x="5036404" y="1281928"/>
            <a:ext cx="3369041" cy="4337821"/>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8626422" y="6581001"/>
            <a:ext cx="517578" cy="276999"/>
          </a:xfrm>
          <a:prstGeom prst="rect">
            <a:avLst/>
          </a:prstGeom>
          <a:noFill/>
        </p:spPr>
        <p:txBody>
          <a:bodyPr wrap="square" rtlCol="0">
            <a:spAutoFit/>
          </a:bodyPr>
          <a:lstStyle/>
          <a:p>
            <a:pPr algn="ctr"/>
            <a:r>
              <a:rPr lang="en-US" sz="1200" dirty="0" smtClean="0"/>
              <a:t>3-4</a:t>
            </a:r>
            <a:endParaRPr lang="en-US" sz="12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211729660"/>
      </p:ext>
    </p:extLst>
  </p:cSld>
  <p:clrMapOvr>
    <a:masterClrMapping/>
  </p:clrMapOvr>
  <mc:AlternateContent xmlns:mc="http://schemas.openxmlformats.org/markup-compatibility/2006" xmlns:p14="http://schemas.microsoft.com/office/powerpoint/2010/main">
    <mc:Choice Requires="p14">
      <p:transition spd="slow" p14:dur="2000" advTm="165040"/>
    </mc:Choice>
    <mc:Fallback xmlns="">
      <p:transition spd="slow" advTm="165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le 9"/>
          <p:cNvSpPr>
            <a:spLocks noGrp="1"/>
          </p:cNvSpPr>
          <p:nvPr>
            <p:ph type="title"/>
          </p:nvPr>
        </p:nvSpPr>
        <p:spPr>
          <a:xfrm>
            <a:off x="609600" y="481644"/>
            <a:ext cx="7467600" cy="2133600"/>
          </a:xfrm>
        </p:spPr>
        <p:txBody>
          <a:bodyPr>
            <a:normAutofit fontScale="90000"/>
          </a:bodyPr>
          <a:lstStyle/>
          <a:p>
            <a:pPr>
              <a:tabLst>
                <a:tab pos="1489075" algn="l"/>
              </a:tabLst>
            </a:pPr>
            <a:r>
              <a:rPr lang="en-US" sz="2000" dirty="0" smtClean="0"/>
              <a:t>Part 3: The Emergence of Federal Power (1930 – 1950)</a:t>
            </a:r>
            <a:r>
              <a:rPr lang="en-US" sz="2200" dirty="0" smtClean="0"/>
              <a:t/>
            </a:r>
            <a:br>
              <a:rPr lang="en-US" sz="2200" dirty="0" smtClean="0"/>
            </a:br>
            <a:r>
              <a:rPr lang="en-US" sz="2700" dirty="0" smtClean="0"/>
              <a:t/>
            </a:r>
            <a:br>
              <a:rPr lang="en-US" sz="2700" dirty="0" smtClean="0"/>
            </a:br>
            <a:r>
              <a:rPr lang="en-US" sz="3100" dirty="0" smtClean="0"/>
              <a:t>Section 2: </a:t>
            </a:r>
            <a:r>
              <a:rPr lang="en-US" sz="3100" dirty="0" smtClean="0">
                <a:latin typeface="+mn-lt"/>
              </a:rPr>
              <a:t>Why the Federal Government Became </a:t>
            </a:r>
            <a:br>
              <a:rPr lang="en-US" sz="3100" dirty="0" smtClean="0">
                <a:latin typeface="+mn-lt"/>
              </a:rPr>
            </a:br>
            <a:r>
              <a:rPr lang="en-US" sz="3100" dirty="0">
                <a:latin typeface="+mn-lt"/>
              </a:rPr>
              <a:t>	</a:t>
            </a:r>
            <a:r>
              <a:rPr lang="en-US" sz="3100" dirty="0" smtClean="0">
                <a:latin typeface="+mn-lt"/>
              </a:rPr>
              <a:t>Involved in the Electricity Industry</a:t>
            </a:r>
            <a:r>
              <a:rPr lang="en-US" sz="3200" dirty="0" smtClean="0"/>
              <a:t/>
            </a:r>
            <a:br>
              <a:rPr lang="en-US" sz="3200" dirty="0" smtClean="0"/>
            </a:br>
            <a:endParaRPr lang="en-US" sz="3200" dirty="0"/>
          </a:p>
        </p:txBody>
      </p:sp>
      <p:sp>
        <p:nvSpPr>
          <p:cNvPr id="4" name="Slide Number Placeholder 3" hidden="1"/>
          <p:cNvSpPr>
            <a:spLocks noGrp="1"/>
          </p:cNvSpPr>
          <p:nvPr>
            <p:ph type="sldNum" sz="quarter" idx="4294967295"/>
          </p:nvPr>
        </p:nvSpPr>
        <p:spPr>
          <a:xfrm>
            <a:off x="8129016" y="5734050"/>
            <a:ext cx="609600" cy="521208"/>
          </a:xfrm>
        </p:spPr>
        <p:txBody>
          <a:bodyPr/>
          <a:lstStyle/>
          <a:p>
            <a:fld id="{E7CF8728-FE86-4878-8A91-1004F4FC9ADE}" type="slidenum">
              <a:rPr lang="en-US" smtClean="0"/>
              <a:pPr/>
              <a:t>5</a:t>
            </a:fld>
            <a:endParaRPr lang="en-US" dirty="0"/>
          </a:p>
        </p:txBody>
      </p:sp>
      <p:sp>
        <p:nvSpPr>
          <p:cNvPr id="5" name="TextBox 4"/>
          <p:cNvSpPr txBox="1"/>
          <p:nvPr/>
        </p:nvSpPr>
        <p:spPr>
          <a:xfrm>
            <a:off x="8626422" y="6581001"/>
            <a:ext cx="517578" cy="276999"/>
          </a:xfrm>
          <a:prstGeom prst="rect">
            <a:avLst/>
          </a:prstGeom>
          <a:noFill/>
        </p:spPr>
        <p:txBody>
          <a:bodyPr wrap="square" rtlCol="0">
            <a:spAutoFit/>
          </a:bodyPr>
          <a:lstStyle/>
          <a:p>
            <a:pPr algn="ctr"/>
            <a:r>
              <a:rPr lang="en-US" sz="1200" dirty="0" smtClean="0"/>
              <a:t>3-5</a:t>
            </a:r>
            <a:endParaRPr lang="en-US" sz="12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77"/>
    </mc:Choice>
    <mc:Fallback xmlns="">
      <p:transition spd="slow" advTm="6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69652"/>
            <a:ext cx="7467600" cy="639762"/>
          </a:xfrm>
        </p:spPr>
        <p:txBody>
          <a:bodyPr>
            <a:normAutofit fontScale="90000"/>
          </a:bodyPr>
          <a:lstStyle/>
          <a:p>
            <a:r>
              <a:rPr lang="en-US" sz="1300" dirty="0" smtClean="0">
                <a:solidFill>
                  <a:schemeClr val="bg1">
                    <a:lumMod val="75000"/>
                  </a:schemeClr>
                </a:solidFill>
              </a:rPr>
              <a:t>Part 3 (1930 – 1950): Why the Federal Government Became Involved in the Electricity Industry</a:t>
            </a:r>
            <a:r>
              <a:rPr lang="en-US" sz="3200" dirty="0" smtClean="0">
                <a:solidFill>
                  <a:schemeClr val="bg1">
                    <a:lumMod val="75000"/>
                  </a:schemeClr>
                </a:solidFill>
              </a:rPr>
              <a:t/>
            </a:r>
            <a:br>
              <a:rPr lang="en-US" sz="3200" dirty="0" smtClean="0">
                <a:solidFill>
                  <a:schemeClr val="bg1">
                    <a:lumMod val="75000"/>
                  </a:schemeClr>
                </a:solidFill>
              </a:rPr>
            </a:br>
            <a:r>
              <a:rPr lang="en-US" sz="2700" dirty="0" smtClean="0"/>
              <a:t>Why the Federal Government Became Involved</a:t>
            </a:r>
            <a:endParaRPr lang="en-US" sz="27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6</a:t>
            </a:fld>
            <a:endParaRPr lang="en-US" dirty="0"/>
          </a:p>
        </p:txBody>
      </p:sp>
      <p:sp>
        <p:nvSpPr>
          <p:cNvPr id="5" name="Content Placeholder 4"/>
          <p:cNvSpPr>
            <a:spLocks noGrp="1"/>
          </p:cNvSpPr>
          <p:nvPr>
            <p:ph sz="quarter" idx="1"/>
          </p:nvPr>
        </p:nvSpPr>
        <p:spPr>
          <a:xfrm>
            <a:off x="533400" y="2281806"/>
            <a:ext cx="4114800" cy="3932766"/>
          </a:xfrm>
        </p:spPr>
        <p:txBody>
          <a:bodyPr>
            <a:noAutofit/>
          </a:bodyPr>
          <a:lstStyle/>
          <a:p>
            <a:pPr marL="0" indent="233363">
              <a:lnSpc>
                <a:spcPct val="90000"/>
              </a:lnSpc>
              <a:spcBef>
                <a:spcPts val="0"/>
              </a:spcBef>
              <a:spcAft>
                <a:spcPts val="1200"/>
              </a:spcAft>
              <a:buNone/>
            </a:pPr>
            <a:r>
              <a:rPr lang="en-US" sz="1600" dirty="0" smtClean="0"/>
              <a:t>Large holding companies were used to circumvent the power of state level regulation, while at the same time state level regulation was used to guarantee a favorable business environment.   Additionally, large portions of rural </a:t>
            </a:r>
            <a:r>
              <a:rPr lang="en-US" sz="1600" dirty="0"/>
              <a:t>A</a:t>
            </a:r>
            <a:r>
              <a:rPr lang="en-US" sz="1600" dirty="0" smtClean="0"/>
              <a:t>merica still did not have access to electricity. </a:t>
            </a:r>
          </a:p>
          <a:p>
            <a:pPr marL="0" indent="233363">
              <a:lnSpc>
                <a:spcPct val="90000"/>
              </a:lnSpc>
              <a:spcBef>
                <a:spcPts val="0"/>
              </a:spcBef>
              <a:spcAft>
                <a:spcPts val="1200"/>
              </a:spcAft>
              <a:buNone/>
            </a:pPr>
            <a:r>
              <a:rPr lang="en-US" sz="1600" dirty="0" smtClean="0"/>
              <a:t>In response to the actions of large holding companies, and the Great </a:t>
            </a:r>
            <a:r>
              <a:rPr lang="en-US" sz="1600" dirty="0"/>
              <a:t>D</a:t>
            </a:r>
            <a:r>
              <a:rPr lang="en-US" sz="1600" dirty="0" smtClean="0"/>
              <a:t>epression, the federal government became involved in the electricity industry; for the Northwest the most visible form of this intervention was the Bonneville Power Administration. </a:t>
            </a:r>
          </a:p>
          <a:p>
            <a:pPr marL="0" indent="233363">
              <a:lnSpc>
                <a:spcPct val="90000"/>
              </a:lnSpc>
              <a:spcBef>
                <a:spcPts val="0"/>
              </a:spcBef>
              <a:spcAft>
                <a:spcPts val="1200"/>
              </a:spcAft>
              <a:buNone/>
            </a:pPr>
            <a:r>
              <a:rPr lang="en-US" sz="1600" dirty="0" smtClean="0"/>
              <a:t>It was through the Work Progress Administration (WPA) that many of the larger dams were constructed.</a:t>
            </a:r>
          </a:p>
        </p:txBody>
      </p:sp>
      <p:pic>
        <p:nvPicPr>
          <p:cNvPr id="7" name="Picture 3" descr="C:\Users\d3p313\Desktop\458px-Usa_work_program.svg.png"/>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tretch>
            <a:fillRect/>
          </a:stretch>
        </p:blipFill>
        <p:spPr bwMode="auto">
          <a:xfrm>
            <a:off x="4876800" y="2389464"/>
            <a:ext cx="3657600" cy="3505866"/>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3400" y="1143001"/>
            <a:ext cx="8001000" cy="978729"/>
          </a:xfrm>
          <a:prstGeom prst="rect">
            <a:avLst/>
          </a:prstGeom>
          <a:noFill/>
        </p:spPr>
        <p:txBody>
          <a:bodyPr wrap="square" rtlCol="0">
            <a:spAutoFit/>
          </a:bodyPr>
          <a:lstStyle/>
          <a:p>
            <a:pPr indent="233363">
              <a:lnSpc>
                <a:spcPct val="90000"/>
              </a:lnSpc>
              <a:spcAft>
                <a:spcPts val="1200"/>
              </a:spcAft>
            </a:pPr>
            <a:r>
              <a:rPr lang="en-US" sz="1600" dirty="0" smtClean="0"/>
              <a:t>As previously discussed, municipal utilities often formed in response to private utilities.  Because of concerns regarding the franchise system, the regulation of utilities had moved from a municipal to a state level. Utilities were regulated based on the state that they were located in.</a:t>
            </a:r>
          </a:p>
        </p:txBody>
      </p:sp>
      <p:sp>
        <p:nvSpPr>
          <p:cNvPr id="8" name="TextBox 7"/>
          <p:cNvSpPr txBox="1"/>
          <p:nvPr/>
        </p:nvSpPr>
        <p:spPr>
          <a:xfrm>
            <a:off x="8626422" y="6581001"/>
            <a:ext cx="517578" cy="276999"/>
          </a:xfrm>
          <a:prstGeom prst="rect">
            <a:avLst/>
          </a:prstGeom>
          <a:noFill/>
        </p:spPr>
        <p:txBody>
          <a:bodyPr wrap="square" rtlCol="0">
            <a:spAutoFit/>
          </a:bodyPr>
          <a:lstStyle/>
          <a:p>
            <a:pPr algn="ctr"/>
            <a:r>
              <a:rPr lang="en-US" sz="1200" dirty="0" smtClean="0"/>
              <a:t>3-6</a:t>
            </a:r>
            <a:endParaRPr lang="en-US" sz="1200"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96721858"/>
      </p:ext>
    </p:extLst>
  </p:cSld>
  <p:clrMapOvr>
    <a:masterClrMapping/>
  </p:clrMapOvr>
  <mc:AlternateContent xmlns:mc="http://schemas.openxmlformats.org/markup-compatibility/2006" xmlns:p14="http://schemas.microsoft.com/office/powerpoint/2010/main">
    <mc:Choice Requires="p14">
      <p:transition spd="slow" p14:dur="2000" advTm="171559"/>
    </mc:Choice>
    <mc:Fallback xmlns="">
      <p:transition spd="slow" advTm="171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212782"/>
            <a:ext cx="7467600" cy="609600"/>
          </a:xfrm>
        </p:spPr>
        <p:txBody>
          <a:bodyPr>
            <a:normAutofit fontScale="90000"/>
          </a:bodyPr>
          <a:lstStyle/>
          <a:p>
            <a:r>
              <a:rPr lang="en-US" sz="1300" dirty="0" smtClean="0">
                <a:solidFill>
                  <a:schemeClr val="bg1">
                    <a:lumMod val="75000"/>
                  </a:schemeClr>
                </a:solidFill>
              </a:rPr>
              <a:t>Part 3 (1930 – 1950): Why the Federal Government Became Involved in the Electricity Industry </a:t>
            </a:r>
            <a:r>
              <a:rPr lang="en-US" sz="3200" dirty="0" smtClean="0">
                <a:solidFill>
                  <a:schemeClr val="bg1">
                    <a:lumMod val="75000"/>
                  </a:schemeClr>
                </a:solidFill>
              </a:rPr>
              <a:t/>
            </a:r>
            <a:br>
              <a:rPr lang="en-US" sz="3200" dirty="0" smtClean="0">
                <a:solidFill>
                  <a:schemeClr val="bg1">
                    <a:lumMod val="75000"/>
                  </a:schemeClr>
                </a:solidFill>
              </a:rPr>
            </a:br>
            <a:r>
              <a:rPr lang="en-US" sz="2700" dirty="0" smtClean="0"/>
              <a:t>Public </a:t>
            </a:r>
            <a:r>
              <a:rPr lang="en-US" sz="2700" dirty="0"/>
              <a:t>Utility Holding Company Act of 1935</a:t>
            </a:r>
          </a:p>
        </p:txBody>
      </p:sp>
      <p:sp>
        <p:nvSpPr>
          <p:cNvPr id="2" name="Slide Number Placeholder 1"/>
          <p:cNvSpPr>
            <a:spLocks noGrp="1"/>
          </p:cNvSpPr>
          <p:nvPr>
            <p:ph type="sldNum" sz="quarter" idx="12"/>
          </p:nvPr>
        </p:nvSpPr>
        <p:spPr/>
        <p:txBody>
          <a:bodyPr/>
          <a:lstStyle/>
          <a:p>
            <a:fld id="{B6F15528-21DE-4FAA-801E-634DDDAF4B2B}" type="slidenum">
              <a:rPr lang="en-US" smtClean="0"/>
              <a:pPr/>
              <a:t>7</a:t>
            </a:fld>
            <a:endParaRPr lang="en-US" dirty="0"/>
          </a:p>
        </p:txBody>
      </p:sp>
      <p:sp>
        <p:nvSpPr>
          <p:cNvPr id="4" name="Content Placeholder 3"/>
          <p:cNvSpPr>
            <a:spLocks noGrp="1"/>
          </p:cNvSpPr>
          <p:nvPr>
            <p:ph sz="quarter" idx="1"/>
          </p:nvPr>
        </p:nvSpPr>
        <p:spPr>
          <a:xfrm>
            <a:off x="457200" y="1066800"/>
            <a:ext cx="4343400" cy="5105400"/>
          </a:xfrm>
        </p:spPr>
        <p:txBody>
          <a:bodyPr>
            <a:normAutofit fontScale="70000" lnSpcReduction="20000"/>
          </a:bodyPr>
          <a:lstStyle/>
          <a:p>
            <a:pPr marL="0" indent="233363">
              <a:lnSpc>
                <a:spcPct val="120000"/>
              </a:lnSpc>
              <a:spcBef>
                <a:spcPts val="0"/>
              </a:spcBef>
              <a:spcAft>
                <a:spcPts val="1200"/>
              </a:spcAft>
              <a:buNone/>
            </a:pPr>
            <a:r>
              <a:rPr lang="en-US" sz="2100" dirty="0"/>
              <a:t>By the early 1930’s a small number of large utility holding companies controlled approximately </a:t>
            </a:r>
            <a:r>
              <a:rPr lang="en-US" sz="2100" dirty="0" smtClean="0"/>
              <a:t>75%  </a:t>
            </a:r>
            <a:r>
              <a:rPr lang="en-US" sz="2100" dirty="0"/>
              <a:t>of the </a:t>
            </a:r>
            <a:r>
              <a:rPr lang="en-US" sz="2100" dirty="0" smtClean="0"/>
              <a:t>investor-owned </a:t>
            </a:r>
            <a:r>
              <a:rPr lang="en-US" sz="2100" dirty="0"/>
              <a:t>electric </a:t>
            </a:r>
            <a:r>
              <a:rPr lang="en-US" sz="2100" dirty="0" smtClean="0"/>
              <a:t>utilities.</a:t>
            </a:r>
            <a:endParaRPr lang="en-US" sz="2100" dirty="0"/>
          </a:p>
          <a:p>
            <a:pPr marL="0" indent="233363">
              <a:lnSpc>
                <a:spcPct val="120000"/>
              </a:lnSpc>
              <a:spcBef>
                <a:spcPts val="0"/>
              </a:spcBef>
              <a:spcAft>
                <a:spcPts val="1200"/>
              </a:spcAft>
              <a:buNone/>
            </a:pPr>
            <a:r>
              <a:rPr lang="en-US" sz="2100" dirty="0" smtClean="0"/>
              <a:t>State regulation </a:t>
            </a:r>
            <a:r>
              <a:rPr lang="en-US" sz="2100" dirty="0"/>
              <a:t>allowed utilities to recover a “fair” return on their rates.  The unregulated holding companies would sell services to their regulated utilities at inflated rates, which was effectively bypassing the existing state level regulation.</a:t>
            </a:r>
          </a:p>
          <a:p>
            <a:pPr marL="0" indent="233363">
              <a:lnSpc>
                <a:spcPct val="120000"/>
              </a:lnSpc>
              <a:spcBef>
                <a:spcPts val="0"/>
              </a:spcBef>
              <a:spcAft>
                <a:spcPts val="1200"/>
              </a:spcAft>
              <a:buNone/>
            </a:pPr>
            <a:r>
              <a:rPr lang="en-US" sz="2100" dirty="0" smtClean="0"/>
              <a:t>The </a:t>
            </a:r>
            <a:r>
              <a:rPr lang="en-US" sz="2100" dirty="0"/>
              <a:t>Great Depression, heralded by the Stock Market Crash of 1929, caused a number of the holding companies to </a:t>
            </a:r>
            <a:r>
              <a:rPr lang="en-US" sz="2100" dirty="0" smtClean="0"/>
              <a:t>fail.</a:t>
            </a:r>
            <a:endParaRPr lang="en-US" sz="2100" dirty="0"/>
          </a:p>
          <a:p>
            <a:pPr marL="0" indent="233363">
              <a:lnSpc>
                <a:spcPct val="120000"/>
              </a:lnSpc>
              <a:spcBef>
                <a:spcPts val="0"/>
              </a:spcBef>
              <a:buNone/>
            </a:pPr>
            <a:r>
              <a:rPr lang="en-US" sz="2100" dirty="0" smtClean="0"/>
              <a:t>In </a:t>
            </a:r>
            <a:r>
              <a:rPr lang="en-US" sz="2100" dirty="0"/>
              <a:t>response to the Great Depression, and the perception </a:t>
            </a:r>
            <a:r>
              <a:rPr lang="en-US" sz="2100" dirty="0" smtClean="0"/>
              <a:t>that the </a:t>
            </a:r>
            <a:r>
              <a:rPr lang="en-US" sz="2100" dirty="0"/>
              <a:t>utility holding companies were harming the public, the Public Utility Holding Company Act of 1935 was passed</a:t>
            </a:r>
            <a:r>
              <a:rPr lang="en-US" sz="2100" dirty="0" smtClean="0"/>
              <a:t>.</a:t>
            </a:r>
            <a:endParaRPr lang="en-US" sz="2100" dirty="0"/>
          </a:p>
          <a:p>
            <a:pPr marL="457200" indent="-233363">
              <a:lnSpc>
                <a:spcPct val="120000"/>
              </a:lnSpc>
              <a:spcBef>
                <a:spcPts val="0"/>
              </a:spcBef>
              <a:spcAft>
                <a:spcPts val="600"/>
              </a:spcAft>
              <a:buClr>
                <a:schemeClr val="tx1"/>
              </a:buClr>
              <a:buFont typeface="Wingdings" pitchFamily="2" charset="2"/>
              <a:buChar char="Ø"/>
            </a:pPr>
            <a:r>
              <a:rPr lang="en-US" sz="1700" dirty="0" smtClean="0"/>
              <a:t>Holding </a:t>
            </a:r>
            <a:r>
              <a:rPr lang="en-US" sz="1700" dirty="0"/>
              <a:t>companies were to be regulated by the Security Exchange Commission (SEC)</a:t>
            </a:r>
          </a:p>
          <a:p>
            <a:pPr marL="457200" indent="-233363">
              <a:spcBef>
                <a:spcPts val="0"/>
              </a:spcBef>
              <a:spcAft>
                <a:spcPts val="600"/>
              </a:spcAft>
              <a:buClr>
                <a:schemeClr val="tx1"/>
              </a:buClr>
              <a:buFont typeface="Wingdings" pitchFamily="2" charset="2"/>
              <a:buChar char="Ø"/>
            </a:pPr>
            <a:r>
              <a:rPr lang="en-US" sz="1700" dirty="0"/>
              <a:t>Prevented regulated utilities from engaging in unregulated </a:t>
            </a:r>
            <a:r>
              <a:rPr lang="en-US" sz="1700" dirty="0" smtClean="0"/>
              <a:t>activities, </a:t>
            </a:r>
            <a:r>
              <a:rPr lang="en-US" sz="1700" dirty="0"/>
              <a:t>e.g. streetcars subsidiaries.  </a:t>
            </a:r>
          </a:p>
          <a:p>
            <a:pPr marL="457200" indent="-233363">
              <a:spcBef>
                <a:spcPts val="0"/>
              </a:spcBef>
              <a:spcAft>
                <a:spcPts val="600"/>
              </a:spcAft>
              <a:buClr>
                <a:schemeClr val="tx1"/>
              </a:buClr>
              <a:buFont typeface="Wingdings" pitchFamily="2" charset="2"/>
              <a:buChar char="Ø"/>
            </a:pPr>
            <a:r>
              <a:rPr lang="en-US" sz="1700" dirty="0"/>
              <a:t>The Public Utility Holding Act was in place until it was replaced in the Energy Policy Act of 2005</a:t>
            </a:r>
            <a:r>
              <a:rPr lang="en-US" sz="1700" dirty="0" smtClean="0"/>
              <a:t>.</a:t>
            </a:r>
            <a:endParaRPr lang="en-US" sz="1700" dirty="0"/>
          </a:p>
        </p:txBody>
      </p:sp>
      <p:pic>
        <p:nvPicPr>
          <p:cNvPr id="7" name="Picture 2" descr="C:\Users\d3p313\Desktop\SEC.png"/>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tretch>
            <a:fillRect/>
          </a:stretch>
        </p:blipFill>
        <p:spPr bwMode="auto">
          <a:xfrm>
            <a:off x="4953000" y="1752600"/>
            <a:ext cx="3657600" cy="3657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626422" y="6581001"/>
            <a:ext cx="517578" cy="276999"/>
          </a:xfrm>
          <a:prstGeom prst="rect">
            <a:avLst/>
          </a:prstGeom>
          <a:noFill/>
        </p:spPr>
        <p:txBody>
          <a:bodyPr wrap="square" rtlCol="0">
            <a:spAutoFit/>
          </a:bodyPr>
          <a:lstStyle/>
          <a:p>
            <a:pPr algn="ctr"/>
            <a:r>
              <a:rPr lang="en-US" sz="1200" dirty="0" smtClean="0"/>
              <a:t>3-7</a:t>
            </a:r>
            <a:endParaRPr lang="en-US" sz="12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69611173"/>
      </p:ext>
    </p:extLst>
  </p:cSld>
  <p:clrMapOvr>
    <a:masterClrMapping/>
  </p:clrMapOvr>
  <mc:AlternateContent xmlns:mc="http://schemas.openxmlformats.org/markup-compatibility/2006" xmlns:p14="http://schemas.microsoft.com/office/powerpoint/2010/main">
    <mc:Choice Requires="p14">
      <p:transition spd="slow" p14:dur="2000" advTm="167334"/>
    </mc:Choice>
    <mc:Fallback xmlns="">
      <p:transition spd="slow" advTm="167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212782"/>
            <a:ext cx="7467600" cy="609600"/>
          </a:xfrm>
        </p:spPr>
        <p:txBody>
          <a:bodyPr>
            <a:normAutofit fontScale="90000"/>
          </a:bodyPr>
          <a:lstStyle/>
          <a:p>
            <a:r>
              <a:rPr lang="en-US" sz="1300" dirty="0" smtClean="0">
                <a:solidFill>
                  <a:schemeClr val="bg1">
                    <a:lumMod val="75000"/>
                  </a:schemeClr>
                </a:solidFill>
              </a:rPr>
              <a:t>Part 3 (1930 – 1950): Why the Federal Government Became Involved in the Electricity Industry</a:t>
            </a:r>
            <a:br>
              <a:rPr lang="en-US" sz="1300" dirty="0" smtClean="0">
                <a:solidFill>
                  <a:schemeClr val="bg1">
                    <a:lumMod val="75000"/>
                  </a:schemeClr>
                </a:solidFill>
              </a:rPr>
            </a:br>
            <a:r>
              <a:rPr lang="en-US" sz="1300" dirty="0" smtClean="0">
                <a:solidFill>
                  <a:schemeClr val="bg1">
                    <a:lumMod val="75000"/>
                  </a:schemeClr>
                </a:solidFill>
              </a:rPr>
              <a:t> </a:t>
            </a:r>
            <a:r>
              <a:rPr lang="en-US" sz="2700" dirty="0" smtClean="0"/>
              <a:t>Utilities Divest from Unregulated Activities</a:t>
            </a:r>
            <a:endParaRPr lang="en-US" sz="2700"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8</a:t>
            </a:fld>
            <a:endParaRPr lang="en-US" dirty="0"/>
          </a:p>
        </p:txBody>
      </p:sp>
      <p:sp>
        <p:nvSpPr>
          <p:cNvPr id="4" name="Content Placeholder 3"/>
          <p:cNvSpPr>
            <a:spLocks noGrp="1"/>
          </p:cNvSpPr>
          <p:nvPr>
            <p:ph sz="quarter" idx="1"/>
          </p:nvPr>
        </p:nvSpPr>
        <p:spPr>
          <a:xfrm>
            <a:off x="5047886" y="2819400"/>
            <a:ext cx="3657600" cy="3276600"/>
          </a:xfrm>
        </p:spPr>
        <p:txBody>
          <a:bodyPr>
            <a:noAutofit/>
          </a:bodyPr>
          <a:lstStyle/>
          <a:p>
            <a:pPr marL="0" indent="233363">
              <a:lnSpc>
                <a:spcPct val="90000"/>
              </a:lnSpc>
              <a:spcBef>
                <a:spcPts val="0"/>
              </a:spcBef>
              <a:spcAft>
                <a:spcPts val="1200"/>
              </a:spcAft>
              <a:buNone/>
            </a:pPr>
            <a:r>
              <a:rPr lang="en-US" sz="1600" dirty="0" smtClean="0"/>
              <a:t>In some cases the street car companies were heavily subsidized by their parent utilities because of the load balancing they provided.</a:t>
            </a:r>
          </a:p>
          <a:p>
            <a:pPr marL="0" indent="233363">
              <a:lnSpc>
                <a:spcPct val="90000"/>
              </a:lnSpc>
              <a:spcBef>
                <a:spcPts val="0"/>
              </a:spcBef>
              <a:spcAft>
                <a:spcPts val="1200"/>
              </a:spcAft>
              <a:buNone/>
            </a:pPr>
            <a:r>
              <a:rPr lang="en-US" sz="1600" dirty="0" smtClean="0"/>
              <a:t>Forcing utilities to divest from street cars was another contributing factor to the rapid disappearance of traction loads.</a:t>
            </a:r>
          </a:p>
          <a:p>
            <a:pPr marL="0" indent="233363">
              <a:lnSpc>
                <a:spcPct val="90000"/>
              </a:lnSpc>
              <a:spcBef>
                <a:spcPts val="0"/>
              </a:spcBef>
              <a:spcAft>
                <a:spcPts val="1200"/>
              </a:spcAft>
              <a:buNone/>
            </a:pPr>
            <a:r>
              <a:rPr lang="en-US" sz="1600" dirty="0" smtClean="0"/>
              <a:t>The last mainstream  street car in Seattle ended operation in Seattle on April 13th 1941.</a:t>
            </a:r>
            <a:endParaRPr lang="en-US" sz="1600" dirty="0"/>
          </a:p>
        </p:txBody>
      </p:sp>
      <p:pic>
        <p:nvPicPr>
          <p:cNvPr id="1026" name="Picture 2" descr="C:\Users\d3p313\Desktop\2nd ave from pike ca 1920.png"/>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tretch>
            <a:fillRect/>
          </a:stretch>
        </p:blipFill>
        <p:spPr bwMode="auto">
          <a:xfrm>
            <a:off x="609600" y="3124200"/>
            <a:ext cx="4212833" cy="28908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09600" y="1066801"/>
            <a:ext cx="8001000" cy="1354217"/>
          </a:xfrm>
          <a:prstGeom prst="rect">
            <a:avLst/>
          </a:prstGeom>
          <a:noFill/>
        </p:spPr>
        <p:txBody>
          <a:bodyPr wrap="square" rtlCol="0">
            <a:spAutoFit/>
          </a:bodyPr>
          <a:lstStyle/>
          <a:p>
            <a:pPr indent="233363">
              <a:lnSpc>
                <a:spcPct val="90000"/>
              </a:lnSpc>
              <a:spcAft>
                <a:spcPts val="1200"/>
              </a:spcAft>
            </a:pPr>
            <a:r>
              <a:rPr lang="en-US" sz="1600" dirty="0" smtClean="0"/>
              <a:t>A provision of the Public Utility Holding Company Act of 1935 that had a major impact on utilities was the requirement that utilities could not engage in unregulated activities.</a:t>
            </a:r>
          </a:p>
          <a:p>
            <a:pPr indent="233363">
              <a:lnSpc>
                <a:spcPct val="90000"/>
              </a:lnSpc>
              <a:spcAft>
                <a:spcPts val="1200"/>
              </a:spcAft>
            </a:pPr>
            <a:r>
              <a:rPr lang="en-US" sz="1600" dirty="0" smtClean="0"/>
              <a:t>Utilities had been using non-regulated industries such as street cars and amusement parks as a load balancing mechanism.  While most “electric parks” were gone by 1917, it was the loss of traction loads that had the largest impact.</a:t>
            </a:r>
          </a:p>
        </p:txBody>
      </p:sp>
      <p:sp>
        <p:nvSpPr>
          <p:cNvPr id="7" name="TextBox 6"/>
          <p:cNvSpPr txBox="1"/>
          <p:nvPr/>
        </p:nvSpPr>
        <p:spPr>
          <a:xfrm>
            <a:off x="8626422" y="6581001"/>
            <a:ext cx="517578" cy="276999"/>
          </a:xfrm>
          <a:prstGeom prst="rect">
            <a:avLst/>
          </a:prstGeom>
          <a:noFill/>
        </p:spPr>
        <p:txBody>
          <a:bodyPr wrap="square" rtlCol="0">
            <a:spAutoFit/>
          </a:bodyPr>
          <a:lstStyle/>
          <a:p>
            <a:pPr algn="ctr"/>
            <a:r>
              <a:rPr lang="en-US" sz="1200" dirty="0" smtClean="0"/>
              <a:t>3-8</a:t>
            </a:r>
            <a:endParaRPr lang="en-US" sz="1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96957466"/>
      </p:ext>
    </p:extLst>
  </p:cSld>
  <p:clrMapOvr>
    <a:masterClrMapping/>
  </p:clrMapOvr>
  <mc:AlternateContent xmlns:mc="http://schemas.openxmlformats.org/markup-compatibility/2006" xmlns:p14="http://schemas.microsoft.com/office/powerpoint/2010/main">
    <mc:Choice Requires="p14">
      <p:transition spd="slow" p14:dur="2000" advTm="124239"/>
    </mc:Choice>
    <mc:Fallback xmlns="">
      <p:transition spd="slow" advTm="124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le 9"/>
          <p:cNvSpPr>
            <a:spLocks noGrp="1"/>
          </p:cNvSpPr>
          <p:nvPr>
            <p:ph type="title"/>
          </p:nvPr>
        </p:nvSpPr>
        <p:spPr>
          <a:xfrm>
            <a:off x="609600" y="414090"/>
            <a:ext cx="7467600" cy="1778479"/>
          </a:xfrm>
        </p:spPr>
        <p:txBody>
          <a:bodyPr>
            <a:normAutofit fontScale="90000"/>
          </a:bodyPr>
          <a:lstStyle/>
          <a:p>
            <a:r>
              <a:rPr lang="en-US" sz="2000" dirty="0" smtClean="0"/>
              <a:t>Part 3: The Emergence of Federal Power (1930 – 1950)</a:t>
            </a:r>
            <a:r>
              <a:rPr lang="en-US" sz="2200" dirty="0" smtClean="0"/>
              <a:t/>
            </a:r>
            <a:br>
              <a:rPr lang="en-US" sz="2200" dirty="0" smtClean="0"/>
            </a:br>
            <a:r>
              <a:rPr lang="en-US" sz="2700" dirty="0" smtClean="0"/>
              <a:t/>
            </a:r>
            <a:br>
              <a:rPr lang="en-US" sz="2700" dirty="0" smtClean="0"/>
            </a:br>
            <a:r>
              <a:rPr lang="en-US" sz="3100" dirty="0" smtClean="0"/>
              <a:t>Section 3: </a:t>
            </a:r>
            <a:r>
              <a:rPr lang="en-US" sz="3100" dirty="0" smtClean="0">
                <a:latin typeface="+mn-lt"/>
              </a:rPr>
              <a:t>Rural Electrification in the Northwest</a:t>
            </a:r>
            <a:r>
              <a:rPr lang="en-US" sz="3100" dirty="0" smtClean="0"/>
              <a:t/>
            </a:r>
            <a:br>
              <a:rPr lang="en-US" sz="3100" dirty="0" smtClean="0"/>
            </a:br>
            <a:endParaRPr lang="en-US" sz="3100" dirty="0"/>
          </a:p>
        </p:txBody>
      </p:sp>
      <p:sp>
        <p:nvSpPr>
          <p:cNvPr id="4" name="Slide Number Placeholder 3" hidden="1"/>
          <p:cNvSpPr>
            <a:spLocks noGrp="1"/>
          </p:cNvSpPr>
          <p:nvPr>
            <p:ph type="sldNum" sz="quarter" idx="4294967295"/>
          </p:nvPr>
        </p:nvSpPr>
        <p:spPr>
          <a:xfrm>
            <a:off x="8129016" y="5734050"/>
            <a:ext cx="609600" cy="521208"/>
          </a:xfrm>
        </p:spPr>
        <p:txBody>
          <a:bodyPr/>
          <a:lstStyle/>
          <a:p>
            <a:fld id="{E7CF8728-FE86-4878-8A91-1004F4FC9ADE}" type="slidenum">
              <a:rPr lang="en-US" smtClean="0"/>
              <a:pPr/>
              <a:t>9</a:t>
            </a:fld>
            <a:endParaRPr lang="en-US" dirty="0"/>
          </a:p>
        </p:txBody>
      </p:sp>
      <p:sp>
        <p:nvSpPr>
          <p:cNvPr id="5" name="TextBox 4"/>
          <p:cNvSpPr txBox="1"/>
          <p:nvPr/>
        </p:nvSpPr>
        <p:spPr>
          <a:xfrm>
            <a:off x="8626422" y="6581001"/>
            <a:ext cx="517578" cy="276999"/>
          </a:xfrm>
          <a:prstGeom prst="rect">
            <a:avLst/>
          </a:prstGeom>
          <a:noFill/>
        </p:spPr>
        <p:txBody>
          <a:bodyPr wrap="square" rtlCol="0">
            <a:spAutoFit/>
          </a:bodyPr>
          <a:lstStyle/>
          <a:p>
            <a:pPr algn="ctr"/>
            <a:r>
              <a:rPr lang="en-US" sz="1200" dirty="0" smtClean="0"/>
              <a:t>3-9</a:t>
            </a:r>
            <a:endParaRPr lang="en-US" sz="12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92"/>
    </mc:Choice>
    <mc:Fallback xmlns="">
      <p:transition spd="slow" advTm="5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4636</TotalTime>
  <Words>3058</Words>
  <Application>Microsoft Office PowerPoint</Application>
  <PresentationFormat>On-screen Show (4:3)</PresentationFormat>
  <Paragraphs>238</Paragraphs>
  <Slides>23</Slides>
  <Notes>15</Notes>
  <HiddenSlides>0</HiddenSlides>
  <MMClips>23</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Theme1</vt:lpstr>
      <vt:lpstr>Part 3: The Emergence of Federal Power  (1930-1950)</vt:lpstr>
      <vt:lpstr>Part 3 Overview</vt:lpstr>
      <vt:lpstr>Part 3: The Emergence of Federal Power (1930 – 1950)  Section 1: Introduction to the Electricity Industry in  1930 </vt:lpstr>
      <vt:lpstr>Part 3 (1930 – 1950): Introduction  to Power in 1930 Northwest Electricity Industry in 1930</vt:lpstr>
      <vt:lpstr>Part 3: The Emergence of Federal Power (1930 – 1950)  Section 2: Why the Federal Government Became   Involved in the Electricity Industry </vt:lpstr>
      <vt:lpstr>Part 3 (1930 – 1950): Why the Federal Government Became Involved in the Electricity Industry Why the Federal Government Became Involved</vt:lpstr>
      <vt:lpstr>Part 3 (1930 – 1950): Why the Federal Government Became Involved in the Electricity Industry  Public Utility Holding Company Act of 1935</vt:lpstr>
      <vt:lpstr>Part 3 (1930 – 1950): Why the Federal Government Became Involved in the Electricity Industry  Utilities Divest from Unregulated Activities</vt:lpstr>
      <vt:lpstr>Part 3: The Emergence of Federal Power (1930 – 1950)  Section 3: Rural Electrification in the Northwest </vt:lpstr>
      <vt:lpstr>Part 3 (1930 – 1950): Rural Electrification of the Northwest The Rural Electrification Act of 1936</vt:lpstr>
      <vt:lpstr>Part 3 (1930 – 1950): Rural Electrification of the Northwest  The Growth of Rural Electrification</vt:lpstr>
      <vt:lpstr>Part 3 (1930 – 1950): Rural Electrification of the Northwest  Rural Cooperatives in the Northwest</vt:lpstr>
      <vt:lpstr>Part 3 (1930 – 1950): Rural Electrification of the Northwest  Development of the Columbia River System</vt:lpstr>
      <vt:lpstr>Part 3: The Emergence of Federal Power (1930 – 1950)  Section 4: The Bonneville Project Act </vt:lpstr>
      <vt:lpstr>Part 3 (1930 – 1950): The Bonneville Project Act The Bonneville Project Act of 1937</vt:lpstr>
      <vt:lpstr>Part 3: The Emergence of Federal Power (1930 – 1950)  Section 5: Formation of Public Utility Districts</vt:lpstr>
      <vt:lpstr>Part 3 (1930 – 1950): Formation of Public Utility districts Public Utilities Districts</vt:lpstr>
      <vt:lpstr>Part 3 (1930 – 1950): Formation of Public Utility districts  Washington State PUDs</vt:lpstr>
      <vt:lpstr>Part 3 (1930 – 1950): Formation of Public Utility districts  Oregon State PUDs</vt:lpstr>
      <vt:lpstr>Part 3 (1930 – 1950): Formation of Public Utility districts  Problems Between PUDs and Private Power</vt:lpstr>
      <vt:lpstr>Part 3: The Emergence of Federal Power (1930 – 1950)  Section 6: Federal Power and the Second World War</vt:lpstr>
      <vt:lpstr>Part 3 (1930 – 1950): federal Power and the Second World War Federal Power and WWII</vt:lpstr>
      <vt:lpstr>Part 3 (1930 – 1950): The emergence of Federal Power Federal Power at the end of 1950</vt:lpstr>
    </vt:vector>
  </TitlesOfParts>
  <Company>Battelle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 3: The Emergence of Federal Power  (1930-1950)</dc:title>
  <dc:creator>WOLFG</dc:creator>
  <cp:lastModifiedBy>test</cp:lastModifiedBy>
  <cp:revision>387</cp:revision>
  <dcterms:created xsi:type="dcterms:W3CDTF">2013-05-13T23:39:53Z</dcterms:created>
  <dcterms:modified xsi:type="dcterms:W3CDTF">2013-07-26T20:35:55Z</dcterms:modified>
</cp:coreProperties>
</file>