
<file path=[Content_Types].xml><?xml version="1.0" encoding="utf-8"?>
<Types xmlns="http://schemas.openxmlformats.org/package/2006/content-types">
  <Default Extension="png" ContentType="image/png"/>
  <Default Extension="jpeg" ContentType="image/jpeg"/>
  <Default Extension="wma" ContentType="audio/x-ms-wma"/>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9"/>
  </p:notesMasterIdLst>
  <p:sldIdLst>
    <p:sldId id="257" r:id="rId2"/>
    <p:sldId id="295" r:id="rId3"/>
    <p:sldId id="259" r:id="rId4"/>
    <p:sldId id="260" r:id="rId5"/>
    <p:sldId id="261" r:id="rId6"/>
    <p:sldId id="302" r:id="rId7"/>
    <p:sldId id="291" r:id="rId8"/>
    <p:sldId id="292" r:id="rId9"/>
    <p:sldId id="263" r:id="rId10"/>
    <p:sldId id="264" r:id="rId11"/>
    <p:sldId id="265" r:id="rId12"/>
    <p:sldId id="266" r:id="rId13"/>
    <p:sldId id="267" r:id="rId14"/>
    <p:sldId id="293" r:id="rId15"/>
    <p:sldId id="287" r:id="rId16"/>
    <p:sldId id="294" r:id="rId17"/>
    <p:sldId id="269" r:id="rId18"/>
    <p:sldId id="297" r:id="rId19"/>
    <p:sldId id="286" r:id="rId20"/>
    <p:sldId id="270" r:id="rId21"/>
    <p:sldId id="271" r:id="rId22"/>
    <p:sldId id="303" r:id="rId23"/>
    <p:sldId id="272" r:id="rId24"/>
    <p:sldId id="273" r:id="rId25"/>
    <p:sldId id="274" r:id="rId26"/>
    <p:sldId id="275" r:id="rId27"/>
    <p:sldId id="305" r:id="rId28"/>
    <p:sldId id="276" r:id="rId29"/>
    <p:sldId id="277" r:id="rId30"/>
    <p:sldId id="301" r:id="rId31"/>
    <p:sldId id="278" r:id="rId32"/>
    <p:sldId id="304" r:id="rId33"/>
    <p:sldId id="279" r:id="rId34"/>
    <p:sldId id="280" r:id="rId35"/>
    <p:sldId id="281" r:id="rId36"/>
    <p:sldId id="282" r:id="rId37"/>
    <p:sldId id="296"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OLFG" initials="GRW"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89606" autoAdjust="0"/>
  </p:normalViewPr>
  <p:slideViewPr>
    <p:cSldViewPr snapToGrid="0">
      <p:cViewPr varScale="1">
        <p:scale>
          <a:sx n="119" d="100"/>
          <a:sy n="119" d="100"/>
        </p:scale>
        <p:origin x="-570" y="-10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31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7" rIns="93172" bIns="46587" rtlCol="0"/>
          <a:lstStyle>
            <a:lvl1pPr algn="r">
              <a:defRPr sz="1200"/>
            </a:lvl1pPr>
          </a:lstStyle>
          <a:p>
            <a:fld id="{8356B93A-E8DF-4A59-8D95-BE0AD61A02BD}" type="datetimeFigureOut">
              <a:rPr lang="en-US" smtClean="0"/>
              <a:pPr/>
              <a:t>7/12/2013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2" tIns="46587" rIns="93172" bIns="4658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7" rIns="93172" bIns="4658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7" rIns="93172" bIns="46587" rtlCol="0" anchor="b"/>
          <a:lstStyle>
            <a:lvl1pPr algn="r">
              <a:defRPr sz="1200"/>
            </a:lvl1pPr>
          </a:lstStyle>
          <a:p>
            <a:fld id="{6D81EA34-06DA-4B61-B487-52810275E0C5}" type="slidenum">
              <a:rPr lang="en-US" smtClean="0"/>
              <a:pPr/>
              <a:t>‹#›</a:t>
            </a:fld>
            <a:endParaRPr lang="en-US" dirty="0"/>
          </a:p>
        </p:txBody>
      </p:sp>
    </p:spTree>
    <p:extLst>
      <p:ext uri="{BB962C8B-B14F-4D97-AF65-F5344CB8AC3E}">
        <p14:creationId xmlns:p14="http://schemas.microsoft.com/office/powerpoint/2010/main" val="2707807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ntent.lib.washington.edu/"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historylink.or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1</a:t>
            </a:fld>
            <a:endParaRPr lang="en-US" dirty="0"/>
          </a:p>
        </p:txBody>
      </p:sp>
    </p:spTree>
    <p:extLst>
      <p:ext uri="{BB962C8B-B14F-4D97-AF65-F5344CB8AC3E}">
        <p14:creationId xmlns:p14="http://schemas.microsoft.com/office/powerpoint/2010/main" val="1065030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latin typeface="Times New Roman" pitchFamily="18" charset="0"/>
                <a:cs typeface="Times New Roman" pitchFamily="18" charset="0"/>
              </a:rPr>
              <a:t>Picture Details:</a:t>
            </a:r>
          </a:p>
          <a:p>
            <a:r>
              <a:rPr lang="en-US" u="none" dirty="0" smtClean="0">
                <a:latin typeface="Times New Roman" pitchFamily="18" charset="0"/>
                <a:cs typeface="Times New Roman" pitchFamily="18" charset="0"/>
              </a:rPr>
              <a:t>Tacoma Mill Company, 1893.  This was one of the first Northwest industrial facility to use arc lights.</a:t>
            </a:r>
          </a:p>
          <a:p>
            <a:r>
              <a:rPr lang="en-US" dirty="0" smtClean="0">
                <a:latin typeface="Times New Roman" pitchFamily="18" charset="0"/>
                <a:cs typeface="Times New Roman" pitchFamily="18" charset="0"/>
              </a:rPr>
              <a:t>Source: University of Washington Digital Libraries</a:t>
            </a:r>
            <a:endParaRPr lang="en-US" baseline="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11</a:t>
            </a:fld>
            <a:endParaRPr lang="en-US" dirty="0"/>
          </a:p>
        </p:txBody>
      </p:sp>
    </p:spTree>
    <p:extLst>
      <p:ext uri="{BB962C8B-B14F-4D97-AF65-F5344CB8AC3E}">
        <p14:creationId xmlns:p14="http://schemas.microsoft.com/office/powerpoint/2010/main" val="163332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latin typeface="Times New Roman" pitchFamily="18" charset="0"/>
                <a:cs typeface="Times New Roman" pitchFamily="18" charset="0"/>
              </a:rPr>
              <a:t>Picture Details:</a:t>
            </a:r>
          </a:p>
          <a:p>
            <a:r>
              <a:rPr lang="en-US" u="none" dirty="0" smtClean="0">
                <a:latin typeface="Times New Roman" pitchFamily="18" charset="0"/>
                <a:cs typeface="Times New Roman" pitchFamily="18" charset="0"/>
              </a:rPr>
              <a:t>C and C Mill at Spokane Falls.  ca 1885.  This was the first standalone hydroelectric facility in the Northwest.</a:t>
            </a:r>
          </a:p>
          <a:p>
            <a:r>
              <a:rPr lang="en-US" dirty="0" smtClean="0">
                <a:latin typeface="Times New Roman" pitchFamily="18" charset="0"/>
                <a:cs typeface="Times New Roman" pitchFamily="18" charset="0"/>
              </a:rPr>
              <a:t>Source: Spokane Public Library</a:t>
            </a:r>
            <a:endParaRPr lang="en-US" baseline="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12</a:t>
            </a:fld>
            <a:endParaRPr lang="en-US" dirty="0"/>
          </a:p>
        </p:txBody>
      </p:sp>
    </p:spTree>
    <p:extLst>
      <p:ext uri="{BB962C8B-B14F-4D97-AF65-F5344CB8AC3E}">
        <p14:creationId xmlns:p14="http://schemas.microsoft.com/office/powerpoint/2010/main" val="163332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latin typeface="Times New Roman" pitchFamily="18" charset="0"/>
                <a:cs typeface="Times New Roman" pitchFamily="18" charset="0"/>
              </a:rPr>
              <a:t>Picture Details:</a:t>
            </a:r>
          </a:p>
          <a:p>
            <a:r>
              <a:rPr lang="en-US" dirty="0" smtClean="0">
                <a:latin typeface="Times New Roman" pitchFamily="18" charset="0"/>
                <a:cs typeface="Times New Roman" pitchFamily="18" charset="0"/>
              </a:rPr>
              <a:t>Edison 100 kW Dynamo No. 16, originally</a:t>
            </a:r>
            <a:r>
              <a:rPr lang="en-US" baseline="0" dirty="0" smtClean="0">
                <a:latin typeface="Times New Roman" pitchFamily="18" charset="0"/>
                <a:cs typeface="Times New Roman" pitchFamily="18" charset="0"/>
              </a:rPr>
              <a:t> installed at Edison's Brooklyn Pearl Street Station after a fire in 1890.</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Source: Robert W. Lobenstein, “Saving History: the Story of Edison Dynamo No.16”, IEEE Power and Energy Magazine, Volume</a:t>
            </a:r>
            <a:r>
              <a:rPr lang="en-US" baseline="0" dirty="0" smtClean="0">
                <a:latin typeface="Times New Roman" pitchFamily="18" charset="0"/>
                <a:cs typeface="Times New Roman" pitchFamily="18" charset="0"/>
              </a:rPr>
              <a:t> 10, Issue 3, pp. 72-82, 2011.</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13</a:t>
            </a:fld>
            <a:endParaRPr lang="en-US" dirty="0"/>
          </a:p>
        </p:txBody>
      </p:sp>
    </p:spTree>
    <p:extLst>
      <p:ext uri="{BB962C8B-B14F-4D97-AF65-F5344CB8AC3E}">
        <p14:creationId xmlns:p14="http://schemas.microsoft.com/office/powerpoint/2010/main" val="1257618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Picture Details:</a:t>
            </a:r>
          </a:p>
          <a:p>
            <a:r>
              <a:rPr lang="en-US" dirty="0" smtClean="0"/>
              <a:t>Clip Art</a:t>
            </a:r>
          </a:p>
        </p:txBody>
      </p:sp>
      <p:sp>
        <p:nvSpPr>
          <p:cNvPr id="4" name="Slide Number Placeholder 3"/>
          <p:cNvSpPr>
            <a:spLocks noGrp="1"/>
          </p:cNvSpPr>
          <p:nvPr>
            <p:ph type="sldNum" sz="quarter" idx="10"/>
          </p:nvPr>
        </p:nvSpPr>
        <p:spPr/>
        <p:txBody>
          <a:bodyPr/>
          <a:lstStyle/>
          <a:p>
            <a:fld id="{6D81EA34-06DA-4B61-B487-52810275E0C5}" type="slidenum">
              <a:rPr lang="en-US" smtClean="0"/>
              <a:pPr/>
              <a:t>15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latin typeface="Times New Roman" pitchFamily="18" charset="0"/>
                <a:cs typeface="Times New Roman" pitchFamily="18" charset="0"/>
              </a:rPr>
              <a:t>Picture Details:</a:t>
            </a:r>
          </a:p>
          <a:p>
            <a:r>
              <a:rPr lang="en-US" dirty="0" smtClean="0">
                <a:latin typeface="Times New Roman" pitchFamily="18" charset="0"/>
                <a:cs typeface="Times New Roman" pitchFamily="18" charset="0"/>
              </a:rPr>
              <a:t>Seattle Street Lighting ca 1900.</a:t>
            </a:r>
          </a:p>
          <a:p>
            <a:r>
              <a:rPr lang="en-US" dirty="0" smtClean="0">
                <a:latin typeface="Times New Roman" pitchFamily="18" charset="0"/>
                <a:cs typeface="Times New Roman" pitchFamily="18" charset="0"/>
              </a:rPr>
              <a:t>Source: City of</a:t>
            </a:r>
            <a:r>
              <a:rPr lang="en-US" baseline="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Seattle Municipal Archives</a:t>
            </a:r>
            <a:endParaRPr lang="en-US" baseline="0"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6D81EA34-06DA-4B61-B487-52810275E0C5}" type="slidenum">
              <a:rPr lang="en-US" smtClean="0"/>
              <a:pPr/>
              <a:t>16</a:t>
            </a:fld>
            <a:endParaRPr lang="en-US" dirty="0"/>
          </a:p>
        </p:txBody>
      </p:sp>
    </p:spTree>
    <p:extLst>
      <p:ext uri="{BB962C8B-B14F-4D97-AF65-F5344CB8AC3E}">
        <p14:creationId xmlns:p14="http://schemas.microsoft.com/office/powerpoint/2010/main" val="1641289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latin typeface="Times New Roman" pitchFamily="18" charset="0"/>
                <a:cs typeface="Times New Roman" pitchFamily="18" charset="0"/>
              </a:rPr>
              <a:t>Picture Details:</a:t>
            </a:r>
          </a:p>
          <a:p>
            <a:r>
              <a:rPr lang="en-US" dirty="0" smtClean="0">
                <a:latin typeface="Times New Roman" pitchFamily="18" charset="0"/>
                <a:cs typeface="Times New Roman" pitchFamily="18" charset="0"/>
              </a:rPr>
              <a:t>Image: </a:t>
            </a:r>
            <a:r>
              <a:rPr lang="en-US" dirty="0"/>
              <a:t>These distinctive cluster street lamps grace Pioneer Square and illuminate the street with charm and period details from the late 1800s. They are one of Seattle's early expressions of civic pride. The first street lights in this area of Seattle were powered by coal gas. </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Source: http://seattle-daily-photo.blogspot.com/</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17</a:t>
            </a:fld>
            <a:endParaRPr lang="en-US" dirty="0"/>
          </a:p>
        </p:txBody>
      </p:sp>
    </p:spTree>
    <p:extLst>
      <p:ext uri="{BB962C8B-B14F-4D97-AF65-F5344CB8AC3E}">
        <p14:creationId xmlns:p14="http://schemas.microsoft.com/office/powerpoint/2010/main" val="324436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latin typeface="Times New Roman" pitchFamily="18" charset="0"/>
                <a:cs typeface="Times New Roman" pitchFamily="18" charset="0"/>
              </a:rPr>
              <a:t>Picture Details:</a:t>
            </a:r>
          </a:p>
          <a:p>
            <a:r>
              <a:rPr lang="en-US" dirty="0" smtClean="0"/>
              <a:t>LEFT:  Example of an GE Arc Lamp circa 1911</a:t>
            </a:r>
          </a:p>
          <a:p>
            <a:r>
              <a:rPr lang="en-US" dirty="0" smtClean="0"/>
              <a:t>Source: http://electricmuseum.com/?p=279 </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RIGHT: Edison and Shelby light bulb advertisement.</a:t>
            </a:r>
          </a:p>
          <a:p>
            <a:r>
              <a:rPr lang="en-US" dirty="0" smtClean="0">
                <a:latin typeface="Times New Roman" pitchFamily="18" charset="0"/>
                <a:cs typeface="Times New Roman" pitchFamily="18" charset="0"/>
              </a:rPr>
              <a:t>Source: University of Washington Digital Libraries</a:t>
            </a:r>
            <a:endParaRPr lang="en-US" baseline="0" dirty="0" smtClean="0">
              <a:latin typeface="Times New Roman" pitchFamily="18" charset="0"/>
              <a:cs typeface="Times New Roman" pitchFamily="18" charset="0"/>
            </a:endParaRPr>
          </a:p>
          <a:p>
            <a:endParaRPr lang="en-US" dirty="0" smtClean="0"/>
          </a:p>
        </p:txBody>
      </p:sp>
      <p:sp>
        <p:nvSpPr>
          <p:cNvPr id="4" name="Slide Number Placeholder 3"/>
          <p:cNvSpPr>
            <a:spLocks noGrp="1"/>
          </p:cNvSpPr>
          <p:nvPr>
            <p:ph type="sldNum" sz="quarter" idx="10"/>
          </p:nvPr>
        </p:nvSpPr>
        <p:spPr/>
        <p:txBody>
          <a:bodyPr/>
          <a:lstStyle/>
          <a:p>
            <a:fld id="{6D81EA34-06DA-4B61-B487-52810275E0C5}" type="slidenum">
              <a:rPr lang="en-US" smtClean="0"/>
              <a:pPr/>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latin typeface="Times New Roman" pitchFamily="18" charset="0"/>
                <a:cs typeface="Times New Roman" pitchFamily="18" charset="0"/>
              </a:rPr>
              <a:t>Picture Details:</a:t>
            </a:r>
          </a:p>
          <a:p>
            <a:r>
              <a:rPr lang="en-US" dirty="0" smtClean="0">
                <a:latin typeface="Times New Roman" pitchFamily="18" charset="0"/>
                <a:cs typeface="Times New Roman" pitchFamily="18" charset="0"/>
              </a:rPr>
              <a:t>Astoria Imperial Hotel ca 1910.</a:t>
            </a:r>
          </a:p>
          <a:p>
            <a:r>
              <a:rPr lang="en-US" dirty="0" smtClean="0">
                <a:latin typeface="Times New Roman" pitchFamily="18" charset="0"/>
                <a:cs typeface="Times New Roman" pitchFamily="18" charset="0"/>
              </a:rPr>
              <a:t>Source: UW Digital Archives</a:t>
            </a:r>
            <a:endParaRPr lang="en-US" baseline="0"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6D81EA34-06DA-4B61-B487-52810275E0C5}" type="slidenum">
              <a:rPr lang="en-US" smtClean="0"/>
              <a:pPr/>
              <a:t>19</a:t>
            </a:fld>
            <a:endParaRPr lang="en-US" dirty="0"/>
          </a:p>
        </p:txBody>
      </p:sp>
    </p:spTree>
    <p:extLst>
      <p:ext uri="{BB962C8B-B14F-4D97-AF65-F5344CB8AC3E}">
        <p14:creationId xmlns:p14="http://schemas.microsoft.com/office/powerpoint/2010/main" val="4254052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latin typeface="Times New Roman" pitchFamily="18" charset="0"/>
                <a:cs typeface="Times New Roman" pitchFamily="18" charset="0"/>
              </a:rPr>
              <a:t>Picture Details:</a:t>
            </a:r>
          </a:p>
          <a:p>
            <a:r>
              <a:rPr lang="en-US" dirty="0" smtClean="0">
                <a:latin typeface="Times New Roman" pitchFamily="18" charset="0"/>
                <a:cs typeface="Times New Roman" pitchFamily="18" charset="0"/>
              </a:rPr>
              <a:t>Street car operated by Guy Phinney, Guy is seen on the car.</a:t>
            </a:r>
            <a:r>
              <a:rPr lang="en-US" baseline="0" dirty="0" smtClean="0">
                <a:latin typeface="Times New Roman" pitchFamily="18" charset="0"/>
                <a:cs typeface="Times New Roman" pitchFamily="18" charset="0"/>
              </a:rPr>
              <a:t>  Phinney Ridge, Seattle Washington.</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Source: University of Washington Digital Libraries</a:t>
            </a:r>
            <a:endParaRPr lang="en-US" baseline="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20</a:t>
            </a:fld>
            <a:endParaRPr lang="en-US" dirty="0"/>
          </a:p>
        </p:txBody>
      </p:sp>
    </p:spTree>
    <p:extLst>
      <p:ext uri="{BB962C8B-B14F-4D97-AF65-F5344CB8AC3E}">
        <p14:creationId xmlns:p14="http://schemas.microsoft.com/office/powerpoint/2010/main" val="3096559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Circuit</a:t>
            </a:r>
            <a:r>
              <a:rPr lang="en-US" baseline="0" dirty="0" smtClean="0">
                <a:latin typeface="Times New Roman" pitchFamily="18" charset="0"/>
                <a:cs typeface="Times New Roman" pitchFamily="18" charset="0"/>
              </a:rPr>
              <a:t> diagram for a</a:t>
            </a:r>
            <a:r>
              <a:rPr lang="en-US" dirty="0" smtClean="0">
                <a:latin typeface="Times New Roman" pitchFamily="18" charset="0"/>
                <a:cs typeface="Times New Roman" pitchFamily="18" charset="0"/>
              </a:rPr>
              <a:t> cumulatively compounded</a:t>
            </a:r>
            <a:r>
              <a:rPr lang="en-US" baseline="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DC motor.  The interpole windings</a:t>
            </a:r>
            <a:r>
              <a:rPr lang="en-US" baseline="0" dirty="0" smtClean="0">
                <a:latin typeface="Times New Roman" pitchFamily="18" charset="0"/>
                <a:cs typeface="Times New Roman" pitchFamily="18" charset="0"/>
              </a:rPr>
              <a:t> can be seen between the series winding and the armature.  It was these windings that adjusted the armature distortion in the air gap, due to load, and helped reduce sparking.</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21</a:t>
            </a:fld>
            <a:endParaRPr lang="en-US" dirty="0"/>
          </a:p>
        </p:txBody>
      </p:sp>
    </p:spTree>
    <p:extLst>
      <p:ext uri="{BB962C8B-B14F-4D97-AF65-F5344CB8AC3E}">
        <p14:creationId xmlns:p14="http://schemas.microsoft.com/office/powerpoint/2010/main" val="152163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Courier New" pitchFamily="49" charset="0"/>
              <a:buChar char="o"/>
            </a:pPr>
            <a:r>
              <a:rPr lang="en-US" dirty="0" smtClean="0"/>
              <a:t>UW Digital Archives, online: </a:t>
            </a:r>
            <a:r>
              <a:rPr lang="en-US" dirty="0" smtClean="0">
                <a:hlinkClick r:id="rId3"/>
              </a:rPr>
              <a:t>http://content.lib.washington.edu/</a:t>
            </a:r>
            <a:endParaRPr lang="en-US" dirty="0" smtClean="0"/>
          </a:p>
          <a:p>
            <a:pPr lvl="0">
              <a:buFont typeface="Courier New" pitchFamily="49" charset="0"/>
              <a:buChar char="o"/>
            </a:pPr>
            <a:r>
              <a:rPr lang="en-US" dirty="0" smtClean="0"/>
              <a:t>HistoryLink.org, online: </a:t>
            </a:r>
            <a:r>
              <a:rPr lang="en-US" dirty="0" smtClean="0">
                <a:hlinkClick r:id="rId4"/>
              </a:rPr>
              <a:t>http://www.historylink.org/</a:t>
            </a:r>
            <a:endParaRPr lang="en-US" dirty="0" smtClean="0"/>
          </a:p>
          <a:p>
            <a:pPr lvl="0">
              <a:buFont typeface="Courier New" pitchFamily="49" charset="0"/>
              <a:buChar char="o"/>
            </a:pPr>
            <a:r>
              <a:rPr lang="en-US" dirty="0" smtClean="0"/>
              <a:t>Paul Dorpat and Genevieve McCoy “Building Washington, A History of Washington State Public Utilities”</a:t>
            </a:r>
          </a:p>
          <a:p>
            <a:pPr lvl="0">
              <a:buFont typeface="Courier New" pitchFamily="49" charset="0"/>
              <a:buChar char="o"/>
            </a:pPr>
            <a:r>
              <a:rPr lang="en-US" dirty="0" smtClean="0"/>
              <a:t>Neil McReynolds, “A Century of Service, The Puget Power Story” </a:t>
            </a:r>
          </a:p>
          <a:p>
            <a:pPr lvl="0">
              <a:buFont typeface="Courier New" pitchFamily="49" charset="0"/>
              <a:buChar char="o"/>
            </a:pPr>
            <a:r>
              <a:rPr lang="en-US" dirty="0" smtClean="0"/>
              <a:t>Myra Phelps, “Public Works in Seattle, A Narrative History The Engineering Department 1875-1975”</a:t>
            </a:r>
          </a:p>
          <a:p>
            <a:pPr lvl="0">
              <a:buFont typeface="Courier New" pitchFamily="49" charset="0"/>
              <a:buChar char="o"/>
            </a:pPr>
            <a:r>
              <a:rPr lang="en-US" dirty="0" smtClean="0"/>
              <a:t>Gene Tollefson, “BPA &amp; The Struggle for Power at Cost”</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2</a:t>
            </a:fld>
            <a:endParaRPr lang="en-US" dirty="0"/>
          </a:p>
        </p:txBody>
      </p:sp>
    </p:spTree>
    <p:extLst>
      <p:ext uri="{BB962C8B-B14F-4D97-AF65-F5344CB8AC3E}">
        <p14:creationId xmlns:p14="http://schemas.microsoft.com/office/powerpoint/2010/main" val="3129522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latin typeface="Times New Roman" pitchFamily="18" charset="0"/>
                <a:cs typeface="Times New Roman" pitchFamily="18" charset="0"/>
              </a:rPr>
              <a:t>Picture Details:</a:t>
            </a:r>
          </a:p>
          <a:p>
            <a:r>
              <a:rPr lang="en-US" dirty="0" smtClean="0">
                <a:latin typeface="Times New Roman" pitchFamily="18" charset="0"/>
                <a:cs typeface="Times New Roman" pitchFamily="18" charset="0"/>
              </a:rPr>
              <a:t>Utilities poles with</a:t>
            </a:r>
            <a:r>
              <a:rPr lang="en-US" baseline="0" dirty="0" smtClean="0">
                <a:latin typeface="Times New Roman" pitchFamily="18" charset="0"/>
                <a:cs typeface="Times New Roman" pitchFamily="18" charset="0"/>
              </a:rPr>
              <a:t> multiple sets of distribution lines.  Pike Street, Seattle Washington, ca 1905.</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Source: University of Washington Digital Libraries</a:t>
            </a:r>
            <a:endParaRPr lang="en-US" baseline="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23</a:t>
            </a:fld>
            <a:endParaRPr lang="en-US" dirty="0"/>
          </a:p>
        </p:txBody>
      </p:sp>
    </p:spTree>
    <p:extLst>
      <p:ext uri="{BB962C8B-B14F-4D97-AF65-F5344CB8AC3E}">
        <p14:creationId xmlns:p14="http://schemas.microsoft.com/office/powerpoint/2010/main" val="1889781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latin typeface="Times New Roman" pitchFamily="18" charset="0"/>
                <a:cs typeface="Times New Roman" pitchFamily="18" charset="0"/>
              </a:rPr>
              <a:t>Picture Details:</a:t>
            </a:r>
          </a:p>
          <a:p>
            <a:r>
              <a:rPr lang="en-US" dirty="0" smtClean="0">
                <a:latin typeface="Times New Roman" pitchFamily="18" charset="0"/>
                <a:cs typeface="Times New Roman" pitchFamily="18" charset="0"/>
              </a:rPr>
              <a:t>One of six of the Pearl Street Station Jumbo Dynamos,</a:t>
            </a:r>
            <a:r>
              <a:rPr lang="en-US" baseline="0" dirty="0" smtClean="0">
                <a:latin typeface="Times New Roman" pitchFamily="18" charset="0"/>
                <a:cs typeface="Times New Roman" pitchFamily="18" charset="0"/>
              </a:rPr>
              <a:t> each was rated at approximately 100 kW.</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Source: Edison National Historic Site.</a:t>
            </a:r>
            <a:endParaRPr lang="en-US" baseline="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24</a:t>
            </a:fld>
            <a:endParaRPr lang="en-US" dirty="0"/>
          </a:p>
        </p:txBody>
      </p:sp>
    </p:spTree>
    <p:extLst>
      <p:ext uri="{BB962C8B-B14F-4D97-AF65-F5344CB8AC3E}">
        <p14:creationId xmlns:p14="http://schemas.microsoft.com/office/powerpoint/2010/main" val="2379263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latin typeface="Times New Roman" pitchFamily="18" charset="0"/>
                <a:cs typeface="Times New Roman" pitchFamily="18" charset="0"/>
              </a:rPr>
              <a:t>Picture Details:</a:t>
            </a:r>
          </a:p>
          <a:p>
            <a:r>
              <a:rPr lang="en-US" dirty="0" smtClean="0">
                <a:latin typeface="Times New Roman" pitchFamily="18" charset="0"/>
                <a:cs typeface="Times New Roman" pitchFamily="18" charset="0"/>
              </a:rPr>
              <a:t>Bellingham Washington, 1900. (Note</a:t>
            </a:r>
            <a:r>
              <a:rPr lang="en-US" baseline="0" dirty="0" smtClean="0">
                <a:latin typeface="Times New Roman" pitchFamily="18" charset="0"/>
                <a:cs typeface="Times New Roman" pitchFamily="18" charset="0"/>
              </a:rPr>
              <a:t> the elephant in the middle, Barnum &amp; Baily was in town.)</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Source: University of Washington Digital Libraries</a:t>
            </a:r>
            <a:endParaRPr lang="en-US" baseline="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25</a:t>
            </a:fld>
            <a:endParaRPr lang="en-US" dirty="0"/>
          </a:p>
        </p:txBody>
      </p:sp>
    </p:spTree>
    <p:extLst>
      <p:ext uri="{BB962C8B-B14F-4D97-AF65-F5344CB8AC3E}">
        <p14:creationId xmlns:p14="http://schemas.microsoft.com/office/powerpoint/2010/main" val="4127379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26</a:t>
            </a:fld>
            <a:endParaRPr lang="en-US" dirty="0"/>
          </a:p>
        </p:txBody>
      </p:sp>
    </p:spTree>
    <p:extLst>
      <p:ext uri="{BB962C8B-B14F-4D97-AF65-F5344CB8AC3E}">
        <p14:creationId xmlns:p14="http://schemas.microsoft.com/office/powerpoint/2010/main" val="3031583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27</a:t>
            </a:fld>
            <a:endParaRPr lang="en-US" dirty="0"/>
          </a:p>
        </p:txBody>
      </p:sp>
    </p:spTree>
    <p:extLst>
      <p:ext uri="{BB962C8B-B14F-4D97-AF65-F5344CB8AC3E}">
        <p14:creationId xmlns:p14="http://schemas.microsoft.com/office/powerpoint/2010/main" val="1767402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latin typeface="Times New Roman" pitchFamily="18" charset="0"/>
                <a:cs typeface="Times New Roman" pitchFamily="18" charset="0"/>
              </a:rPr>
              <a:t>Picture Details:</a:t>
            </a:r>
          </a:p>
          <a:p>
            <a:r>
              <a:rPr lang="en-US" dirty="0" smtClean="0">
                <a:latin typeface="Times New Roman" pitchFamily="18" charset="0"/>
                <a:cs typeface="Times New Roman" pitchFamily="18" charset="0"/>
              </a:rPr>
              <a:t>Photos of Nikola Tesla (Alternating Current-Westinghouse) and Thomas</a:t>
            </a:r>
            <a:r>
              <a:rPr lang="en-US" baseline="0" dirty="0" smtClean="0">
                <a:latin typeface="Times New Roman" pitchFamily="18" charset="0"/>
                <a:cs typeface="Times New Roman" pitchFamily="18" charset="0"/>
              </a:rPr>
              <a:t> Alva Edison (Direct Current)</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Source: University of Washington Digital Libraries</a:t>
            </a:r>
            <a:endParaRPr lang="en-US" baseline="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28</a:t>
            </a:fld>
            <a:endParaRPr lang="en-US" dirty="0"/>
          </a:p>
        </p:txBody>
      </p:sp>
    </p:spTree>
    <p:extLst>
      <p:ext uri="{BB962C8B-B14F-4D97-AF65-F5344CB8AC3E}">
        <p14:creationId xmlns:p14="http://schemas.microsoft.com/office/powerpoint/2010/main" val="1558156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latin typeface="Times New Roman" pitchFamily="18" charset="0"/>
                <a:cs typeface="Times New Roman" pitchFamily="18" charset="0"/>
              </a:rPr>
              <a:t>Picture Details:</a:t>
            </a:r>
          </a:p>
          <a:p>
            <a:r>
              <a:rPr lang="en-US" dirty="0" smtClean="0">
                <a:latin typeface="Times New Roman" pitchFamily="18" charset="0"/>
                <a:cs typeface="Times New Roman" pitchFamily="18" charset="0"/>
              </a:rPr>
              <a:t>Motor</a:t>
            </a:r>
            <a:r>
              <a:rPr lang="en-US" baseline="0" dirty="0" smtClean="0">
                <a:latin typeface="Times New Roman" pitchFamily="18" charset="0"/>
                <a:cs typeface="Times New Roman" pitchFamily="18" charset="0"/>
              </a:rPr>
              <a:t> generator sets at a Tacoma Power receiving substation, from Electron.  ca 1904</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Source: University of Washington Digital Libraries</a:t>
            </a:r>
            <a:endParaRPr lang="en-US" baseline="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29</a:t>
            </a:fld>
            <a:endParaRPr lang="en-US" dirty="0"/>
          </a:p>
        </p:txBody>
      </p:sp>
    </p:spTree>
    <p:extLst>
      <p:ext uri="{BB962C8B-B14F-4D97-AF65-F5344CB8AC3E}">
        <p14:creationId xmlns:p14="http://schemas.microsoft.com/office/powerpoint/2010/main" val="1767402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Seattle Washington,</a:t>
            </a:r>
            <a:r>
              <a:rPr lang="en-US" baseline="0" dirty="0" smtClean="0"/>
              <a:t> </a:t>
            </a:r>
            <a:r>
              <a:rPr lang="en-US" dirty="0" smtClean="0"/>
              <a:t>Pioneer Square ca 1900.</a:t>
            </a:r>
          </a:p>
          <a:p>
            <a:r>
              <a:rPr lang="en-US" dirty="0" smtClean="0"/>
              <a:t>Source: University of Washington Digital Libraries</a:t>
            </a: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D81EA34-06DA-4B61-B487-52810275E0C5}" type="slidenum">
              <a:rPr lang="en-US" smtClean="0"/>
              <a:pPr/>
              <a:t>30</a:t>
            </a:fld>
            <a:endParaRPr lang="en-US" dirty="0"/>
          </a:p>
        </p:txBody>
      </p:sp>
    </p:spTree>
    <p:extLst>
      <p:ext uri="{BB962C8B-B14F-4D97-AF65-F5344CB8AC3E}">
        <p14:creationId xmlns:p14="http://schemas.microsoft.com/office/powerpoint/2010/main" val="3262697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31</a:t>
            </a:fld>
            <a:endParaRPr lang="en-US" dirty="0"/>
          </a:p>
        </p:txBody>
      </p:sp>
    </p:spTree>
    <p:extLst>
      <p:ext uri="{BB962C8B-B14F-4D97-AF65-F5344CB8AC3E}">
        <p14:creationId xmlns:p14="http://schemas.microsoft.com/office/powerpoint/2010/main" val="2855808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Seattle Brewing and Malting Company ca 1914.  This is an example of the generators</a:t>
            </a:r>
            <a:r>
              <a:rPr lang="en-US" baseline="0" dirty="0" smtClean="0"/>
              <a:t> required for a small system; a stand alone industrial system in this case.</a:t>
            </a:r>
            <a:endParaRPr lang="en-US" dirty="0" smtClean="0"/>
          </a:p>
          <a:p>
            <a:pPr defTabSz="931723">
              <a:defRPr/>
            </a:pPr>
            <a:r>
              <a:rPr lang="en-US" dirty="0" smtClean="0"/>
              <a:t>Source:</a:t>
            </a:r>
            <a:r>
              <a:rPr lang="en-US" baseline="0" dirty="0" smtClean="0"/>
              <a:t> </a:t>
            </a:r>
            <a:r>
              <a:rPr lang="en-US" dirty="0" smtClean="0"/>
              <a:t>University of Washington Digital Libraries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33</a:t>
            </a:fld>
            <a:endParaRPr lang="en-US" dirty="0"/>
          </a:p>
        </p:txBody>
      </p:sp>
    </p:spTree>
    <p:extLst>
      <p:ext uri="{BB962C8B-B14F-4D97-AF65-F5344CB8AC3E}">
        <p14:creationId xmlns:p14="http://schemas.microsoft.com/office/powerpoint/2010/main" val="1393162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3</a:t>
            </a:fld>
            <a:endParaRPr lang="en-US" dirty="0"/>
          </a:p>
        </p:txBody>
      </p:sp>
    </p:spTree>
    <p:extLst>
      <p:ext uri="{BB962C8B-B14F-4D97-AF65-F5344CB8AC3E}">
        <p14:creationId xmlns:p14="http://schemas.microsoft.com/office/powerpoint/2010/main" val="1216824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Advertisement for the one of the Seattle Electric Companies</a:t>
            </a:r>
            <a:r>
              <a:rPr lang="en-US" baseline="0" dirty="0" smtClean="0"/>
              <a:t> street cars.  In 1901 SEC owned all 22 of the cities street car lines.</a:t>
            </a:r>
            <a:endParaRPr lang="en-US" dirty="0" smtClean="0"/>
          </a:p>
          <a:p>
            <a:r>
              <a:rPr lang="en-US" dirty="0" smtClean="0"/>
              <a:t>Source: University of Washington Digital Libraries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34</a:t>
            </a:fld>
            <a:endParaRPr lang="en-US" dirty="0"/>
          </a:p>
        </p:txBody>
      </p:sp>
    </p:spTree>
    <p:extLst>
      <p:ext uri="{BB962C8B-B14F-4D97-AF65-F5344CB8AC3E}">
        <p14:creationId xmlns:p14="http://schemas.microsoft.com/office/powerpoint/2010/main" val="4104205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The companies that formed the Seattle Electric Company</a:t>
            </a:r>
            <a:r>
              <a:rPr lang="en-US" baseline="0" dirty="0" smtClean="0"/>
              <a:t> in 1900, a Stone &amp; Webster.</a:t>
            </a:r>
            <a:endParaRPr lang="en-US" dirty="0" smtClean="0"/>
          </a:p>
          <a:p>
            <a:pPr marL="0" lvl="1" defTabSz="931723">
              <a:defRPr/>
            </a:pPr>
            <a:r>
              <a:rPr lang="en-US" dirty="0" smtClean="0"/>
              <a:t>Source: Duplicated</a:t>
            </a:r>
            <a:r>
              <a:rPr lang="en-US" baseline="0" dirty="0" smtClean="0"/>
              <a:t> based on </a:t>
            </a:r>
            <a:r>
              <a:rPr lang="en-US" dirty="0" smtClean="0"/>
              <a:t>Neil McReynolds, “A Century of Service, The Puget Power Story” </a:t>
            </a:r>
          </a:p>
        </p:txBody>
      </p:sp>
      <p:sp>
        <p:nvSpPr>
          <p:cNvPr id="4" name="Slide Number Placeholder 3"/>
          <p:cNvSpPr>
            <a:spLocks noGrp="1"/>
          </p:cNvSpPr>
          <p:nvPr>
            <p:ph type="sldNum" sz="quarter" idx="10"/>
          </p:nvPr>
        </p:nvSpPr>
        <p:spPr/>
        <p:txBody>
          <a:bodyPr/>
          <a:lstStyle/>
          <a:p>
            <a:fld id="{C765D880-AED1-4AB5-800B-489AADCE6EA4}" type="slidenum">
              <a:rPr lang="en-US" smtClean="0"/>
              <a:pPr/>
              <a:t>35</a:t>
            </a:fld>
            <a:endParaRPr lang="en-US" dirty="0"/>
          </a:p>
        </p:txBody>
      </p:sp>
    </p:spTree>
    <p:extLst>
      <p:ext uri="{BB962C8B-B14F-4D97-AF65-F5344CB8AC3E}">
        <p14:creationId xmlns:p14="http://schemas.microsoft.com/office/powerpoint/2010/main" val="3112490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Interior of the Snoqualmie Falls underground</a:t>
            </a:r>
            <a:r>
              <a:rPr lang="en-US" baseline="0" dirty="0" smtClean="0"/>
              <a:t> chamber.  No Date.</a:t>
            </a:r>
            <a:endParaRPr lang="en-US" dirty="0" smtClean="0"/>
          </a:p>
          <a:p>
            <a:r>
              <a:rPr lang="en-US" dirty="0" smtClean="0"/>
              <a:t>Source: University of Washington Digital Libraries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36</a:t>
            </a:fld>
            <a:endParaRPr lang="en-US" dirty="0"/>
          </a:p>
        </p:txBody>
      </p:sp>
    </p:spTree>
    <p:extLst>
      <p:ext uri="{BB962C8B-B14F-4D97-AF65-F5344CB8AC3E}">
        <p14:creationId xmlns:p14="http://schemas.microsoft.com/office/powerpoint/2010/main" val="1890996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Road</a:t>
            </a:r>
            <a:r>
              <a:rPr lang="en-US" baseline="0" dirty="0" smtClean="0"/>
              <a:t> to Snoqualmie Falls, including the power lines connecting the generators. 1901.</a:t>
            </a:r>
            <a:endParaRPr lang="en-US" dirty="0" smtClean="0"/>
          </a:p>
          <a:p>
            <a:r>
              <a:rPr lang="en-US" dirty="0" smtClean="0"/>
              <a:t>Source: University of Washington Digital Libraries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37</a:t>
            </a:fld>
            <a:endParaRPr lang="en-US" dirty="0"/>
          </a:p>
        </p:txBody>
      </p:sp>
    </p:spTree>
    <p:extLst>
      <p:ext uri="{BB962C8B-B14F-4D97-AF65-F5344CB8AC3E}">
        <p14:creationId xmlns:p14="http://schemas.microsoft.com/office/powerpoint/2010/main" val="238247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en-US" u="sng" dirty="0" smtClean="0">
                <a:latin typeface="Times New Roman" pitchFamily="18" charset="0"/>
                <a:cs typeface="Times New Roman" pitchFamily="18" charset="0"/>
              </a:rPr>
              <a:t>Picture Details:</a:t>
            </a:r>
          </a:p>
          <a:p>
            <a:r>
              <a:rPr lang="en-US" dirty="0" smtClean="0">
                <a:latin typeface="Times New Roman" pitchFamily="18" charset="0"/>
                <a:cs typeface="Times New Roman" pitchFamily="18" charset="0"/>
              </a:rPr>
              <a:t>Left: Drawing of a Corliss Steam Engine.</a:t>
            </a:r>
          </a:p>
          <a:p>
            <a:r>
              <a:rPr lang="en-US" dirty="0" smtClean="0">
                <a:latin typeface="Times New Roman" pitchFamily="18" charset="0"/>
                <a:cs typeface="Times New Roman" pitchFamily="18" charset="0"/>
              </a:rPr>
              <a:t>Source: Wikipedia</a:t>
            </a:r>
          </a:p>
          <a:p>
            <a:r>
              <a:rPr lang="en-US" baseline="0" dirty="0" smtClean="0">
                <a:latin typeface="Times New Roman" pitchFamily="18" charset="0"/>
                <a:cs typeface="Times New Roman" pitchFamily="18" charset="0"/>
              </a:rPr>
              <a:t>Right: Snoqualmie Falls ca1901</a:t>
            </a:r>
          </a:p>
          <a:p>
            <a:r>
              <a:rPr lang="en-US" dirty="0" smtClean="0">
                <a:latin typeface="Times New Roman" pitchFamily="18" charset="0"/>
                <a:cs typeface="Times New Roman" pitchFamily="18" charset="0"/>
              </a:rPr>
              <a:t>Source: University of Washington Digital Libraries</a:t>
            </a:r>
            <a:endParaRPr lang="en-US" baseline="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4</a:t>
            </a:fld>
            <a:endParaRPr lang="en-US" dirty="0"/>
          </a:p>
        </p:txBody>
      </p:sp>
    </p:spTree>
    <p:extLst>
      <p:ext uri="{BB962C8B-B14F-4D97-AF65-F5344CB8AC3E}">
        <p14:creationId xmlns:p14="http://schemas.microsoft.com/office/powerpoint/2010/main" val="3500258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5</a:t>
            </a:fld>
            <a:endParaRPr lang="en-US" dirty="0"/>
          </a:p>
        </p:txBody>
      </p:sp>
    </p:spTree>
    <p:extLst>
      <p:ext uri="{BB962C8B-B14F-4D97-AF65-F5344CB8AC3E}">
        <p14:creationId xmlns:p14="http://schemas.microsoft.com/office/powerpoint/2010/main" val="1240000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latin typeface="Times New Roman" pitchFamily="18" charset="0"/>
                <a:cs typeface="Times New Roman" pitchFamily="18" charset="0"/>
              </a:rPr>
              <a:t>Picture Details:</a:t>
            </a:r>
          </a:p>
          <a:p>
            <a:r>
              <a:rPr lang="en-US" u="none" dirty="0" smtClean="0">
                <a:latin typeface="Times New Roman" pitchFamily="18" charset="0"/>
                <a:cs typeface="Times New Roman" pitchFamily="18" charset="0"/>
              </a:rPr>
              <a:t>(top/left) Michael Simmons</a:t>
            </a:r>
          </a:p>
          <a:p>
            <a:r>
              <a:rPr lang="en-US" dirty="0" smtClean="0">
                <a:latin typeface="Times New Roman" pitchFamily="18" charset="0"/>
                <a:cs typeface="Times New Roman" pitchFamily="18" charset="0"/>
              </a:rPr>
              <a:t>Source: University of Washington Digital Libraries</a:t>
            </a:r>
            <a:endParaRPr lang="en-US" baseline="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(bottom/right)</a:t>
            </a:r>
            <a:r>
              <a:rPr lang="en-US" baseline="0" dirty="0" smtClean="0">
                <a:latin typeface="Times New Roman" pitchFamily="18" charset="0"/>
                <a:cs typeface="Times New Roman" pitchFamily="18" charset="0"/>
              </a:rPr>
              <a:t> George Bush</a:t>
            </a:r>
          </a:p>
          <a:p>
            <a:r>
              <a:rPr lang="en-US" baseline="0" dirty="0" smtClean="0">
                <a:latin typeface="Times New Roman" pitchFamily="18" charset="0"/>
                <a:cs typeface="Times New Roman" pitchFamily="18" charset="0"/>
              </a:rPr>
              <a:t>Source: </a:t>
            </a:r>
            <a:r>
              <a:rPr lang="en-US" dirty="0" smtClean="0">
                <a:latin typeface="Times New Roman" pitchFamily="18" charset="0"/>
                <a:cs typeface="Times New Roman" pitchFamily="18" charset="0"/>
              </a:rPr>
              <a:t>University of Washington Digital Libraries</a:t>
            </a:r>
            <a:endParaRPr lang="en-US" baseline="0"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7</a:t>
            </a:fld>
            <a:endParaRPr lang="en-US" dirty="0"/>
          </a:p>
        </p:txBody>
      </p:sp>
    </p:spTree>
    <p:extLst>
      <p:ext uri="{BB962C8B-B14F-4D97-AF65-F5344CB8AC3E}">
        <p14:creationId xmlns:p14="http://schemas.microsoft.com/office/powerpoint/2010/main" val="3455609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23">
              <a:defRPr/>
            </a:pPr>
            <a:r>
              <a:rPr lang="en-US" dirty="0" smtClean="0"/>
              <a:t>Picture Details:</a:t>
            </a:r>
            <a:r>
              <a:rPr lang="en-US" baseline="0" dirty="0" smtClean="0"/>
              <a:t> </a:t>
            </a:r>
            <a:r>
              <a:rPr lang="en-US" dirty="0" smtClean="0"/>
              <a:t>This picture shows water-driven industries along Tumwater Falls.  Michael T. Simmons' saw mill is </a:t>
            </a:r>
            <a:br>
              <a:rPr lang="en-US" dirty="0" smtClean="0"/>
            </a:br>
            <a:r>
              <a:rPr lang="en-US" dirty="0" smtClean="0"/>
              <a:t>at the bottom of the photo.</a:t>
            </a:r>
            <a:br>
              <a:rPr lang="en-US" dirty="0" smtClean="0"/>
            </a:br>
            <a:r>
              <a:rPr lang="en-US" dirty="0" smtClean="0"/>
              <a:t>Henderson House Museum photograph #600.</a:t>
            </a:r>
          </a:p>
          <a:p>
            <a:r>
              <a:rPr lang="en-US" dirty="0" smtClean="0"/>
              <a:t>Source: City of Tumwater website http://www.ci.tumwater.wa.us/researchpioneerpg2.htm </a:t>
            </a:r>
            <a:endParaRPr lang="en-US" dirty="0"/>
          </a:p>
        </p:txBody>
      </p:sp>
      <p:sp>
        <p:nvSpPr>
          <p:cNvPr id="4" name="Slide Number Placeholder 3"/>
          <p:cNvSpPr>
            <a:spLocks noGrp="1"/>
          </p:cNvSpPr>
          <p:nvPr>
            <p:ph type="sldNum" sz="quarter" idx="10"/>
          </p:nvPr>
        </p:nvSpPr>
        <p:spPr/>
        <p:txBody>
          <a:bodyPr/>
          <a:lstStyle/>
          <a:p>
            <a:fld id="{6D81EA34-06DA-4B61-B487-52810275E0C5}"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latin typeface="Times New Roman" pitchFamily="18" charset="0"/>
                <a:cs typeface="Times New Roman" pitchFamily="18" charset="0"/>
              </a:rPr>
              <a:t>Picture Details:</a:t>
            </a:r>
          </a:p>
          <a:p>
            <a:r>
              <a:rPr lang="en-US" dirty="0" smtClean="0">
                <a:latin typeface="Times New Roman" pitchFamily="18" charset="0"/>
                <a:cs typeface="Times New Roman" pitchFamily="18" charset="0"/>
              </a:rPr>
              <a:t>Photo of an Edison Long Legged Mary-Ann dynamo.  These</a:t>
            </a:r>
            <a:r>
              <a:rPr lang="en-US" baseline="0" dirty="0" smtClean="0">
                <a:latin typeface="Times New Roman" pitchFamily="18" charset="0"/>
                <a:cs typeface="Times New Roman" pitchFamily="18" charset="0"/>
              </a:rPr>
              <a:t> bipolar machines were generally 5-6 kW and produced 100V DC, primarily for lighting use.  This is a picture of one of the four actual generators on the SS Columbia in 1880 for incandescent lighting.</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Source: Edison Electric Institute</a:t>
            </a:r>
            <a:endParaRPr lang="en-US" baseline="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765D880-AED1-4AB5-800B-489AADCE6EA4}" type="slidenum">
              <a:rPr lang="en-US" smtClean="0"/>
              <a:pPr/>
              <a:t>9</a:t>
            </a:fld>
            <a:endParaRPr lang="en-US" dirty="0"/>
          </a:p>
        </p:txBody>
      </p:sp>
    </p:spTree>
    <p:extLst>
      <p:ext uri="{BB962C8B-B14F-4D97-AF65-F5344CB8AC3E}">
        <p14:creationId xmlns:p14="http://schemas.microsoft.com/office/powerpoint/2010/main" val="163332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latin typeface="Times New Roman" pitchFamily="18" charset="0"/>
                <a:cs typeface="Times New Roman" pitchFamily="18" charset="0"/>
              </a:rPr>
              <a:t>Picture Details:</a:t>
            </a:r>
          </a:p>
          <a:p>
            <a:r>
              <a:rPr lang="en-US" dirty="0" smtClean="0">
                <a:latin typeface="Times New Roman" pitchFamily="18" charset="0"/>
                <a:cs typeface="Times New Roman" pitchFamily="18" charset="0"/>
              </a:rPr>
              <a:t>Philadelphia</a:t>
            </a:r>
            <a:r>
              <a:rPr lang="en-US" baseline="0" dirty="0" smtClean="0">
                <a:latin typeface="Times New Roman" pitchFamily="18" charset="0"/>
                <a:cs typeface="Times New Roman" pitchFamily="18" charset="0"/>
              </a:rPr>
              <a:t> Smelter. No date.</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Source: Ketchum Sun Valley Historical Society</a:t>
            </a:r>
          </a:p>
        </p:txBody>
      </p:sp>
      <p:sp>
        <p:nvSpPr>
          <p:cNvPr id="4" name="Slide Number Placeholder 3"/>
          <p:cNvSpPr>
            <a:spLocks noGrp="1"/>
          </p:cNvSpPr>
          <p:nvPr>
            <p:ph type="sldNum" sz="quarter" idx="10"/>
          </p:nvPr>
        </p:nvSpPr>
        <p:spPr/>
        <p:txBody>
          <a:bodyPr/>
          <a:lstStyle/>
          <a:p>
            <a:fld id="{C765D880-AED1-4AB5-800B-489AADCE6EA4}" type="slidenum">
              <a:rPr lang="en-US" smtClean="0"/>
              <a:pPr/>
              <a:t>10</a:t>
            </a:fld>
            <a:endParaRPr lang="en-US" dirty="0"/>
          </a:p>
        </p:txBody>
      </p:sp>
    </p:spTree>
    <p:extLst>
      <p:ext uri="{BB962C8B-B14F-4D97-AF65-F5344CB8AC3E}">
        <p14:creationId xmlns:p14="http://schemas.microsoft.com/office/powerpoint/2010/main" val="1257618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40DC9F43-02CB-48B6-BD1D-1D10E317DCAB}" type="datetime1">
              <a:rPr lang="en-US" smtClean="0"/>
              <a:pPr/>
              <a:t>7/12/2013</a:t>
            </a:fld>
            <a:endParaRPr lang="en-US" dirty="0"/>
          </a:p>
        </p:txBody>
      </p:sp>
      <p:sp>
        <p:nvSpPr>
          <p:cNvPr id="17" name="Footer Placeholder 16"/>
          <p:cNvSpPr>
            <a:spLocks noGrp="1"/>
          </p:cNvSpPr>
          <p:nvPr>
            <p:ph type="ftr" sz="quarter" idx="11"/>
          </p:nvPr>
        </p:nvSpPr>
        <p:spPr bwMode="auto">
          <a:xfrm rot="5400000">
            <a:off x="7077269" y="4181669"/>
            <a:ext cx="3657600" cy="384048"/>
          </a:xfrm>
        </p:spPr>
        <p:txBody>
          <a:bodyPr/>
          <a:lstStyle/>
          <a:p>
            <a:r>
              <a:rPr lang="en-US" dirty="0" smtClean="0"/>
              <a:t>Development of the Electricity Industry in the Northwest - Part 1 The Early Years (Prior to 1900)</a:t>
            </a:r>
            <a:endParaRPr lang="en-US" dirty="0"/>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E7CF8728-FE86-4878-8A91-1004F4FC9AD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249D82-369D-403F-9750-728F9993A73D}" type="datetime1">
              <a:rPr lang="en-US" smtClean="0"/>
              <a:pPr/>
              <a:t>7/12/2013</a:t>
            </a:fld>
            <a:endParaRPr lang="en-US" dirty="0"/>
          </a:p>
        </p:txBody>
      </p:sp>
      <p:sp>
        <p:nvSpPr>
          <p:cNvPr id="5" name="Footer Placeholder 4"/>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6" name="Slide Number Placeholder 5"/>
          <p:cNvSpPr>
            <a:spLocks noGrp="1"/>
          </p:cNvSpPr>
          <p:nvPr>
            <p:ph type="sldNum" sz="quarter" idx="12"/>
          </p:nvPr>
        </p:nvSpPr>
        <p:spPr/>
        <p:txBody>
          <a:bodyPr/>
          <a:lstStyle/>
          <a:p>
            <a:fld id="{E7CF8728-FE86-4878-8A91-1004F4FC9AD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0236E3C-D0BB-4168-BFF0-EC8DBB954CD5}" type="datetime1">
              <a:rPr lang="en-US" smtClean="0"/>
              <a:pPr/>
              <a:t>7/12/2013</a:t>
            </a:fld>
            <a:endParaRPr lang="en-US" dirty="0"/>
          </a:p>
        </p:txBody>
      </p:sp>
      <p:sp>
        <p:nvSpPr>
          <p:cNvPr id="5" name="Footer Placeholder 4"/>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6" name="Slide Number Placeholder 5"/>
          <p:cNvSpPr>
            <a:spLocks noGrp="1"/>
          </p:cNvSpPr>
          <p:nvPr>
            <p:ph type="sldNum" sz="quarter" idx="12"/>
          </p:nvPr>
        </p:nvSpPr>
        <p:spPr/>
        <p:txBody>
          <a:bodyPr/>
          <a:lstStyle/>
          <a:p>
            <a:fld id="{E7CF8728-FE86-4878-8A91-1004F4FC9AD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7072B076-CE60-4D78-A182-3FAEE3C23873}" type="datetime1">
              <a:rPr lang="en-US" smtClean="0"/>
              <a:pPr/>
              <a:t>7/12/2013</a:t>
            </a:fld>
            <a:endParaRPr lang="en-US" dirty="0"/>
          </a:p>
        </p:txBody>
      </p:sp>
      <p:sp>
        <p:nvSpPr>
          <p:cNvPr id="9" name="Slide Number Placeholder 8"/>
          <p:cNvSpPr>
            <a:spLocks noGrp="1"/>
          </p:cNvSpPr>
          <p:nvPr>
            <p:ph type="sldNum" sz="quarter" idx="15"/>
          </p:nvPr>
        </p:nvSpPr>
        <p:spPr/>
        <p:txBody>
          <a:bodyPr rtlCol="0"/>
          <a:lstStyle/>
          <a:p>
            <a:fld id="{E7CF8728-FE86-4878-8A91-1004F4FC9ADE}" type="slidenum">
              <a:rPr lang="en-US" smtClean="0"/>
              <a:pPr/>
              <a:t>‹#›</a:t>
            </a:fld>
            <a:endParaRPr lang="en-US" dirty="0"/>
          </a:p>
        </p:txBody>
      </p:sp>
      <p:sp>
        <p:nvSpPr>
          <p:cNvPr id="10" name="Footer Placeholder 9"/>
          <p:cNvSpPr>
            <a:spLocks noGrp="1"/>
          </p:cNvSpPr>
          <p:nvPr>
            <p:ph type="ftr" sz="quarter" idx="16"/>
          </p:nvPr>
        </p:nvSpPr>
        <p:spPr/>
        <p:txBody>
          <a:bodyPr rtlCol="0"/>
          <a:lstStyle/>
          <a:p>
            <a:r>
              <a:rPr lang="en-US" dirty="0" smtClean="0"/>
              <a:t>Development of the Electricity Industry in the Northwest - Part 1 The Early Years (Prior to 1900)</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CAA90153-8959-44FB-8AAB-1C9F80A7A682}" type="datetime1">
              <a:rPr lang="en-US" smtClean="0"/>
              <a:pPr/>
              <a:t>7/12/2013</a:t>
            </a:fld>
            <a:endParaRPr lang="en-US" dirty="0"/>
          </a:p>
        </p:txBody>
      </p:sp>
      <p:sp>
        <p:nvSpPr>
          <p:cNvPr id="5" name="Footer Placeholder 4"/>
          <p:cNvSpPr>
            <a:spLocks noGrp="1"/>
          </p:cNvSpPr>
          <p:nvPr>
            <p:ph type="ftr" sz="quarter" idx="11"/>
          </p:nvPr>
        </p:nvSpPr>
        <p:spPr bwMode="auto">
          <a:xfrm rot="5400000">
            <a:off x="7077456" y="4178808"/>
            <a:ext cx="3657600" cy="384048"/>
          </a:xfrm>
        </p:spPr>
        <p:txBody>
          <a:bodyPr/>
          <a:lstStyle/>
          <a:p>
            <a:r>
              <a:rPr lang="en-US" dirty="0" smtClean="0"/>
              <a:t>Development of the Electricity Industry in the Northwest - Part 1 The Early Years (Prior to 1900)</a:t>
            </a:r>
            <a:endParaRPr lang="en-US" dirty="0"/>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Slide Number Placeholder 5"/>
          <p:cNvSpPr>
            <a:spLocks noGrp="1"/>
          </p:cNvSpPr>
          <p:nvPr>
            <p:ph type="sldNum" sz="quarter" idx="12"/>
          </p:nvPr>
        </p:nvSpPr>
        <p:spPr bwMode="auto">
          <a:xfrm>
            <a:off x="1340616" y="4928702"/>
            <a:ext cx="609600" cy="517524"/>
          </a:xfrm>
        </p:spPr>
        <p:txBody>
          <a:bodyPr/>
          <a:lstStyle/>
          <a:p>
            <a:fld id="{E7CF8728-FE86-4878-8A91-1004F4FC9AD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1F9287C-7525-40EE-A617-91F1E7E959C9}" type="datetime1">
              <a:rPr lang="en-US" smtClean="0"/>
              <a:pPr/>
              <a:t>7/12/2013</a:t>
            </a:fld>
            <a:endParaRPr lang="en-US" dirty="0"/>
          </a:p>
        </p:txBody>
      </p:sp>
      <p:sp>
        <p:nvSpPr>
          <p:cNvPr id="6" name="Footer Placeholder 5"/>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7" name="Slide Number Placeholder 6"/>
          <p:cNvSpPr>
            <a:spLocks noGrp="1"/>
          </p:cNvSpPr>
          <p:nvPr>
            <p:ph type="sldNum" sz="quarter" idx="12"/>
          </p:nvPr>
        </p:nvSpPr>
        <p:spPr/>
        <p:txBody>
          <a:bodyPr/>
          <a:lstStyle/>
          <a:p>
            <a:fld id="{E7CF8728-FE86-4878-8A91-1004F4FC9ADE}" type="slidenum">
              <a:rPr lang="en-US" smtClean="0"/>
              <a:pPr/>
              <a:t>‹#›</a:t>
            </a:fld>
            <a:endParaRPr lang="en-US" dirty="0"/>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E3F7A3EA-CA7B-4F0B-86E9-FEFDB174C6B7}" type="datetime1">
              <a:rPr lang="en-US" smtClean="0"/>
              <a:pPr/>
              <a:t>7/12/2013</a:t>
            </a:fld>
            <a:endParaRPr lang="en-US" dirty="0"/>
          </a:p>
        </p:txBody>
      </p:sp>
      <p:sp>
        <p:nvSpPr>
          <p:cNvPr id="8" name="Footer Placeholder 7"/>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9" name="Slide Number Placeholder 8"/>
          <p:cNvSpPr>
            <a:spLocks noGrp="1"/>
          </p:cNvSpPr>
          <p:nvPr>
            <p:ph type="sldNum" sz="quarter" idx="12"/>
          </p:nvPr>
        </p:nvSpPr>
        <p:spPr/>
        <p:txBody>
          <a:bodyPr/>
          <a:lstStyle/>
          <a:p>
            <a:fld id="{E7CF8728-FE86-4878-8A91-1004F4FC9ADE}" type="slidenum">
              <a:rPr lang="en-US" smtClean="0"/>
              <a:pPr/>
              <a:t>‹#›</a:t>
            </a:fld>
            <a:endParaRPr lang="en-US" dirty="0"/>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E4963AB6-68E3-45D1-B181-7DA79E750C82}" type="datetime1">
              <a:rPr lang="en-US" smtClean="0"/>
              <a:pPr/>
              <a:t>7/12/2013</a:t>
            </a:fld>
            <a:endParaRPr lang="en-US" dirty="0"/>
          </a:p>
        </p:txBody>
      </p:sp>
      <p:sp>
        <p:nvSpPr>
          <p:cNvPr id="7" name="Slide Number Placeholder 6"/>
          <p:cNvSpPr>
            <a:spLocks noGrp="1"/>
          </p:cNvSpPr>
          <p:nvPr>
            <p:ph type="sldNum" sz="quarter" idx="11"/>
          </p:nvPr>
        </p:nvSpPr>
        <p:spPr/>
        <p:txBody>
          <a:bodyPr rtlCol="0"/>
          <a:lstStyle/>
          <a:p>
            <a:fld id="{E7CF8728-FE86-4878-8A91-1004F4FC9ADE}" type="slidenum">
              <a:rPr lang="en-US" smtClean="0"/>
              <a:pPr/>
              <a:t>‹#›</a:t>
            </a:fld>
            <a:endParaRPr lang="en-US" dirty="0"/>
          </a:p>
        </p:txBody>
      </p:sp>
      <p:sp>
        <p:nvSpPr>
          <p:cNvPr id="8" name="Footer Placeholder 7"/>
          <p:cNvSpPr>
            <a:spLocks noGrp="1"/>
          </p:cNvSpPr>
          <p:nvPr>
            <p:ph type="ftr" sz="quarter" idx="12"/>
          </p:nvPr>
        </p:nvSpPr>
        <p:spPr/>
        <p:txBody>
          <a:bodyPr rtlCol="0"/>
          <a:lstStyle/>
          <a:p>
            <a:r>
              <a:rPr lang="en-US" dirty="0" smtClean="0"/>
              <a:t>Development of the Electricity Industry in the Northwest - Part 1 The Early Years (Prior to 1900)</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72706B-D1E2-4EEF-BA3F-4FDDF8977EF4}" type="datetime1">
              <a:rPr lang="en-US" smtClean="0"/>
              <a:pPr/>
              <a:t>7/12/2013</a:t>
            </a:fld>
            <a:endParaRPr lang="en-US" dirty="0"/>
          </a:p>
        </p:txBody>
      </p:sp>
      <p:sp>
        <p:nvSpPr>
          <p:cNvPr id="3" name="Footer Placeholder 2"/>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4" name="Slide Number Placeholder 3"/>
          <p:cNvSpPr>
            <a:spLocks noGrp="1"/>
          </p:cNvSpPr>
          <p:nvPr>
            <p:ph type="sldNum" sz="quarter" idx="12"/>
          </p:nvPr>
        </p:nvSpPr>
        <p:spPr/>
        <p:txBody>
          <a:bodyPr/>
          <a:lstStyle/>
          <a:p>
            <a:fld id="{E7CF8728-FE86-4878-8A91-1004F4FC9AD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4BEE6D8C-6482-47C4-949B-0B3AA98F8D49}" type="datetime1">
              <a:rPr lang="en-US" smtClean="0"/>
              <a:pPr/>
              <a:t>7/12/2013</a:t>
            </a:fld>
            <a:endParaRPr lang="en-US" dirty="0"/>
          </a:p>
        </p:txBody>
      </p:sp>
      <p:sp>
        <p:nvSpPr>
          <p:cNvPr id="22" name="Slide Number Placeholder 21"/>
          <p:cNvSpPr>
            <a:spLocks noGrp="1"/>
          </p:cNvSpPr>
          <p:nvPr>
            <p:ph type="sldNum" sz="quarter" idx="15"/>
          </p:nvPr>
        </p:nvSpPr>
        <p:spPr/>
        <p:txBody>
          <a:bodyPr rtlCol="0"/>
          <a:lstStyle/>
          <a:p>
            <a:fld id="{E7CF8728-FE86-4878-8A91-1004F4FC9ADE}" type="slidenum">
              <a:rPr lang="en-US" smtClean="0"/>
              <a:pPr/>
              <a:t>‹#›</a:t>
            </a:fld>
            <a:endParaRPr lang="en-US" dirty="0"/>
          </a:p>
        </p:txBody>
      </p:sp>
      <p:sp>
        <p:nvSpPr>
          <p:cNvPr id="23" name="Footer Placeholder 22"/>
          <p:cNvSpPr>
            <a:spLocks noGrp="1"/>
          </p:cNvSpPr>
          <p:nvPr>
            <p:ph type="ftr" sz="quarter" idx="16"/>
          </p:nvPr>
        </p:nvSpPr>
        <p:spPr/>
        <p:txBody>
          <a:bodyPr rtlCol="0"/>
          <a:lstStyle/>
          <a:p>
            <a:r>
              <a:rPr lang="en-US" dirty="0" smtClean="0"/>
              <a:t>Development of the Electricity Industry in the Northwest - Part 1 The Early Years (Prior to 1900)</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dirty="0"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11441E4C-294F-4402-9CD2-AC1EE1D08DC5}" type="datetime1">
              <a:rPr lang="en-US" smtClean="0"/>
              <a:pPr/>
              <a:t>7/12/2013</a:t>
            </a:fld>
            <a:endParaRPr lang="en-US" dirty="0"/>
          </a:p>
        </p:txBody>
      </p:sp>
      <p:sp>
        <p:nvSpPr>
          <p:cNvPr id="18" name="Slide Number Placeholder 17"/>
          <p:cNvSpPr>
            <a:spLocks noGrp="1"/>
          </p:cNvSpPr>
          <p:nvPr>
            <p:ph type="sldNum" sz="quarter" idx="11"/>
          </p:nvPr>
        </p:nvSpPr>
        <p:spPr/>
        <p:txBody>
          <a:bodyPr rtlCol="0"/>
          <a:lstStyle/>
          <a:p>
            <a:fld id="{E7CF8728-FE86-4878-8A91-1004F4FC9ADE}" type="slidenum">
              <a:rPr lang="en-US" smtClean="0"/>
              <a:pPr/>
              <a:t>‹#›</a:t>
            </a:fld>
            <a:endParaRPr lang="en-US" dirty="0"/>
          </a:p>
        </p:txBody>
      </p:sp>
      <p:sp>
        <p:nvSpPr>
          <p:cNvPr id="21" name="Footer Placeholder 20"/>
          <p:cNvSpPr>
            <a:spLocks noGrp="1"/>
          </p:cNvSpPr>
          <p:nvPr>
            <p:ph type="ftr" sz="quarter" idx="12"/>
          </p:nvPr>
        </p:nvSpPr>
        <p:spPr/>
        <p:txBody>
          <a:bodyPr rtlCol="0"/>
          <a:lstStyle/>
          <a:p>
            <a:r>
              <a:rPr lang="en-US" dirty="0" smtClean="0"/>
              <a:t>Development of the Electricity Industry in the Northwest - Part 1 The Early Years (Prior to 1900)</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88B76565-D9CB-4AD1-9DE7-3095425FAFA4}" type="datetime1">
              <a:rPr lang="en-US" smtClean="0"/>
              <a:pPr/>
              <a:t>7/12/2013</a:t>
            </a:fld>
            <a:endParaRPr lang="en-US" dirty="0"/>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r>
              <a:rPr lang="en-US" dirty="0" smtClean="0"/>
              <a:t>Development of the Electricity Industry in the Northwest - Part 1 The Early Years (Prior to 1900)</a:t>
            </a:r>
            <a:endParaRPr lang="en-US" dirty="0"/>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7CF8728-FE86-4878-8A91-1004F4FC9AD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slideLayout" Target="../slideLayouts/slideLayout4.xml"/><Relationship Id="rId7" Type="http://schemas.openxmlformats.org/officeDocument/2006/relationships/image" Target="../media/image17.wmf"/><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6.wmf"/><Relationship Id="rId11" Type="http://schemas.openxmlformats.org/officeDocument/2006/relationships/image" Target="../media/image3.png"/><Relationship Id="rId5" Type="http://schemas.openxmlformats.org/officeDocument/2006/relationships/image" Target="../media/image15.wmf"/><Relationship Id="rId10" Type="http://schemas.openxmlformats.org/officeDocument/2006/relationships/image" Target="../media/image20.jpeg"/><Relationship Id="rId4" Type="http://schemas.openxmlformats.org/officeDocument/2006/relationships/notesSlide" Target="../notesSlides/notesSlide13.xml"/><Relationship Id="rId9" Type="http://schemas.openxmlformats.org/officeDocument/2006/relationships/image" Target="../media/image19.w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3.png"/><Relationship Id="rId5" Type="http://schemas.openxmlformats.org/officeDocument/2006/relationships/image" Target="../media/image27.emf"/><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3.png"/><Relationship Id="rId5" Type="http://schemas.openxmlformats.org/officeDocument/2006/relationships/image" Target="../media/image30.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4.xml"/><Relationship Id="rId7" Type="http://schemas.openxmlformats.org/officeDocument/2006/relationships/hyperlink" Target="http://en.wikipedia.org/wiki/Image:N_Tesla.JPG" TargetMode="Externa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33.jpeg"/><Relationship Id="rId5" Type="http://schemas.openxmlformats.org/officeDocument/2006/relationships/hyperlink" Target="http://en.wikipedia.org/wiki/Image:Thomas_Edison.jpg" TargetMode="External"/><Relationship Id="rId4" Type="http://schemas.openxmlformats.org/officeDocument/2006/relationships/notesSlide" Target="../notesSlides/notesSlide25.xml"/><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3.png"/><Relationship Id="rId5" Type="http://schemas.openxmlformats.org/officeDocument/2006/relationships/image" Target="../media/image39.emf"/><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41.png"/><Relationship Id="rId5" Type="http://schemas.openxmlformats.org/officeDocument/2006/relationships/image" Target="../media/image4.jpe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6.jpe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Development of the Electricity Industry in the Northwest</a:t>
            </a:r>
            <a:endParaRPr lang="en-US" dirty="0"/>
          </a:p>
        </p:txBody>
      </p:sp>
      <p:sp>
        <p:nvSpPr>
          <p:cNvPr id="6" name="TextBox 5"/>
          <p:cNvSpPr txBox="1"/>
          <p:nvPr/>
        </p:nvSpPr>
        <p:spPr>
          <a:xfrm>
            <a:off x="8609161" y="6582422"/>
            <a:ext cx="517578" cy="276999"/>
          </a:xfrm>
          <a:prstGeom prst="rect">
            <a:avLst/>
          </a:prstGeom>
          <a:noFill/>
        </p:spPr>
        <p:txBody>
          <a:bodyPr wrap="square" rtlCol="0">
            <a:spAutoFit/>
          </a:bodyPr>
          <a:lstStyle/>
          <a:p>
            <a:pPr algn="ctr"/>
            <a:r>
              <a:rPr lang="en-US" sz="1200" dirty="0" smtClean="0"/>
              <a:t>1-1</a:t>
            </a:r>
            <a:endParaRPr lang="en-US" sz="1200" dirty="0"/>
          </a:p>
        </p:txBody>
      </p:sp>
    </p:spTree>
    <p:extLst>
      <p:ext uri="{BB962C8B-B14F-4D97-AF65-F5344CB8AC3E}">
        <p14:creationId xmlns:p14="http://schemas.microsoft.com/office/powerpoint/2010/main" val="3425704018"/>
      </p:ext>
    </p:extLst>
  </p:cSld>
  <p:clrMapOvr>
    <a:masterClrMapping/>
  </p:clrMapOvr>
  <mc:AlternateContent xmlns:mc="http://schemas.openxmlformats.org/markup-compatibility/2006">
    <mc:Choice xmlns:p14="http://schemas.microsoft.com/office/powerpoint/2010/main" Requires="p14">
      <p:transition spd="slow" p14:dur="2000" advTm="4414"/>
    </mc:Choice>
    <mc:Fallback>
      <p:transition spd="slow" advTm="441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69652"/>
            <a:ext cx="7467600" cy="792162"/>
          </a:xfrm>
        </p:spPr>
        <p:txBody>
          <a:bodyPr anchor="t">
            <a:normAutofit/>
          </a:bodyPr>
          <a:lstStyle/>
          <a:p>
            <a:r>
              <a:rPr lang="en-US" sz="1200" dirty="0" smtClean="0">
                <a:solidFill>
                  <a:schemeClr val="bg1">
                    <a:lumMod val="75000"/>
                  </a:schemeClr>
                </a:solidFill>
              </a:rPr>
              <a:t>Part 1 (Prior to 1900): Early Power Systems in the northwest </a:t>
            </a:r>
            <a:r>
              <a:rPr lang="en-US" dirty="0" smtClean="0"/>
              <a:t/>
            </a:r>
            <a:br>
              <a:rPr lang="en-US" dirty="0" smtClean="0"/>
            </a:br>
            <a:r>
              <a:rPr lang="en-US" sz="2400" dirty="0"/>
              <a:t>T</a:t>
            </a:r>
            <a:r>
              <a:rPr lang="en-US" sz="2400" dirty="0" smtClean="0"/>
              <a:t>he First “Central System” in the Northwest</a:t>
            </a:r>
            <a:endParaRPr lang="en-US" sz="2400" dirty="0"/>
          </a:p>
        </p:txBody>
      </p:sp>
      <p:sp>
        <p:nvSpPr>
          <p:cNvPr id="5" name="Content Placeholder 4"/>
          <p:cNvSpPr>
            <a:spLocks noGrp="1"/>
          </p:cNvSpPr>
          <p:nvPr>
            <p:ph sz="quarter" idx="1"/>
          </p:nvPr>
        </p:nvSpPr>
        <p:spPr>
          <a:xfrm>
            <a:off x="457200" y="3390899"/>
            <a:ext cx="3886200" cy="3330021"/>
          </a:xfrm>
        </p:spPr>
        <p:txBody>
          <a:bodyPr>
            <a:normAutofit/>
          </a:bodyPr>
          <a:lstStyle/>
          <a:p>
            <a:pPr marL="0" indent="233363">
              <a:spcBef>
                <a:spcPts val="1200"/>
              </a:spcBef>
              <a:buNone/>
            </a:pPr>
            <a:r>
              <a:rPr lang="en-US" sz="1600" dirty="0" smtClean="0"/>
              <a:t>The </a:t>
            </a:r>
            <a:r>
              <a:rPr lang="en-US" sz="1600" dirty="0"/>
              <a:t>first </a:t>
            </a:r>
            <a:r>
              <a:rPr lang="en-US" sz="1600" dirty="0" smtClean="0"/>
              <a:t>Edison “central system” </a:t>
            </a:r>
            <a:r>
              <a:rPr lang="en-US" sz="1600" dirty="0"/>
              <a:t>was built at the Philadelphia Companies Silver smelter in </a:t>
            </a:r>
            <a:r>
              <a:rPr lang="en-US" sz="1600" dirty="0" smtClean="0"/>
              <a:t>Ketchum, </a:t>
            </a:r>
            <a:r>
              <a:rPr lang="en-US" sz="1600" dirty="0"/>
              <a:t>Idaho in </a:t>
            </a:r>
            <a:r>
              <a:rPr lang="en-US" sz="1600" dirty="0" smtClean="0"/>
              <a:t>1882. In a central system the generation is located at a single fixed location.</a:t>
            </a:r>
            <a:endParaRPr lang="en-US" sz="1600" dirty="0"/>
          </a:p>
          <a:p>
            <a:pPr marL="0" indent="233363">
              <a:spcBef>
                <a:spcPts val="1200"/>
              </a:spcBef>
              <a:buNone/>
            </a:pPr>
            <a:r>
              <a:rPr lang="en-US" sz="1600" dirty="0" smtClean="0"/>
              <a:t>The lighting provided by the system allowed the smelter to work around the clock, and two of the six lights it powered were contracted for use by the city.</a:t>
            </a:r>
          </a:p>
          <a:p>
            <a:pPr marL="0" indent="233363">
              <a:spcBef>
                <a:spcPts val="1200"/>
              </a:spcBef>
              <a:buNone/>
            </a:pPr>
            <a:r>
              <a:rPr lang="en-US" sz="1600" dirty="0" smtClean="0"/>
              <a:t>The smelter closed down November of the same year, and so did the central system.</a:t>
            </a:r>
          </a:p>
          <a:p>
            <a:endParaRPr lang="en-US" sz="1200" dirty="0"/>
          </a:p>
        </p:txBody>
      </p:sp>
      <p:pic>
        <p:nvPicPr>
          <p:cNvPr id="3074" name="Picture 2" descr="C:\Users\d3p313\Desktop\Ketchum Idaho.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2057400" y="914399"/>
            <a:ext cx="4343400" cy="2090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Footer Placeholder 5"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7" name="TextBox 6"/>
          <p:cNvSpPr txBox="1"/>
          <p:nvPr/>
        </p:nvSpPr>
        <p:spPr>
          <a:xfrm>
            <a:off x="4579187" y="3392334"/>
            <a:ext cx="4114800" cy="1797415"/>
          </a:xfrm>
          <a:prstGeom prst="rect">
            <a:avLst/>
          </a:prstGeom>
          <a:noFill/>
        </p:spPr>
        <p:txBody>
          <a:bodyPr wrap="square" rtlCol="0">
            <a:spAutoFit/>
          </a:bodyPr>
          <a:lstStyle/>
          <a:p>
            <a:pPr indent="284163">
              <a:lnSpc>
                <a:spcPct val="90000"/>
              </a:lnSpc>
              <a:spcAft>
                <a:spcPts val="1200"/>
              </a:spcAft>
              <a:buClr>
                <a:schemeClr val="accent1"/>
              </a:buClr>
              <a:buSzPct val="70000"/>
            </a:pPr>
            <a:r>
              <a:rPr lang="en-US" sz="1600" dirty="0" smtClean="0"/>
              <a:t>The system proved so popular that on Oct. 4th, 1886 the Boise City Electric Company was formed, and on July 4th 1887 the first light was lit.</a:t>
            </a:r>
          </a:p>
          <a:p>
            <a:pPr indent="284163">
              <a:lnSpc>
                <a:spcPct val="90000"/>
              </a:lnSpc>
              <a:spcAft>
                <a:spcPts val="1200"/>
              </a:spcAft>
              <a:buClr>
                <a:schemeClr val="accent1"/>
              </a:buClr>
              <a:buSzPct val="70000"/>
            </a:pPr>
            <a:r>
              <a:rPr lang="en-US" sz="1600" dirty="0" smtClean="0"/>
              <a:t>The new system was powered by a small hydroelectric generator and the city contracted for 10 lights at $3 a month.</a:t>
            </a:r>
            <a:endParaRPr lang="en-US" sz="1600" dirty="0" smtClean="0">
              <a:solidFill>
                <a:srgbClr val="FF0000"/>
              </a:solidFill>
            </a:endParaRPr>
          </a:p>
        </p:txBody>
      </p:sp>
      <p:sp>
        <p:nvSpPr>
          <p:cNvPr id="10" name="TextBox 9"/>
          <p:cNvSpPr txBox="1"/>
          <p:nvPr/>
        </p:nvSpPr>
        <p:spPr>
          <a:xfrm>
            <a:off x="8617787" y="6582422"/>
            <a:ext cx="517578" cy="276999"/>
          </a:xfrm>
          <a:prstGeom prst="rect">
            <a:avLst/>
          </a:prstGeom>
          <a:noFill/>
        </p:spPr>
        <p:txBody>
          <a:bodyPr wrap="square" rtlCol="0">
            <a:spAutoFit/>
          </a:bodyPr>
          <a:lstStyle/>
          <a:p>
            <a:pPr algn="ctr"/>
            <a:r>
              <a:rPr lang="en-US" sz="1200" dirty="0" smtClean="0"/>
              <a:t>1-10</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0462457"/>
      </p:ext>
    </p:extLst>
  </p:cSld>
  <p:clrMapOvr>
    <a:masterClrMapping/>
  </p:clrMapOvr>
  <mc:AlternateContent xmlns:mc="http://schemas.openxmlformats.org/markup-compatibility/2006">
    <mc:Choice xmlns:p14="http://schemas.microsoft.com/office/powerpoint/2010/main" Requires="p14">
      <p:transition spd="slow" p14:dur="2000" advTm="144165"/>
    </mc:Choice>
    <mc:Fallback>
      <p:transition spd="slow" advTm="144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04156"/>
            <a:ext cx="7467600" cy="609600"/>
          </a:xfrm>
        </p:spPr>
        <p:txBody>
          <a:bodyPr>
            <a:normAutofit fontScale="90000"/>
          </a:bodyPr>
          <a:lstStyle/>
          <a:p>
            <a:r>
              <a:rPr lang="en-US" sz="1300" dirty="0" smtClean="0">
                <a:solidFill>
                  <a:schemeClr val="bg1">
                    <a:lumMod val="75000"/>
                  </a:schemeClr>
                </a:solidFill>
              </a:rPr>
              <a:t>Part 1 (Prior to 1900): Early Power Systems in the northwest </a:t>
            </a:r>
            <a:r>
              <a:rPr lang="en-US" sz="3200" dirty="0" smtClean="0">
                <a:solidFill>
                  <a:schemeClr val="bg1">
                    <a:lumMod val="75000"/>
                  </a:schemeClr>
                </a:solidFill>
              </a:rPr>
              <a:t/>
            </a:r>
            <a:br>
              <a:rPr lang="en-US" sz="3200" dirty="0" smtClean="0">
                <a:solidFill>
                  <a:schemeClr val="bg1">
                    <a:lumMod val="75000"/>
                  </a:schemeClr>
                </a:solidFill>
              </a:rPr>
            </a:br>
            <a:r>
              <a:rPr lang="en-US" sz="2700" dirty="0" smtClean="0"/>
              <a:t>Electrification of Hydraulic Systems</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11</a:t>
            </a:fld>
            <a:endParaRPr lang="en-US" dirty="0"/>
          </a:p>
        </p:txBody>
      </p:sp>
      <p:sp>
        <p:nvSpPr>
          <p:cNvPr id="5" name="Content Placeholder 4"/>
          <p:cNvSpPr>
            <a:spLocks noGrp="1"/>
          </p:cNvSpPr>
          <p:nvPr>
            <p:ph sz="quarter" idx="1"/>
          </p:nvPr>
        </p:nvSpPr>
        <p:spPr>
          <a:xfrm>
            <a:off x="381000" y="1066800"/>
            <a:ext cx="8305800" cy="457200"/>
          </a:xfrm>
        </p:spPr>
        <p:txBody>
          <a:bodyPr>
            <a:noAutofit/>
          </a:bodyPr>
          <a:lstStyle/>
          <a:p>
            <a:pPr marL="0" indent="0">
              <a:lnSpc>
                <a:spcPct val="90000"/>
              </a:lnSpc>
              <a:spcBef>
                <a:spcPts val="300"/>
              </a:spcBef>
              <a:buNone/>
            </a:pPr>
            <a:r>
              <a:rPr lang="en-US" sz="1600" dirty="0" smtClean="0"/>
              <a:t>The first water-powered systems were hydro mechanical systems for performing mechanical work.</a:t>
            </a:r>
          </a:p>
        </p:txBody>
      </p:sp>
      <p:pic>
        <p:nvPicPr>
          <p:cNvPr id="1026" name="Picture 2" descr="C:\Users\d3p313\Desktop\Photos\Tacoma Mill Company ca 1893.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457200" y="1828800"/>
            <a:ext cx="4761254" cy="2845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54764" y="1797164"/>
            <a:ext cx="3429000" cy="3059299"/>
          </a:xfrm>
          <a:prstGeom prst="rect">
            <a:avLst/>
          </a:prstGeom>
          <a:noFill/>
        </p:spPr>
        <p:txBody>
          <a:bodyPr wrap="square" rtlCol="0">
            <a:spAutoFit/>
          </a:bodyPr>
          <a:lstStyle/>
          <a:p>
            <a:pPr indent="233363">
              <a:lnSpc>
                <a:spcPct val="90000"/>
              </a:lnSpc>
              <a:spcBef>
                <a:spcPts val="1200"/>
              </a:spcBef>
              <a:buClr>
                <a:schemeClr val="accent1"/>
              </a:buClr>
              <a:buSzPct val="70000"/>
            </a:pPr>
            <a:r>
              <a:rPr lang="en-US" sz="1600" dirty="0" smtClean="0"/>
              <a:t> In 1882 the Tacoma Mill Company built a small plant on Galliher’s Gulch that included a dynamo to power a string of arc lamps, in addition to the existing mechanical load, so that workers could put in longer hours.</a:t>
            </a:r>
          </a:p>
          <a:p>
            <a:pPr indent="233363">
              <a:lnSpc>
                <a:spcPct val="90000"/>
              </a:lnSpc>
              <a:spcBef>
                <a:spcPts val="1200"/>
              </a:spcBef>
              <a:buClr>
                <a:schemeClr val="accent1"/>
              </a:buClr>
              <a:buSzPct val="70000"/>
            </a:pPr>
            <a:r>
              <a:rPr lang="en-US" sz="1600" dirty="0" smtClean="0"/>
              <a:t> This was the first generator in the Washington Territory and the first example of using hydro for industrial, as well as electrical, purposes.</a:t>
            </a:r>
          </a:p>
          <a:p>
            <a:pPr indent="233363">
              <a:lnSpc>
                <a:spcPct val="90000"/>
              </a:lnSpc>
              <a:spcBef>
                <a:spcPts val="1200"/>
              </a:spcBef>
              <a:buClr>
                <a:schemeClr val="accent1"/>
              </a:buClr>
              <a:buSzPct val="70000"/>
            </a:pPr>
            <a:r>
              <a:rPr lang="en-US" sz="1600" dirty="0" smtClean="0"/>
              <a:t>The power was only used at the mill, it was not transmitted any further.</a:t>
            </a:r>
            <a:endParaRPr lang="en-US" sz="1600" dirty="0"/>
          </a:p>
        </p:txBody>
      </p:sp>
      <p:sp>
        <p:nvSpPr>
          <p:cNvPr id="8" name="Footer Placeholder 7"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9" name="TextBox 8"/>
          <p:cNvSpPr txBox="1"/>
          <p:nvPr/>
        </p:nvSpPr>
        <p:spPr>
          <a:xfrm>
            <a:off x="381000" y="5257800"/>
            <a:ext cx="8229600" cy="535531"/>
          </a:xfrm>
          <a:prstGeom prst="rect">
            <a:avLst/>
          </a:prstGeom>
          <a:noFill/>
        </p:spPr>
        <p:txBody>
          <a:bodyPr wrap="square" rtlCol="0">
            <a:spAutoFit/>
          </a:bodyPr>
          <a:lstStyle/>
          <a:p>
            <a:pPr>
              <a:lnSpc>
                <a:spcPct val="90000"/>
              </a:lnSpc>
              <a:spcBef>
                <a:spcPts val="300"/>
              </a:spcBef>
            </a:pPr>
            <a:r>
              <a:rPr lang="en-US" sz="1600" dirty="0" smtClean="0"/>
              <a:t>For industrial locations that were already using hydraulic and/or steam, the addition of a dynamo was relatively easy, and cost effective, upgrade.</a:t>
            </a:r>
          </a:p>
        </p:txBody>
      </p:sp>
      <p:sp>
        <p:nvSpPr>
          <p:cNvPr id="12" name="TextBox 11"/>
          <p:cNvSpPr txBox="1"/>
          <p:nvPr/>
        </p:nvSpPr>
        <p:spPr>
          <a:xfrm>
            <a:off x="8617787" y="6582422"/>
            <a:ext cx="517578" cy="276999"/>
          </a:xfrm>
          <a:prstGeom prst="rect">
            <a:avLst/>
          </a:prstGeom>
          <a:noFill/>
        </p:spPr>
        <p:txBody>
          <a:bodyPr wrap="square" rtlCol="0">
            <a:spAutoFit/>
          </a:bodyPr>
          <a:lstStyle/>
          <a:p>
            <a:pPr algn="ctr"/>
            <a:r>
              <a:rPr lang="en-US" sz="1200" dirty="0" smtClean="0"/>
              <a:t>1-11</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2814030"/>
      </p:ext>
    </p:extLst>
  </p:cSld>
  <p:clrMapOvr>
    <a:masterClrMapping/>
  </p:clrMapOvr>
  <mc:AlternateContent xmlns:mc="http://schemas.openxmlformats.org/markup-compatibility/2006">
    <mc:Choice xmlns:p14="http://schemas.microsoft.com/office/powerpoint/2010/main" Requires="p14">
      <p:transition spd="slow" p14:dur="2000" advTm="114486"/>
    </mc:Choice>
    <mc:Fallback>
      <p:transition spd="slow" advTm="114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30034"/>
            <a:ext cx="7467600" cy="579438"/>
          </a:xfrm>
        </p:spPr>
        <p:txBody>
          <a:bodyPr>
            <a:normAutofit fontScale="90000"/>
          </a:bodyPr>
          <a:lstStyle/>
          <a:p>
            <a:r>
              <a:rPr lang="en-US" sz="1300" dirty="0" smtClean="0">
                <a:solidFill>
                  <a:schemeClr val="bg1">
                    <a:lumMod val="75000"/>
                  </a:schemeClr>
                </a:solidFill>
              </a:rPr>
              <a:t>Part 1 (Prior to 1900): Early Power Systems in the northwest </a:t>
            </a:r>
            <a:r>
              <a:rPr lang="en-US" dirty="0" smtClean="0"/>
              <a:t/>
            </a:r>
            <a:br>
              <a:rPr lang="en-US" dirty="0" smtClean="0"/>
            </a:br>
            <a:r>
              <a:rPr lang="en-US" sz="2700" dirty="0" smtClean="0"/>
              <a:t>The first Standalone Hydroelectric System</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12</a:t>
            </a:fld>
            <a:endParaRPr lang="en-US" dirty="0"/>
          </a:p>
        </p:txBody>
      </p:sp>
      <p:sp>
        <p:nvSpPr>
          <p:cNvPr id="5" name="Content Placeholder 4"/>
          <p:cNvSpPr>
            <a:spLocks noGrp="1"/>
          </p:cNvSpPr>
          <p:nvPr>
            <p:ph sz="quarter" idx="1"/>
          </p:nvPr>
        </p:nvSpPr>
        <p:spPr>
          <a:xfrm>
            <a:off x="457200" y="4114800"/>
            <a:ext cx="8305800" cy="2438400"/>
          </a:xfrm>
        </p:spPr>
        <p:txBody>
          <a:bodyPr>
            <a:normAutofit lnSpcReduction="10000"/>
          </a:bodyPr>
          <a:lstStyle/>
          <a:p>
            <a:pPr marL="0" indent="237744">
              <a:spcBef>
                <a:spcPts val="1200"/>
              </a:spcBef>
              <a:buNone/>
            </a:pPr>
            <a:r>
              <a:rPr lang="en-US" sz="2100" dirty="0" smtClean="0"/>
              <a:t>While it was easy to electrify industrial facilities with existing  hydraulic capabilities, not all locations had these.  </a:t>
            </a:r>
          </a:p>
          <a:p>
            <a:pPr marL="0" indent="237744">
              <a:spcBef>
                <a:spcPts val="1200"/>
              </a:spcBef>
              <a:buNone/>
            </a:pPr>
            <a:r>
              <a:rPr lang="en-US" sz="2100" dirty="0" smtClean="0"/>
              <a:t>The first hydroelectric plant, without a corresponding industrial facility, in the northwest was built at Spokane Falls, WA in 1885.</a:t>
            </a:r>
          </a:p>
          <a:p>
            <a:pPr marL="0" indent="237744">
              <a:spcBef>
                <a:spcPts val="1200"/>
              </a:spcBef>
              <a:buNone/>
            </a:pPr>
            <a:r>
              <a:rPr lang="en-US" sz="2100" dirty="0" smtClean="0"/>
              <a:t>A water wheel provided the motive force for a single dynamo that powered 12 arc lamps. The generated electricity only supplied local loads (e.g. within the same building).</a:t>
            </a:r>
          </a:p>
          <a:p>
            <a:endParaRPr lang="en-US" dirty="0"/>
          </a:p>
        </p:txBody>
      </p:sp>
      <p:sp>
        <p:nvSpPr>
          <p:cNvPr id="7" name="Footer Placeholder 6"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pic>
        <p:nvPicPr>
          <p:cNvPr id="9" name="Content Placeholder 8" descr="C and C Mill at Spokane Falls 1885.jpg"/>
          <p:cNvPicPr>
            <a:picLocks noGrp="1" noChangeAspect="1"/>
          </p:cNvPicPr>
          <p:nvPr>
            <p:ph sz="quarter" idx="2"/>
          </p:nvPr>
        </p:nvPicPr>
        <p:blipFill>
          <a:blip r:embed="rId5" cstate="print"/>
          <a:stretch>
            <a:fillRect/>
          </a:stretch>
        </p:blipFill>
        <p:spPr>
          <a:xfrm>
            <a:off x="1981200" y="914400"/>
            <a:ext cx="4402900" cy="28194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8617787" y="6582422"/>
            <a:ext cx="517578" cy="276999"/>
          </a:xfrm>
          <a:prstGeom prst="rect">
            <a:avLst/>
          </a:prstGeom>
          <a:noFill/>
        </p:spPr>
        <p:txBody>
          <a:bodyPr wrap="square" rtlCol="0">
            <a:spAutoFit/>
          </a:bodyPr>
          <a:lstStyle/>
          <a:p>
            <a:pPr algn="ctr"/>
            <a:r>
              <a:rPr lang="en-US" sz="1200" dirty="0" smtClean="0"/>
              <a:t>1-12</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0522666"/>
      </p:ext>
    </p:extLst>
  </p:cSld>
  <p:clrMapOvr>
    <a:masterClrMapping/>
  </p:clrMapOvr>
  <mc:AlternateContent xmlns:mc="http://schemas.openxmlformats.org/markup-compatibility/2006">
    <mc:Choice xmlns:p14="http://schemas.microsoft.com/office/powerpoint/2010/main" Requires="p14">
      <p:transition spd="slow" p14:dur="2000" advTm="56892"/>
    </mc:Choice>
    <mc:Fallback>
      <p:transition spd="slow" advTm="56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04156"/>
            <a:ext cx="7467600" cy="609600"/>
          </a:xfrm>
        </p:spPr>
        <p:txBody>
          <a:bodyPr>
            <a:normAutofit fontScale="90000"/>
          </a:bodyPr>
          <a:lstStyle/>
          <a:p>
            <a:r>
              <a:rPr lang="en-US" sz="1300" dirty="0" smtClean="0">
                <a:solidFill>
                  <a:schemeClr val="bg1">
                    <a:lumMod val="75000"/>
                  </a:schemeClr>
                </a:solidFill>
              </a:rPr>
              <a:t>Part 1 (Prior to 1900): Early Power Systems in the northwest </a:t>
            </a:r>
            <a:r>
              <a:rPr lang="en-US" dirty="0" smtClean="0"/>
              <a:t/>
            </a:r>
            <a:br>
              <a:rPr lang="en-US" dirty="0" smtClean="0"/>
            </a:br>
            <a:r>
              <a:rPr lang="en-US" sz="2700" dirty="0" smtClean="0"/>
              <a:t>First Urban “Central System” in the Northwest</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13</a:t>
            </a:fld>
            <a:endParaRPr lang="en-US" dirty="0"/>
          </a:p>
        </p:txBody>
      </p:sp>
      <p:sp>
        <p:nvSpPr>
          <p:cNvPr id="5" name="Content Placeholder 4"/>
          <p:cNvSpPr>
            <a:spLocks noGrp="1"/>
          </p:cNvSpPr>
          <p:nvPr>
            <p:ph sz="quarter" idx="1"/>
          </p:nvPr>
        </p:nvSpPr>
        <p:spPr>
          <a:xfrm>
            <a:off x="4953000" y="2362200"/>
            <a:ext cx="3657600" cy="4038600"/>
          </a:xfrm>
        </p:spPr>
        <p:txBody>
          <a:bodyPr>
            <a:normAutofit fontScale="55000" lnSpcReduction="20000"/>
          </a:bodyPr>
          <a:lstStyle/>
          <a:p>
            <a:endParaRPr lang="en-US" sz="1400" dirty="0"/>
          </a:p>
          <a:p>
            <a:pPr marL="0" indent="233363">
              <a:lnSpc>
                <a:spcPct val="110000"/>
              </a:lnSpc>
              <a:spcBef>
                <a:spcPts val="1200"/>
              </a:spcBef>
              <a:spcAft>
                <a:spcPts val="600"/>
              </a:spcAft>
              <a:buNone/>
            </a:pPr>
            <a:r>
              <a:rPr lang="en-US" sz="2900" dirty="0" smtClean="0"/>
              <a:t>The first full </a:t>
            </a:r>
            <a:r>
              <a:rPr lang="en-US" sz="2900" dirty="0" smtClean="0"/>
              <a:t>SEL generation </a:t>
            </a:r>
            <a:r>
              <a:rPr lang="en-US" sz="2900" dirty="0" smtClean="0"/>
              <a:t>station was built on Jackson street with: </a:t>
            </a:r>
          </a:p>
          <a:p>
            <a:pPr marL="457200" indent="-225425">
              <a:lnSpc>
                <a:spcPct val="110000"/>
              </a:lnSpc>
              <a:spcBef>
                <a:spcPts val="0"/>
              </a:spcBef>
              <a:buClr>
                <a:schemeClr val="tx1"/>
              </a:buClr>
              <a:buFont typeface="Wingdings" pitchFamily="2" charset="2"/>
              <a:buChar char="Ø"/>
            </a:pPr>
            <a:r>
              <a:rPr lang="en-US" sz="2900" dirty="0" smtClean="0"/>
              <a:t>2 steam Dynamos</a:t>
            </a:r>
          </a:p>
          <a:p>
            <a:pPr marL="457200" indent="-225425">
              <a:lnSpc>
                <a:spcPct val="110000"/>
              </a:lnSpc>
              <a:spcBef>
                <a:spcPts val="0"/>
              </a:spcBef>
              <a:buClr>
                <a:schemeClr val="tx1"/>
              </a:buClr>
              <a:buFont typeface="Wingdings" pitchFamily="2" charset="2"/>
              <a:buChar char="Ø"/>
            </a:pPr>
            <a:r>
              <a:rPr lang="en-US" sz="2900" dirty="0" smtClean="0"/>
              <a:t>600 DC amp capacity</a:t>
            </a:r>
          </a:p>
          <a:p>
            <a:pPr marL="0" indent="233363">
              <a:lnSpc>
                <a:spcPct val="110000"/>
              </a:lnSpc>
              <a:spcBef>
                <a:spcPts val="1200"/>
              </a:spcBef>
              <a:buNone/>
            </a:pPr>
            <a:r>
              <a:rPr lang="en-US" sz="2900" dirty="0" smtClean="0"/>
              <a:t>And on March 22, 1886 they demonstrated </a:t>
            </a:r>
            <a:r>
              <a:rPr lang="en-US" sz="2900" dirty="0"/>
              <a:t>the first incandescent light bulb to be </a:t>
            </a:r>
            <a:r>
              <a:rPr lang="en-US" sz="2900" dirty="0" smtClean="0"/>
              <a:t>energized</a:t>
            </a:r>
            <a:r>
              <a:rPr lang="en-US" sz="2900" dirty="0"/>
              <a:t> west of the Rocky </a:t>
            </a:r>
            <a:r>
              <a:rPr lang="en-US" sz="2900" dirty="0" smtClean="0"/>
              <a:t>Mountains by a fixed system.</a:t>
            </a:r>
            <a:endParaRPr lang="en-US" sz="2900" dirty="0"/>
          </a:p>
          <a:p>
            <a:pPr marL="0" indent="233363">
              <a:lnSpc>
                <a:spcPct val="110000"/>
              </a:lnSpc>
              <a:spcBef>
                <a:spcPts val="1200"/>
              </a:spcBef>
              <a:buNone/>
            </a:pPr>
            <a:r>
              <a:rPr lang="en-US" sz="2900" dirty="0" smtClean="0"/>
              <a:t>This demonstration consisted of eleven 16 candlepower lights in the Seattle headquarters and occurred 5 months before Edison began operation of  his famous Pearl Street Station in New York.</a:t>
            </a:r>
          </a:p>
        </p:txBody>
      </p:sp>
      <p:pic>
        <p:nvPicPr>
          <p:cNvPr id="2055" name="Picture 7"/>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533400" y="2667000"/>
            <a:ext cx="4159404"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85216" y="1107554"/>
            <a:ext cx="7848600" cy="1354217"/>
          </a:xfrm>
          <a:prstGeom prst="rect">
            <a:avLst/>
          </a:prstGeom>
          <a:noFill/>
        </p:spPr>
        <p:txBody>
          <a:bodyPr wrap="square" rtlCol="0" anchor="ctr">
            <a:spAutoFit/>
          </a:bodyPr>
          <a:lstStyle/>
          <a:p>
            <a:pPr indent="233363">
              <a:lnSpc>
                <a:spcPct val="90000"/>
              </a:lnSpc>
              <a:spcBef>
                <a:spcPts val="1200"/>
              </a:spcBef>
              <a:buClr>
                <a:schemeClr val="accent1"/>
              </a:buClr>
              <a:buSzPct val="70000"/>
            </a:pPr>
            <a:r>
              <a:rPr lang="en-US" sz="1600" dirty="0" smtClean="0"/>
              <a:t> In 1885 Thomas Edison sent Sidney Z. Mitchell west to be the exclusive agent of the Edison Electric Light Company -  he was 23 years old.</a:t>
            </a:r>
          </a:p>
          <a:p>
            <a:pPr indent="233363">
              <a:lnSpc>
                <a:spcPct val="90000"/>
              </a:lnSpc>
              <a:spcBef>
                <a:spcPts val="1200"/>
              </a:spcBef>
              <a:buClr>
                <a:schemeClr val="accent1"/>
              </a:buClr>
              <a:buSzPct val="70000"/>
            </a:pPr>
            <a:r>
              <a:rPr lang="en-US" sz="1600" dirty="0" smtClean="0"/>
              <a:t> That same year Sidney Z. Mitchell and F. H. Sparling formed the Seattle Electric Light </a:t>
            </a:r>
            <a:r>
              <a:rPr lang="en-US" sz="1600" dirty="0" smtClean="0"/>
              <a:t>(SEL) Company </a:t>
            </a:r>
            <a:r>
              <a:rPr lang="en-US" sz="1600" dirty="0" smtClean="0"/>
              <a:t>with a 25-year franchise, financed by the sale of 250 bulbs for a flat monthly fee per bulb.  </a:t>
            </a:r>
          </a:p>
        </p:txBody>
      </p:sp>
      <p:sp>
        <p:nvSpPr>
          <p:cNvPr id="7" name="Footer Placeholder 6"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10" name="TextBox 9"/>
          <p:cNvSpPr txBox="1"/>
          <p:nvPr/>
        </p:nvSpPr>
        <p:spPr>
          <a:xfrm>
            <a:off x="8617787" y="6582422"/>
            <a:ext cx="517578" cy="276999"/>
          </a:xfrm>
          <a:prstGeom prst="rect">
            <a:avLst/>
          </a:prstGeom>
          <a:noFill/>
        </p:spPr>
        <p:txBody>
          <a:bodyPr wrap="square" rtlCol="0">
            <a:spAutoFit/>
          </a:bodyPr>
          <a:lstStyle/>
          <a:p>
            <a:pPr algn="ctr"/>
            <a:r>
              <a:rPr lang="en-US" sz="1200" dirty="0" smtClean="0"/>
              <a:t>1-13</a:t>
            </a:r>
            <a:endParaRPr lang="en-US" sz="12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85330784"/>
      </p:ext>
    </p:extLst>
  </p:cSld>
  <p:clrMapOvr>
    <a:masterClrMapping/>
  </p:clrMapOvr>
  <mc:AlternateContent xmlns:mc="http://schemas.openxmlformats.org/markup-compatibility/2006">
    <mc:Choice xmlns:p14="http://schemas.microsoft.com/office/powerpoint/2010/main" Requires="p14">
      <p:transition spd="slow" p14:dur="2000" advTm="194179"/>
    </mc:Choice>
    <mc:Fallback>
      <p:transition spd="slow" advTm="194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609600" y="218540"/>
            <a:ext cx="7467600" cy="2286000"/>
          </a:xfrm>
        </p:spPr>
        <p:txBody>
          <a:bodyPr>
            <a:normAutofit/>
          </a:bodyPr>
          <a:lstStyle/>
          <a:p>
            <a:r>
              <a:rPr lang="en-US" sz="2000" dirty="0" smtClean="0"/>
              <a:t>Part 1: The Early Years of Northwest Electricity</a:t>
            </a:r>
            <a:br>
              <a:rPr lang="en-US" sz="2000" dirty="0" smtClean="0"/>
            </a:br>
            <a:r>
              <a:rPr lang="en-US" sz="2000" dirty="0" smtClean="0"/>
              <a:t> (Prior to 1900)</a:t>
            </a:r>
            <a:r>
              <a:rPr lang="en-US" sz="2400" dirty="0" smtClean="0"/>
              <a:t/>
            </a:r>
            <a:br>
              <a:rPr lang="en-US" sz="2400" dirty="0" smtClean="0"/>
            </a:br>
            <a:r>
              <a:rPr lang="en-US" sz="2400" dirty="0" smtClean="0"/>
              <a:t/>
            </a:r>
            <a:br>
              <a:rPr lang="en-US" sz="2400" dirty="0" smtClean="0"/>
            </a:br>
            <a:r>
              <a:rPr lang="en-US" sz="2800" dirty="0" smtClean="0"/>
              <a:t>Section 2: </a:t>
            </a:r>
            <a:r>
              <a:rPr lang="en-US" sz="2800" dirty="0" smtClean="0">
                <a:latin typeface="+mn-lt"/>
              </a:rPr>
              <a:t>The First Electric Loads</a:t>
            </a:r>
            <a:r>
              <a:rPr lang="en-US" dirty="0" smtClean="0"/>
              <a:t/>
            </a:r>
            <a:br>
              <a:rPr lang="en-US" dirty="0" smtClean="0"/>
            </a:br>
            <a:endParaRPr lang="en-US" dirty="0"/>
          </a:p>
        </p:txBody>
      </p:sp>
      <p:sp>
        <p:nvSpPr>
          <p:cNvPr id="4" name="Slide Number Placeholder 3" hidden="1"/>
          <p:cNvSpPr>
            <a:spLocks noGrp="1"/>
          </p:cNvSpPr>
          <p:nvPr>
            <p:ph type="sldNum" sz="quarter" idx="11"/>
          </p:nvPr>
        </p:nvSpPr>
        <p:spPr/>
        <p:txBody>
          <a:bodyPr/>
          <a:lstStyle/>
          <a:p>
            <a:fld id="{E7CF8728-FE86-4878-8A91-1004F4FC9ADE}" type="slidenum">
              <a:rPr lang="en-US" smtClean="0"/>
              <a:pPr/>
              <a:t>14</a:t>
            </a:fld>
            <a:endParaRPr lang="en-US" dirty="0"/>
          </a:p>
        </p:txBody>
      </p:sp>
      <p:sp>
        <p:nvSpPr>
          <p:cNvPr id="6" name="TextBox 5"/>
          <p:cNvSpPr txBox="1"/>
          <p:nvPr/>
        </p:nvSpPr>
        <p:spPr>
          <a:xfrm>
            <a:off x="8617787" y="6582422"/>
            <a:ext cx="517578" cy="276999"/>
          </a:xfrm>
          <a:prstGeom prst="rect">
            <a:avLst/>
          </a:prstGeom>
          <a:noFill/>
        </p:spPr>
        <p:txBody>
          <a:bodyPr wrap="square" rtlCol="0">
            <a:spAutoFit/>
          </a:bodyPr>
          <a:lstStyle/>
          <a:p>
            <a:pPr algn="ctr"/>
            <a:r>
              <a:rPr lang="en-US" sz="1200" dirty="0" smtClean="0"/>
              <a:t>1-14</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35"/>
    </mc:Choice>
    <mc:Fallback>
      <p:transition spd="slow" advTm="4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169652"/>
            <a:ext cx="7467600" cy="639762"/>
          </a:xfrm>
        </p:spPr>
        <p:txBody>
          <a:bodyPr>
            <a:normAutofit fontScale="90000"/>
          </a:bodyPr>
          <a:lstStyle/>
          <a:p>
            <a:r>
              <a:rPr lang="en-US" sz="1300" dirty="0" smtClean="0">
                <a:solidFill>
                  <a:schemeClr val="bg1">
                    <a:lumMod val="75000"/>
                  </a:schemeClr>
                </a:solidFill>
              </a:rPr>
              <a:t>Part 1 (Prior to 1900): The First Electric Loads</a:t>
            </a:r>
            <a:r>
              <a:rPr lang="en-US" sz="1200" dirty="0" smtClean="0"/>
              <a:t/>
            </a:r>
            <a:br>
              <a:rPr lang="en-US" sz="1200" dirty="0" smtClean="0"/>
            </a:br>
            <a:r>
              <a:rPr lang="en-US" sz="2700" dirty="0" smtClean="0"/>
              <a:t>What is an Electric Load?</a:t>
            </a:r>
            <a:endParaRPr lang="en-US" sz="2700" dirty="0"/>
          </a:p>
        </p:txBody>
      </p:sp>
      <p:sp>
        <p:nvSpPr>
          <p:cNvPr id="5" name="Footer Placeholder 4"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10" name="Slide Number Placeholder 1"/>
          <p:cNvSpPr>
            <a:spLocks noGrp="1"/>
          </p:cNvSpPr>
          <p:nvPr>
            <p:ph type="sldNum" sz="quarter" idx="12"/>
          </p:nvPr>
        </p:nvSpPr>
        <p:spPr>
          <a:prstGeom prst="rect">
            <a:avLst/>
          </a:prstGeom>
        </p:spPr>
        <p:txBody>
          <a:bodyPr vert="horz" anchor="ctr"/>
          <a:lstStyle/>
          <a:p>
            <a:pPr algn="ctr"/>
            <a:fld id="{B6F15528-21DE-4FAA-801E-634DDDAF4B2B}" type="slidenum">
              <a:rPr lang="en-US" sz="1400" b="1" smtClean="0">
                <a:solidFill>
                  <a:srgbClr val="FFFFFF"/>
                </a:solidFill>
              </a:rPr>
              <a:pPr algn="ctr"/>
              <a:t>15</a:t>
            </a:fld>
            <a:endParaRPr lang="en-US" sz="1400" b="1" dirty="0">
              <a:solidFill>
                <a:srgbClr val="FFFFFF"/>
              </a:solidFill>
            </a:endParaRPr>
          </a:p>
        </p:txBody>
      </p:sp>
      <p:sp>
        <p:nvSpPr>
          <p:cNvPr id="8" name="Content Placeholder 7"/>
          <p:cNvSpPr>
            <a:spLocks noGrp="1"/>
          </p:cNvSpPr>
          <p:nvPr>
            <p:ph sz="quarter" idx="1"/>
          </p:nvPr>
        </p:nvSpPr>
        <p:spPr>
          <a:xfrm>
            <a:off x="457200" y="1269522"/>
            <a:ext cx="3657600" cy="3707921"/>
          </a:xfrm>
        </p:spPr>
        <p:txBody>
          <a:bodyPr>
            <a:normAutofit/>
          </a:bodyPr>
          <a:lstStyle/>
          <a:p>
            <a:pPr marL="0" indent="233363">
              <a:lnSpc>
                <a:spcPct val="90000"/>
              </a:lnSpc>
              <a:spcBef>
                <a:spcPts val="1200"/>
              </a:spcBef>
              <a:buNone/>
            </a:pPr>
            <a:r>
              <a:rPr lang="en-US" sz="1600" dirty="0" smtClean="0"/>
              <a:t>Any device, or element of the system, that converts electricity into another form  of energy can be considered an electric load. Some of these loads are in the form of system losses, but the majority reside with the end-use customs.</a:t>
            </a:r>
          </a:p>
          <a:p>
            <a:pPr marL="0" indent="233363">
              <a:lnSpc>
                <a:spcPct val="90000"/>
              </a:lnSpc>
              <a:spcBef>
                <a:spcPts val="1200"/>
              </a:spcBef>
              <a:buNone/>
            </a:pPr>
            <a:r>
              <a:rPr lang="en-US" sz="1600" dirty="0" smtClean="0"/>
              <a:t>Losses occur in electric power systems in the form of heat. Electricity flowing through aluminum, steel, and copper result in thermal losses. Losses generally account for 5%-12% of the electricity generated in the United States.</a:t>
            </a:r>
            <a:endParaRPr lang="en-US" sz="1600" dirty="0"/>
          </a:p>
          <a:p>
            <a:pPr marL="0" indent="233363">
              <a:lnSpc>
                <a:spcPct val="90000"/>
              </a:lnSpc>
              <a:spcBef>
                <a:spcPts val="1200"/>
              </a:spcBef>
              <a:buNone/>
            </a:pPr>
            <a:r>
              <a:rPr lang="en-US" sz="1600" dirty="0" smtClean="0"/>
              <a:t>At the end-use, electricity can be converted into mechanical work, light, and/or heat. </a:t>
            </a:r>
            <a:endParaRPr lang="en-US" sz="1600" dirty="0"/>
          </a:p>
        </p:txBody>
      </p:sp>
      <p:sp>
        <p:nvSpPr>
          <p:cNvPr id="13" name="TextBox 12"/>
          <p:cNvSpPr txBox="1"/>
          <p:nvPr/>
        </p:nvSpPr>
        <p:spPr>
          <a:xfrm>
            <a:off x="8617787" y="6582422"/>
            <a:ext cx="517578" cy="276999"/>
          </a:xfrm>
          <a:prstGeom prst="rect">
            <a:avLst/>
          </a:prstGeom>
          <a:noFill/>
        </p:spPr>
        <p:txBody>
          <a:bodyPr wrap="square" rtlCol="0">
            <a:spAutoFit/>
          </a:bodyPr>
          <a:lstStyle/>
          <a:p>
            <a:pPr algn="ctr"/>
            <a:r>
              <a:rPr lang="en-US" sz="1200" dirty="0" smtClean="0"/>
              <a:t>1-15</a:t>
            </a:r>
            <a:endParaRPr lang="en-US" sz="1200" dirty="0"/>
          </a:p>
        </p:txBody>
      </p:sp>
      <p:pic>
        <p:nvPicPr>
          <p:cNvPr id="11" name="Content Placeholder 10" descr="C:\Users\d3p313\AppData\Local\Microsoft\Windows\Temporary Internet Files\Content.IE5\GHWQPJIZ\MC900432517[1].wmf"/>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rcRect/>
          <a:stretch>
            <a:fillRect/>
          </a:stretch>
        </p:blipFill>
        <p:spPr bwMode="auto">
          <a:xfrm>
            <a:off x="5170487" y="2990850"/>
            <a:ext cx="17621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d3p313\AppData\Local\Microsoft\Windows\Temporary Internet Files\Content.IE5\VQII17LA\MC90027946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8104" y="978560"/>
            <a:ext cx="1825142" cy="17766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d3p313\AppData\Local\Microsoft\Windows\Temporary Internet Files\Content.IE5\VQII17LA\MC900340158[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10449" y="2358567"/>
            <a:ext cx="1107338" cy="182788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d3p313\AppData\Local\Microsoft\Windows\Temporary Internet Files\Content.IE5\GHWQPJIZ\MC900391294[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4804" y="4937416"/>
            <a:ext cx="1922983" cy="16450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d3p313\AppData\Local\Microsoft\Windows\Temporary Internet Files\Content.IE5\VQII17LA\MC900391100[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53053" y="4708980"/>
            <a:ext cx="1669694" cy="183245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X:\Washington State University\Photos\Electric Vehicles\IMG_0155.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52297" y="613886"/>
            <a:ext cx="1958552" cy="146891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0358"/>
    </mc:Choice>
    <mc:Fallback>
      <p:transition spd="slow" advTm="120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665" y="190453"/>
            <a:ext cx="7467600" cy="614480"/>
          </a:xfrm>
        </p:spPr>
        <p:txBody>
          <a:bodyPr>
            <a:normAutofit fontScale="90000"/>
          </a:bodyPr>
          <a:lstStyle/>
          <a:p>
            <a:r>
              <a:rPr lang="en-US" sz="1300" dirty="0" smtClean="0">
                <a:solidFill>
                  <a:schemeClr val="bg1">
                    <a:lumMod val="75000"/>
                  </a:schemeClr>
                </a:solidFill>
              </a:rPr>
              <a:t>Part 1 (Prior to 1900): The First Electric Loads</a:t>
            </a:r>
            <a:r>
              <a:rPr lang="en-US" dirty="0" smtClean="0"/>
              <a:t/>
            </a:r>
            <a:br>
              <a:rPr lang="en-US" dirty="0" smtClean="0"/>
            </a:br>
            <a:r>
              <a:rPr lang="en-US" sz="2800" dirty="0" smtClean="0"/>
              <a:t>Early Electric Loads</a:t>
            </a:r>
            <a:endParaRPr lang="en-US" sz="2800" dirty="0"/>
          </a:p>
        </p:txBody>
      </p:sp>
      <p:sp>
        <p:nvSpPr>
          <p:cNvPr id="3" name="Content Placeholder 2"/>
          <p:cNvSpPr>
            <a:spLocks noGrp="1"/>
          </p:cNvSpPr>
          <p:nvPr>
            <p:ph sz="quarter" idx="1"/>
          </p:nvPr>
        </p:nvSpPr>
        <p:spPr>
          <a:xfrm>
            <a:off x="481584" y="920483"/>
            <a:ext cx="3276600" cy="5541277"/>
          </a:xfrm>
        </p:spPr>
        <p:txBody>
          <a:bodyPr>
            <a:normAutofit lnSpcReduction="10000"/>
          </a:bodyPr>
          <a:lstStyle/>
          <a:p>
            <a:pPr marL="0" indent="320040">
              <a:spcBef>
                <a:spcPts val="0"/>
              </a:spcBef>
              <a:spcAft>
                <a:spcPts val="600"/>
              </a:spcAft>
              <a:buNone/>
            </a:pPr>
            <a:r>
              <a:rPr lang="en-US" sz="2000" dirty="0" smtClean="0"/>
              <a:t>The first common electric loads were lights, for which there were three primary uses:</a:t>
            </a:r>
          </a:p>
          <a:p>
            <a:pPr marL="457200" indent="-231775">
              <a:spcBef>
                <a:spcPts val="0"/>
              </a:spcBef>
              <a:buClr>
                <a:schemeClr val="tx1"/>
              </a:buClr>
              <a:buFont typeface="Wingdings" pitchFamily="2" charset="2"/>
              <a:buChar char="Ø"/>
              <a:defRPr/>
            </a:pPr>
            <a:r>
              <a:rPr lang="en-US" sz="1800" dirty="0" smtClean="0"/>
              <a:t>Street lighting</a:t>
            </a:r>
          </a:p>
          <a:p>
            <a:pPr marL="457200" indent="-231775">
              <a:spcBef>
                <a:spcPts val="0"/>
              </a:spcBef>
              <a:buClr>
                <a:schemeClr val="tx1"/>
              </a:buClr>
              <a:buFont typeface="Wingdings" pitchFamily="2" charset="2"/>
              <a:buChar char="Ø"/>
              <a:defRPr/>
            </a:pPr>
            <a:r>
              <a:rPr lang="en-US" sz="1800" dirty="0" smtClean="0"/>
              <a:t>Commercial lighting</a:t>
            </a:r>
          </a:p>
          <a:p>
            <a:pPr marL="457200" indent="-231775">
              <a:spcBef>
                <a:spcPts val="0"/>
              </a:spcBef>
              <a:spcAft>
                <a:spcPts val="1200"/>
              </a:spcAft>
              <a:buClr>
                <a:schemeClr val="tx1"/>
              </a:buClr>
              <a:buFont typeface="Wingdings" pitchFamily="2" charset="2"/>
              <a:buChar char="Ø"/>
              <a:defRPr/>
            </a:pPr>
            <a:r>
              <a:rPr lang="en-US" sz="1800" dirty="0" smtClean="0"/>
              <a:t>Industrial lighting </a:t>
            </a:r>
          </a:p>
          <a:p>
            <a:pPr marL="0" indent="320040">
              <a:spcBef>
                <a:spcPts val="0"/>
              </a:spcBef>
              <a:spcAft>
                <a:spcPts val="1200"/>
              </a:spcAft>
              <a:buNone/>
            </a:pPr>
            <a:r>
              <a:rPr lang="en-US" sz="2000" dirty="0" smtClean="0"/>
              <a:t>After lighting, traction loads were the next most common for early systems (Street Cars).</a:t>
            </a:r>
          </a:p>
          <a:p>
            <a:pPr marL="0" lvl="0" indent="320040">
              <a:spcBef>
                <a:spcPts val="0"/>
              </a:spcBef>
              <a:spcAft>
                <a:spcPts val="1200"/>
              </a:spcAft>
              <a:buNone/>
              <a:defRPr/>
            </a:pPr>
            <a:r>
              <a:rPr lang="en-US" sz="2000" dirty="0" smtClean="0"/>
              <a:t>Industrial motor loads for factories were still served primarily by steam or water, but there was some movement towards non-motor electrification of industrial facilities (lights).</a:t>
            </a:r>
          </a:p>
        </p:txBody>
      </p:sp>
      <p:sp>
        <p:nvSpPr>
          <p:cNvPr id="4" name="Slide Number Placeholder 3"/>
          <p:cNvSpPr>
            <a:spLocks noGrp="1"/>
          </p:cNvSpPr>
          <p:nvPr>
            <p:ph type="sldNum" sz="quarter" idx="15"/>
          </p:nvPr>
        </p:nvSpPr>
        <p:spPr/>
        <p:txBody>
          <a:bodyPr/>
          <a:lstStyle/>
          <a:p>
            <a:fld id="{E7CF8728-FE86-4878-8A91-1004F4FC9ADE}" type="slidenum">
              <a:rPr lang="en-US" smtClean="0"/>
              <a:pPr/>
              <a:t>16</a:t>
            </a:fld>
            <a:endParaRPr lang="en-US" dirty="0"/>
          </a:p>
        </p:txBody>
      </p:sp>
      <p:sp>
        <p:nvSpPr>
          <p:cNvPr id="5" name="Footer Placeholder 4" hidden="1"/>
          <p:cNvSpPr>
            <a:spLocks noGrp="1"/>
          </p:cNvSpPr>
          <p:nvPr>
            <p:ph type="ftr" sz="quarter" idx="16"/>
          </p:nvPr>
        </p:nvSpPr>
        <p:spPr/>
        <p:txBody>
          <a:bodyPr/>
          <a:lstStyle/>
          <a:p>
            <a:r>
              <a:rPr lang="en-US" dirty="0" smtClean="0"/>
              <a:t>Development of the Electricity Industry in the Northwest - Part 1 The Early Years (Prior to 1900)</a:t>
            </a:r>
            <a:endParaRPr lang="en-US" dirty="0"/>
          </a:p>
        </p:txBody>
      </p:sp>
      <p:pic>
        <p:nvPicPr>
          <p:cNvPr id="6" name="Picture 2" descr="C:\PNNL Work\Current Projects\FOA-152 Centralia\Module Development\Photos\Seattl Street lamp ca 1900.pn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44917" y="1524000"/>
            <a:ext cx="4763386" cy="3584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617787" y="6582422"/>
            <a:ext cx="517578" cy="276999"/>
          </a:xfrm>
          <a:prstGeom prst="rect">
            <a:avLst/>
          </a:prstGeom>
          <a:noFill/>
        </p:spPr>
        <p:txBody>
          <a:bodyPr wrap="square" rtlCol="0">
            <a:spAutoFit/>
          </a:bodyPr>
          <a:lstStyle/>
          <a:p>
            <a:pPr algn="ctr"/>
            <a:r>
              <a:rPr lang="en-US" sz="1200" dirty="0" smtClean="0"/>
              <a:t>1-16</a:t>
            </a:r>
            <a:endParaRPr lang="en-US" sz="12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888"/>
    </mc:Choice>
    <mc:Fallback>
      <p:transition spd="slow" advTm="70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69652"/>
            <a:ext cx="7467600" cy="639762"/>
          </a:xfrm>
        </p:spPr>
        <p:txBody>
          <a:bodyPr>
            <a:normAutofit fontScale="90000"/>
          </a:bodyPr>
          <a:lstStyle/>
          <a:p>
            <a:r>
              <a:rPr lang="en-US" sz="1300" dirty="0" smtClean="0">
                <a:solidFill>
                  <a:schemeClr val="bg1">
                    <a:lumMod val="75000"/>
                  </a:schemeClr>
                </a:solidFill>
              </a:rPr>
              <a:t>Part 1 (Prior to 1900): The First Electric Loads</a:t>
            </a:r>
            <a:r>
              <a:rPr lang="en-US" dirty="0" smtClean="0"/>
              <a:t/>
            </a:r>
            <a:br>
              <a:rPr lang="en-US" dirty="0" smtClean="0"/>
            </a:br>
            <a:r>
              <a:rPr lang="en-US" sz="2700" dirty="0" smtClean="0"/>
              <a:t>Early Lighting Loads</a:t>
            </a:r>
            <a:endParaRPr lang="en-US" sz="2700" dirty="0"/>
          </a:p>
        </p:txBody>
      </p:sp>
      <p:sp>
        <p:nvSpPr>
          <p:cNvPr id="5" name="Content Placeholder 4"/>
          <p:cNvSpPr>
            <a:spLocks noGrp="1"/>
          </p:cNvSpPr>
          <p:nvPr>
            <p:ph sz="quarter" idx="1"/>
          </p:nvPr>
        </p:nvSpPr>
        <p:spPr>
          <a:xfrm>
            <a:off x="579120" y="1097281"/>
            <a:ext cx="3657600" cy="5108448"/>
          </a:xfrm>
        </p:spPr>
        <p:txBody>
          <a:bodyPr>
            <a:normAutofit/>
          </a:bodyPr>
          <a:lstStyle/>
          <a:p>
            <a:pPr marL="0" indent="233363">
              <a:lnSpc>
                <a:spcPct val="90000"/>
              </a:lnSpc>
              <a:spcBef>
                <a:spcPts val="1200"/>
              </a:spcBef>
              <a:buNone/>
            </a:pPr>
            <a:r>
              <a:rPr lang="en-US" sz="1800" dirty="0" smtClean="0"/>
              <a:t>Street lighting was the first large scale electrical load and was the focus of many early businesses.</a:t>
            </a:r>
          </a:p>
          <a:p>
            <a:pPr marL="0" indent="233363">
              <a:lnSpc>
                <a:spcPct val="90000"/>
              </a:lnSpc>
              <a:spcBef>
                <a:spcPts val="1200"/>
              </a:spcBef>
              <a:buNone/>
            </a:pPr>
            <a:r>
              <a:rPr lang="en-US" sz="1800" dirty="0" smtClean="0"/>
              <a:t>These early systems provided street lighting and commercial lighting, but residential lighting was initially very expensive, and as a result, uncommon.</a:t>
            </a:r>
            <a:endParaRPr lang="en-US" sz="1800" dirty="0" smtClean="0">
              <a:solidFill>
                <a:srgbClr val="FF0000"/>
              </a:solidFill>
            </a:endParaRPr>
          </a:p>
          <a:p>
            <a:pPr marL="0" indent="233363">
              <a:lnSpc>
                <a:spcPct val="90000"/>
              </a:lnSpc>
              <a:spcBef>
                <a:spcPts val="1200"/>
              </a:spcBef>
              <a:buNone/>
            </a:pPr>
            <a:r>
              <a:rPr lang="en-US" sz="1800" dirty="0" smtClean="0"/>
              <a:t>Electric lighting was competing directly with gas street lights, which had become a status symbol in affluent neighborhoods.  The first gas street lighting franchise in Seattle was issued in 1873.</a:t>
            </a:r>
          </a:p>
          <a:p>
            <a:endParaRPr lang="en-US" dirty="0"/>
          </a:p>
          <a:p>
            <a:endParaRPr lang="en-US" dirty="0"/>
          </a:p>
          <a:p>
            <a:endParaRPr lang="en-US" dirty="0"/>
          </a:p>
        </p:txBody>
      </p:sp>
      <p:pic>
        <p:nvPicPr>
          <p:cNvPr id="7" name="Content Placeholder 6" descr="Gas Street Light Pioneer Square.jpg"/>
          <p:cNvPicPr>
            <a:picLocks noGrp="1" noChangeAspect="1"/>
          </p:cNvPicPr>
          <p:nvPr>
            <p:ph sz="quarter" idx="2"/>
          </p:nvPr>
        </p:nvPicPr>
        <p:blipFill>
          <a:blip r:embed="rId5" cstate="print"/>
          <a:stretch>
            <a:fillRect/>
          </a:stretch>
        </p:blipFill>
        <p:spPr>
          <a:xfrm>
            <a:off x="4754580" y="970480"/>
            <a:ext cx="3429000" cy="5148649"/>
          </a:xfrm>
          <a:prstGeom prst="rect">
            <a:avLst/>
          </a:prstGeom>
          <a:ln>
            <a:noFill/>
          </a:ln>
          <a:effectLst>
            <a:outerShdw blurRad="292100" dist="139700" dir="2700000" algn="tl" rotWithShape="0">
              <a:srgbClr val="333333">
                <a:alpha val="65000"/>
              </a:srgbClr>
            </a:outerShdw>
          </a:effectLst>
        </p:spPr>
      </p:pic>
      <p:sp>
        <p:nvSpPr>
          <p:cNvPr id="6" name="Footer Placeholder 5"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10" name="TextBox 9"/>
          <p:cNvSpPr txBox="1"/>
          <p:nvPr/>
        </p:nvSpPr>
        <p:spPr>
          <a:xfrm>
            <a:off x="8617787" y="6582422"/>
            <a:ext cx="517578" cy="276999"/>
          </a:xfrm>
          <a:prstGeom prst="rect">
            <a:avLst/>
          </a:prstGeom>
          <a:noFill/>
        </p:spPr>
        <p:txBody>
          <a:bodyPr wrap="square" rtlCol="0">
            <a:spAutoFit/>
          </a:bodyPr>
          <a:lstStyle/>
          <a:p>
            <a:pPr algn="ctr"/>
            <a:r>
              <a:rPr lang="en-US" sz="1200" dirty="0" smtClean="0"/>
              <a:t>1-17</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0992820"/>
      </p:ext>
    </p:extLst>
  </p:cSld>
  <p:clrMapOvr>
    <a:masterClrMapping/>
  </p:clrMapOvr>
  <mc:AlternateContent xmlns:mc="http://schemas.openxmlformats.org/markup-compatibility/2006">
    <mc:Choice xmlns:p14="http://schemas.microsoft.com/office/powerpoint/2010/main" Requires="p14">
      <p:transition spd="slow" p14:dur="2000" advTm="61231"/>
    </mc:Choice>
    <mc:Fallback>
      <p:transition spd="slow" advTm="61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F8728-FE86-4878-8A91-1004F4FC9ADE}" type="slidenum">
              <a:rPr lang="en-US" smtClean="0"/>
              <a:pPr/>
              <a:t>18</a:t>
            </a:fld>
            <a:endParaRPr lang="en-US" dirty="0"/>
          </a:p>
        </p:txBody>
      </p:sp>
      <p:sp>
        <p:nvSpPr>
          <p:cNvPr id="10" name="Content Placeholder 9"/>
          <p:cNvSpPr>
            <a:spLocks noGrp="1"/>
          </p:cNvSpPr>
          <p:nvPr>
            <p:ph sz="quarter" idx="1"/>
          </p:nvPr>
        </p:nvSpPr>
        <p:spPr>
          <a:xfrm>
            <a:off x="676656" y="1672316"/>
            <a:ext cx="3657600" cy="4703084"/>
          </a:xfrm>
        </p:spPr>
        <p:txBody>
          <a:bodyPr>
            <a:normAutofit/>
          </a:bodyPr>
          <a:lstStyle/>
          <a:p>
            <a:pPr>
              <a:buNone/>
            </a:pPr>
            <a:r>
              <a:rPr lang="en-US" sz="2000" dirty="0" smtClean="0"/>
              <a:t>Arc Lamps</a:t>
            </a:r>
          </a:p>
          <a:p>
            <a:pPr marL="274320" lvl="1">
              <a:lnSpc>
                <a:spcPct val="90000"/>
              </a:lnSpc>
              <a:spcBef>
                <a:spcPts val="600"/>
              </a:spcBef>
              <a:buClr>
                <a:schemeClr val="tx1"/>
              </a:buClr>
              <a:buSzPct val="70000"/>
              <a:buFont typeface="Wingdings" pitchFamily="2" charset="2"/>
              <a:buChar char="Ø"/>
            </a:pPr>
            <a:r>
              <a:rPr lang="en-US" sz="1600" dirty="0" smtClean="0"/>
              <a:t>Carbon arcs were the earliest example where an arc would be drawn between two carbon electrodes.  </a:t>
            </a:r>
          </a:p>
          <a:p>
            <a:pPr marL="274320" lvl="1">
              <a:lnSpc>
                <a:spcPct val="90000"/>
              </a:lnSpc>
              <a:spcBef>
                <a:spcPts val="600"/>
              </a:spcBef>
              <a:buClr>
                <a:schemeClr val="tx1"/>
              </a:buClr>
              <a:buSzPct val="70000"/>
              <a:buFont typeface="Wingdings" pitchFamily="2" charset="2"/>
              <a:buChar char="Ø"/>
            </a:pPr>
            <a:r>
              <a:rPr lang="en-US" sz="1600" dirty="0" smtClean="0"/>
              <a:t>Normal operation would consume the carbon.</a:t>
            </a:r>
          </a:p>
          <a:p>
            <a:pPr>
              <a:buNone/>
            </a:pPr>
            <a:r>
              <a:rPr lang="en-US" sz="2000" dirty="0" smtClean="0"/>
              <a:t>Incandescent Lamps</a:t>
            </a:r>
          </a:p>
          <a:p>
            <a:pPr marL="274320" lvl="1">
              <a:lnSpc>
                <a:spcPct val="90000"/>
              </a:lnSpc>
              <a:spcBef>
                <a:spcPts val="600"/>
              </a:spcBef>
              <a:buClr>
                <a:schemeClr val="tx1"/>
              </a:buClr>
              <a:buSzPct val="70000"/>
              <a:buFont typeface="Wingdings" pitchFamily="2" charset="2"/>
              <a:buChar char="Ø"/>
            </a:pPr>
            <a:r>
              <a:rPr lang="en-US" sz="1600" dirty="0" smtClean="0"/>
              <a:t>Current would heat a wire to incandescence, but would not consume the wire.</a:t>
            </a:r>
          </a:p>
          <a:p>
            <a:pPr marL="274320" lvl="1">
              <a:lnSpc>
                <a:spcPct val="90000"/>
              </a:lnSpc>
              <a:spcBef>
                <a:spcPts val="600"/>
              </a:spcBef>
              <a:buClr>
                <a:schemeClr val="tx1"/>
              </a:buClr>
              <a:buSzPct val="70000"/>
              <a:buFont typeface="Wingdings" pitchFamily="2" charset="2"/>
              <a:buChar char="Ø"/>
            </a:pPr>
            <a:r>
              <a:rPr lang="en-US" sz="1600" dirty="0" smtClean="0"/>
              <a:t>Incandescent lamps were an improvement over </a:t>
            </a:r>
            <a:r>
              <a:rPr lang="en-US" sz="1600" dirty="0"/>
              <a:t>a</a:t>
            </a:r>
            <a:r>
              <a:rPr lang="en-US" sz="1600" dirty="0" smtClean="0"/>
              <a:t>rc lamps in that they were a simpler and more reliable technology than arc lamps. The incandescent light was also less “harsh”.</a:t>
            </a:r>
          </a:p>
          <a:p>
            <a:endParaRPr lang="en-US" dirty="0"/>
          </a:p>
        </p:txBody>
      </p:sp>
      <p:sp>
        <p:nvSpPr>
          <p:cNvPr id="12" name="Title 4"/>
          <p:cNvSpPr>
            <a:spLocks noGrp="1"/>
          </p:cNvSpPr>
          <p:nvPr>
            <p:ph type="title"/>
          </p:nvPr>
        </p:nvSpPr>
        <p:spPr>
          <a:xfrm>
            <a:off x="457200" y="178278"/>
            <a:ext cx="7467600" cy="609600"/>
          </a:xfrm>
        </p:spPr>
        <p:txBody>
          <a:bodyPr anchor="t">
            <a:normAutofit fontScale="90000"/>
          </a:bodyPr>
          <a:lstStyle/>
          <a:p>
            <a:r>
              <a:rPr lang="en-US" sz="1200" dirty="0" smtClean="0">
                <a:solidFill>
                  <a:schemeClr val="bg1">
                    <a:lumMod val="75000"/>
                  </a:schemeClr>
                </a:solidFill>
              </a:rPr>
              <a:t>Part 1(Prior to 1900): The First Electric Loads </a:t>
            </a:r>
            <a:br>
              <a:rPr lang="en-US" sz="1200" dirty="0" smtClean="0">
                <a:solidFill>
                  <a:schemeClr val="bg1">
                    <a:lumMod val="75000"/>
                  </a:schemeClr>
                </a:solidFill>
              </a:rPr>
            </a:br>
            <a:r>
              <a:rPr lang="en-US" sz="2700" dirty="0" smtClean="0"/>
              <a:t>Early Lighting Loads</a:t>
            </a:r>
            <a:endParaRPr lang="en-US" sz="2700" dirty="0"/>
          </a:p>
        </p:txBody>
      </p:sp>
      <p:sp>
        <p:nvSpPr>
          <p:cNvPr id="13" name="TextBox 12"/>
          <p:cNvSpPr txBox="1"/>
          <p:nvPr/>
        </p:nvSpPr>
        <p:spPr>
          <a:xfrm>
            <a:off x="533400" y="914400"/>
            <a:ext cx="7315200" cy="369332"/>
          </a:xfrm>
          <a:prstGeom prst="rect">
            <a:avLst/>
          </a:prstGeom>
          <a:noFill/>
        </p:spPr>
        <p:txBody>
          <a:bodyPr wrap="square" rtlCol="0">
            <a:spAutoFit/>
          </a:bodyPr>
          <a:lstStyle/>
          <a:p>
            <a:r>
              <a:rPr lang="en-US" dirty="0" smtClean="0"/>
              <a:t>For electric lighting there were two competing </a:t>
            </a:r>
            <a:r>
              <a:rPr lang="en-US" dirty="0" smtClean="0"/>
              <a:t>technologies</a:t>
            </a:r>
            <a:r>
              <a:rPr lang="en-US" dirty="0" smtClean="0"/>
              <a:t>. </a:t>
            </a:r>
            <a:endParaRPr lang="en-US" dirty="0" smtClean="0">
              <a:solidFill>
                <a:srgbClr val="FF0000"/>
              </a:solidFill>
            </a:endParaRPr>
          </a:p>
        </p:txBody>
      </p:sp>
      <p:pic>
        <p:nvPicPr>
          <p:cNvPr id="14" name="Content Placeholder 13" descr="1911GEalmp.jpg"/>
          <p:cNvPicPr>
            <a:picLocks noGrp="1" noChangeAspect="1"/>
          </p:cNvPicPr>
          <p:nvPr>
            <p:ph sz="quarter" idx="2"/>
          </p:nvPr>
        </p:nvPicPr>
        <p:blipFill>
          <a:blip r:embed="rId5" cstate="print"/>
          <a:stretch>
            <a:fillRect/>
          </a:stretch>
        </p:blipFill>
        <p:spPr>
          <a:xfrm>
            <a:off x="4456972" y="1905000"/>
            <a:ext cx="1435100" cy="3175000"/>
          </a:xfrm>
          <a:prstGeom prst="rect">
            <a:avLst/>
          </a:prstGeom>
          <a:ln w="3175">
            <a:solidFill>
              <a:schemeClr val="tx1"/>
            </a:solidFill>
          </a:ln>
        </p:spPr>
      </p:pic>
      <p:pic>
        <p:nvPicPr>
          <p:cNvPr id="15" name="Picture 2" descr="C:\Users\d3p313\Desktop\Edison and Shelby Light Bulbs 1899.png"/>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248400" y="1905000"/>
            <a:ext cx="2376500" cy="32766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617787" y="6582422"/>
            <a:ext cx="517578" cy="276999"/>
          </a:xfrm>
          <a:prstGeom prst="rect">
            <a:avLst/>
          </a:prstGeom>
          <a:noFill/>
        </p:spPr>
        <p:txBody>
          <a:bodyPr wrap="square" rtlCol="0">
            <a:spAutoFit/>
          </a:bodyPr>
          <a:lstStyle/>
          <a:p>
            <a:pPr algn="ctr"/>
            <a:r>
              <a:rPr lang="en-US" sz="1200" dirty="0" smtClean="0"/>
              <a:t>1-18</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4639"/>
    </mc:Choice>
    <mc:Fallback>
      <p:transition spd="slow" advTm="134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156"/>
            <a:ext cx="7467600" cy="609600"/>
          </a:xfrm>
        </p:spPr>
        <p:txBody>
          <a:bodyPr>
            <a:normAutofit fontScale="90000"/>
          </a:bodyPr>
          <a:lstStyle/>
          <a:p>
            <a:r>
              <a:rPr lang="en-US" sz="1300" dirty="0" smtClean="0">
                <a:solidFill>
                  <a:schemeClr val="bg1">
                    <a:lumMod val="75000"/>
                  </a:schemeClr>
                </a:solidFill>
              </a:rPr>
              <a:t>Part 1 (Prior to 1900):  The First Electric Loads </a:t>
            </a:r>
            <a:r>
              <a:rPr lang="en-US" sz="1200" dirty="0" smtClean="0">
                <a:solidFill>
                  <a:schemeClr val="bg1">
                    <a:lumMod val="75000"/>
                  </a:schemeClr>
                </a:solidFill>
              </a:rPr>
              <a:t/>
            </a:r>
            <a:br>
              <a:rPr lang="en-US" sz="1200" dirty="0" smtClean="0">
                <a:solidFill>
                  <a:schemeClr val="bg1">
                    <a:lumMod val="75000"/>
                  </a:schemeClr>
                </a:solidFill>
              </a:rPr>
            </a:br>
            <a:r>
              <a:rPr lang="en-US" sz="2700" dirty="0" smtClean="0"/>
              <a:t>Early Lighting Loads</a:t>
            </a:r>
            <a:endParaRPr lang="en-US" sz="2700" dirty="0"/>
          </a:p>
        </p:txBody>
      </p:sp>
      <p:sp>
        <p:nvSpPr>
          <p:cNvPr id="6" name="Footer Placeholder 5"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5" name="Slide Number Placeholder 1"/>
          <p:cNvSpPr>
            <a:spLocks noGrp="1"/>
          </p:cNvSpPr>
          <p:nvPr>
            <p:ph type="sldNum" sz="quarter" idx="12"/>
          </p:nvPr>
        </p:nvSpPr>
        <p:spPr/>
        <p:txBody>
          <a:bodyPr/>
          <a:lstStyle/>
          <a:p>
            <a:fld id="{B6F15528-21DE-4FAA-801E-634DDDAF4B2B}" type="slidenum">
              <a:rPr lang="en-US" smtClean="0"/>
              <a:pPr/>
              <a:t>19</a:t>
            </a:fld>
            <a:endParaRPr lang="en-US" dirty="0"/>
          </a:p>
        </p:txBody>
      </p:sp>
      <p:sp>
        <p:nvSpPr>
          <p:cNvPr id="3" name="Content Placeholder 2"/>
          <p:cNvSpPr>
            <a:spLocks noGrp="1"/>
          </p:cNvSpPr>
          <p:nvPr>
            <p:ph sz="quarter" idx="1"/>
          </p:nvPr>
        </p:nvSpPr>
        <p:spPr>
          <a:xfrm>
            <a:off x="469391" y="1143000"/>
            <a:ext cx="4088921" cy="4572000"/>
          </a:xfrm>
        </p:spPr>
        <p:txBody>
          <a:bodyPr>
            <a:normAutofit fontScale="40000" lnSpcReduction="20000"/>
          </a:bodyPr>
          <a:lstStyle/>
          <a:p>
            <a:pPr marL="0" indent="320040">
              <a:lnSpc>
                <a:spcPct val="110000"/>
              </a:lnSpc>
              <a:spcBef>
                <a:spcPts val="0"/>
              </a:spcBef>
              <a:spcAft>
                <a:spcPts val="1200"/>
              </a:spcAft>
              <a:buNone/>
            </a:pPr>
            <a:r>
              <a:rPr lang="en-US" sz="4500" dirty="0" smtClean="0"/>
              <a:t>Lighting was not billed with a service meter.  Instead, common schedules were used (1885 Astoria rates):</a:t>
            </a:r>
          </a:p>
          <a:p>
            <a:pPr marL="457200" indent="-233363">
              <a:lnSpc>
                <a:spcPct val="110000"/>
              </a:lnSpc>
              <a:buClr>
                <a:schemeClr val="tx1"/>
              </a:buClr>
              <a:buFont typeface="Wingdings" pitchFamily="2" charset="2"/>
              <a:buChar char="Ø"/>
            </a:pPr>
            <a:r>
              <a:rPr lang="en-US" sz="4500" dirty="0" smtClean="0"/>
              <a:t>10 o’clock lights $.75/light per night</a:t>
            </a:r>
          </a:p>
          <a:p>
            <a:pPr marL="457200" indent="-233363">
              <a:lnSpc>
                <a:spcPct val="110000"/>
              </a:lnSpc>
              <a:buClr>
                <a:schemeClr val="tx1"/>
              </a:buClr>
              <a:buFont typeface="Wingdings" pitchFamily="2" charset="2"/>
              <a:buChar char="Ø"/>
            </a:pPr>
            <a:r>
              <a:rPr lang="en-US" sz="4500" dirty="0" smtClean="0"/>
              <a:t>12 o’clock lights $1.00/light per night</a:t>
            </a:r>
          </a:p>
          <a:p>
            <a:pPr marL="457200" indent="-233363">
              <a:lnSpc>
                <a:spcPct val="110000"/>
              </a:lnSpc>
              <a:buClr>
                <a:schemeClr val="tx1"/>
              </a:buClr>
              <a:buFont typeface="Wingdings" pitchFamily="2" charset="2"/>
              <a:buChar char="Ø"/>
            </a:pPr>
            <a:r>
              <a:rPr lang="en-US" sz="4500" dirty="0" smtClean="0"/>
              <a:t>All night-lights $1.50/light (note: this is approximately $38.80 in 2012 dollars)</a:t>
            </a:r>
            <a:r>
              <a:rPr lang="en-US" sz="4500" dirty="0" smtClean="0">
                <a:solidFill>
                  <a:srgbClr val="FF0000"/>
                </a:solidFill>
              </a:rPr>
              <a:t> </a:t>
            </a:r>
            <a:r>
              <a:rPr lang="en-US" sz="4500" dirty="0" smtClean="0"/>
              <a:t>per night</a:t>
            </a:r>
          </a:p>
          <a:p>
            <a:pPr marL="0" indent="341313">
              <a:lnSpc>
                <a:spcPct val="110000"/>
              </a:lnSpc>
              <a:spcBef>
                <a:spcPts val="1200"/>
              </a:spcBef>
              <a:buNone/>
            </a:pPr>
            <a:r>
              <a:rPr lang="en-US" sz="4500" dirty="0" smtClean="0"/>
              <a:t>Lighting generally was only in demand during the evenings and nights, and as a result electric generating equipment was not making money during the day.</a:t>
            </a:r>
          </a:p>
          <a:p>
            <a:pPr>
              <a:buFont typeface="Arial" pitchFamily="34" charset="0"/>
              <a:buChar char="•"/>
            </a:pPr>
            <a:endParaRPr lang="en-US" dirty="0" smtClean="0"/>
          </a:p>
        </p:txBody>
      </p:sp>
      <p:sp>
        <p:nvSpPr>
          <p:cNvPr id="10" name="TextBox 9"/>
          <p:cNvSpPr txBox="1"/>
          <p:nvPr/>
        </p:nvSpPr>
        <p:spPr>
          <a:xfrm>
            <a:off x="8617787" y="6582422"/>
            <a:ext cx="517578" cy="276999"/>
          </a:xfrm>
          <a:prstGeom prst="rect">
            <a:avLst/>
          </a:prstGeom>
          <a:noFill/>
        </p:spPr>
        <p:txBody>
          <a:bodyPr wrap="square" rtlCol="0">
            <a:spAutoFit/>
          </a:bodyPr>
          <a:lstStyle/>
          <a:p>
            <a:pPr algn="ctr"/>
            <a:r>
              <a:rPr lang="en-US" sz="1200" dirty="0" smtClean="0"/>
              <a:t>1-19</a:t>
            </a:r>
            <a:endParaRPr lang="en-US" sz="1200" dirty="0"/>
          </a:p>
        </p:txBody>
      </p:sp>
      <p:pic>
        <p:nvPicPr>
          <p:cNvPr id="2051" name="Picture 3" descr="C:\Users\d3p313\Desktop\Astoria Imperial Restaurant ca 1909.jpg"/>
          <p:cNvPicPr>
            <a:picLocks noGrp="1" noChangeAspect="1" noChangeArrowheads="1"/>
          </p:cNvPicPr>
          <p:nvPr>
            <p:ph sz="quarter" idx="2"/>
          </p:nvPr>
        </p:nvPicPr>
        <p:blipFill rotWithShape="1">
          <a:blip r:embed="rId5" cstate="print">
            <a:extLst>
              <a:ext uri="{28A0092B-C50C-407E-A947-70E740481C1C}">
                <a14:useLocalDpi xmlns:a14="http://schemas.microsoft.com/office/drawing/2010/main" val="0"/>
              </a:ext>
            </a:extLst>
          </a:blip>
          <a:srcRect b="6256"/>
          <a:stretch/>
        </p:blipFill>
        <p:spPr bwMode="auto">
          <a:xfrm>
            <a:off x="4649099" y="1739900"/>
            <a:ext cx="4227477" cy="261620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8402"/>
    </mc:Choice>
    <mc:Fallback>
      <p:transition spd="slow" advTm="118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t="-3000" b="-3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428414"/>
            <a:ext cx="7467600" cy="655638"/>
          </a:xfrm>
        </p:spPr>
        <p:txBody>
          <a:bodyPr/>
          <a:lstStyle/>
          <a:p>
            <a:r>
              <a:rPr lang="en-US" dirty="0" smtClean="0"/>
              <a:t>Overview – about this presentation</a:t>
            </a:r>
            <a:endParaRPr lang="en-US" dirty="0"/>
          </a:p>
        </p:txBody>
      </p:sp>
      <p:sp>
        <p:nvSpPr>
          <p:cNvPr id="5" name="Content Placeholder 4"/>
          <p:cNvSpPr>
            <a:spLocks noGrp="1"/>
          </p:cNvSpPr>
          <p:nvPr>
            <p:ph sz="quarter" idx="1"/>
          </p:nvPr>
        </p:nvSpPr>
        <p:spPr>
          <a:xfrm>
            <a:off x="554736" y="1432735"/>
            <a:ext cx="7467600" cy="4873752"/>
          </a:xfrm>
        </p:spPr>
        <p:txBody>
          <a:bodyPr>
            <a:normAutofit fontScale="77500" lnSpcReduction="20000"/>
          </a:bodyPr>
          <a:lstStyle/>
          <a:p>
            <a:pPr marL="0" indent="233363">
              <a:spcBef>
                <a:spcPts val="1200"/>
              </a:spcBef>
              <a:buNone/>
            </a:pPr>
            <a:r>
              <a:rPr lang="en-US" dirty="0" smtClean="0"/>
              <a:t>This training was prepared at the Pacific Northwest National Laboratory, for the Pacific Northwest </a:t>
            </a:r>
            <a:r>
              <a:rPr lang="en-US" dirty="0"/>
              <a:t>Center of Excellence for Clean </a:t>
            </a:r>
            <a:r>
              <a:rPr lang="en-US" dirty="0" smtClean="0"/>
              <a:t>Energy at Centralia Community College.  This work was funded through a United States Department of Energy workforce education grant. </a:t>
            </a:r>
            <a:endParaRPr lang="en-US" dirty="0"/>
          </a:p>
          <a:p>
            <a:pPr marL="0" indent="233363">
              <a:spcBef>
                <a:spcPts val="1200"/>
              </a:spcBef>
              <a:buNone/>
            </a:pPr>
            <a:r>
              <a:rPr lang="en-US" dirty="0" smtClean="0"/>
              <a:t>This presentation is general to the Northwest, but specific to Washington State and interactions within the Seattle region.  The focus on Washington, and the Seattle region in particular, is due primarily to the abundance of historical material for this region.</a:t>
            </a:r>
          </a:p>
          <a:p>
            <a:pPr marL="0" indent="233363">
              <a:spcBef>
                <a:spcPts val="1200"/>
              </a:spcBef>
              <a:buNone/>
            </a:pPr>
            <a:r>
              <a:rPr lang="en-US" dirty="0" smtClean="0"/>
              <a:t>This presentation is not meant to be a comprehensive study of all the issues in the Northwest, but an introduction to many of the issues that have shaped the formation of the region’s electricity </a:t>
            </a:r>
            <a:r>
              <a:rPr lang="en-US" dirty="0" smtClean="0"/>
              <a:t>infrastructure. </a:t>
            </a:r>
          </a:p>
          <a:p>
            <a:pPr marL="0" indent="233363">
              <a:spcBef>
                <a:spcPts val="1200"/>
              </a:spcBef>
              <a:buNone/>
            </a:pPr>
            <a:r>
              <a:rPr lang="en-US" dirty="0" smtClean="0"/>
              <a:t>The material in these slides is designed for a broad audience, and as such, a background in electrical engineering is not necessary. This material is appropriate for people with an interest in the general history of the electricity industry, or with an interest in understanding how past events have shaped the development of todays electrical infrastructure.</a:t>
            </a:r>
          </a:p>
        </p:txBody>
      </p:sp>
      <p:sp>
        <p:nvSpPr>
          <p:cNvPr id="2" name="Slide Number Placeholder 1" hidden="1"/>
          <p:cNvSpPr>
            <a:spLocks noGrp="1"/>
          </p:cNvSpPr>
          <p:nvPr>
            <p:ph type="sldNum" sz="quarter" idx="15"/>
          </p:nvPr>
        </p:nvSpPr>
        <p:spPr/>
        <p:txBody>
          <a:bodyPr/>
          <a:lstStyle/>
          <a:p>
            <a:r>
              <a:rPr lang="en-US" dirty="0" smtClean="0"/>
              <a:t>2</a:t>
            </a:r>
            <a:endParaRPr lang="en-US" dirty="0"/>
          </a:p>
        </p:txBody>
      </p:sp>
      <p:sp>
        <p:nvSpPr>
          <p:cNvPr id="6" name="Footer Placeholder 5" hidden="1"/>
          <p:cNvSpPr>
            <a:spLocks noGrp="1"/>
          </p:cNvSpPr>
          <p:nvPr>
            <p:ph type="ftr" sz="quarter" idx="16"/>
          </p:nvPr>
        </p:nvSpPr>
        <p:spPr/>
        <p:txBody>
          <a:bodyPr/>
          <a:lstStyle/>
          <a:p>
            <a:r>
              <a:rPr lang="en-US" dirty="0" smtClean="0"/>
              <a:t>Development of the Electricity Industry in the Northwest - Part 1 The Early Years (Prior to 1900)</a:t>
            </a:r>
            <a:endParaRPr lang="en-US" dirty="0"/>
          </a:p>
        </p:txBody>
      </p:sp>
      <p:sp>
        <p:nvSpPr>
          <p:cNvPr id="7" name="TextBox 6"/>
          <p:cNvSpPr txBox="1"/>
          <p:nvPr/>
        </p:nvSpPr>
        <p:spPr>
          <a:xfrm>
            <a:off x="8617787" y="6582422"/>
            <a:ext cx="517578" cy="276999"/>
          </a:xfrm>
          <a:prstGeom prst="rect">
            <a:avLst/>
          </a:prstGeom>
          <a:noFill/>
        </p:spPr>
        <p:txBody>
          <a:bodyPr wrap="square" rtlCol="0">
            <a:spAutoFit/>
          </a:bodyPr>
          <a:lstStyle/>
          <a:p>
            <a:pPr algn="ctr"/>
            <a:r>
              <a:rPr lang="en-US" sz="1200" dirty="0" smtClean="0"/>
              <a:t>1-2</a:t>
            </a:r>
            <a:endParaRPr lang="en-US" sz="1200"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24337541"/>
      </p:ext>
    </p:extLst>
  </p:cSld>
  <p:clrMapOvr>
    <a:masterClrMapping/>
  </p:clrMapOvr>
  <mc:AlternateContent xmlns:mc="http://schemas.openxmlformats.org/markup-compatibility/2006">
    <mc:Choice xmlns:p14="http://schemas.microsoft.com/office/powerpoint/2010/main" Requires="p14">
      <p:transition spd="slow" p14:dur="2000" advTm="93199"/>
    </mc:Choice>
    <mc:Fallback>
      <p:transition spd="slow" advTm="93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7467600" cy="639762"/>
          </a:xfrm>
        </p:spPr>
        <p:txBody>
          <a:bodyPr>
            <a:normAutofit fontScale="90000"/>
          </a:bodyPr>
          <a:lstStyle/>
          <a:p>
            <a:r>
              <a:rPr lang="en-US" sz="1300" dirty="0" smtClean="0">
                <a:solidFill>
                  <a:schemeClr val="bg1">
                    <a:lumMod val="75000"/>
                  </a:schemeClr>
                </a:solidFill>
              </a:rPr>
              <a:t>Part 1 (Prior to 1900): The First Electric Loads </a:t>
            </a:r>
            <a:br>
              <a:rPr lang="en-US" sz="1300" dirty="0" smtClean="0">
                <a:solidFill>
                  <a:schemeClr val="bg1">
                    <a:lumMod val="75000"/>
                  </a:schemeClr>
                </a:solidFill>
              </a:rPr>
            </a:br>
            <a:r>
              <a:rPr lang="en-US" sz="2400" dirty="0" smtClean="0"/>
              <a:t>Early Traction Loads – Street Cars</a:t>
            </a:r>
            <a:endParaRPr lang="en-US" sz="24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dirty="0"/>
          </a:p>
        </p:txBody>
      </p:sp>
      <p:sp>
        <p:nvSpPr>
          <p:cNvPr id="5" name="Content Placeholder 4"/>
          <p:cNvSpPr>
            <a:spLocks noGrp="1"/>
          </p:cNvSpPr>
          <p:nvPr>
            <p:ph sz="quarter" idx="1"/>
          </p:nvPr>
        </p:nvSpPr>
        <p:spPr>
          <a:xfrm>
            <a:off x="457200" y="990600"/>
            <a:ext cx="8153400" cy="2382328"/>
          </a:xfrm>
        </p:spPr>
        <p:txBody>
          <a:bodyPr>
            <a:noAutofit/>
          </a:bodyPr>
          <a:lstStyle/>
          <a:p>
            <a:pPr marL="0" indent="320040">
              <a:lnSpc>
                <a:spcPct val="90000"/>
              </a:lnSpc>
              <a:spcBef>
                <a:spcPts val="1200"/>
              </a:spcBef>
              <a:buNone/>
            </a:pPr>
            <a:r>
              <a:rPr lang="en-US" sz="1600" dirty="0" smtClean="0"/>
              <a:t>Electric street cars provided a demand for electricity during the day, which increased the utilization factor of electric generation equipment, thus making the systems more profitable.</a:t>
            </a:r>
          </a:p>
          <a:p>
            <a:pPr marL="0" indent="320040">
              <a:lnSpc>
                <a:spcPct val="90000"/>
              </a:lnSpc>
              <a:spcBef>
                <a:spcPts val="1200"/>
              </a:spcBef>
              <a:buNone/>
            </a:pPr>
            <a:r>
              <a:rPr lang="en-US" sz="1600" dirty="0" smtClean="0"/>
              <a:t>Early electric street cars were Direct Current (DC) because of the ability to easily control the speed of DC motors. Variable speed AC motors were not in common use at this time.</a:t>
            </a:r>
          </a:p>
          <a:p>
            <a:pPr marL="0" indent="320040">
              <a:lnSpc>
                <a:spcPct val="90000"/>
              </a:lnSpc>
              <a:spcBef>
                <a:spcPts val="1200"/>
              </a:spcBef>
              <a:buNone/>
            </a:pPr>
            <a:r>
              <a:rPr lang="en-US" sz="1600" dirty="0" smtClean="0"/>
              <a:t>Additionally, many street car lines were built specifically to provide transportation to new suburban communities. These early traction loads (street cars) were radial systems within urban centers or from urban centers to suburban communities.</a:t>
            </a:r>
          </a:p>
        </p:txBody>
      </p:sp>
      <p:pic>
        <p:nvPicPr>
          <p:cNvPr id="3074" name="Picture 2" descr="C:\PNNL Work\Current Projects\FOA-152 Centralia\Module Development\Photos\Guy Phinney privat streetcar ca 1895.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2590800" y="3657600"/>
            <a:ext cx="3429000" cy="28217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Footer Placeholder 5"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9" name="TextBox 8"/>
          <p:cNvSpPr txBox="1"/>
          <p:nvPr/>
        </p:nvSpPr>
        <p:spPr>
          <a:xfrm>
            <a:off x="8617787" y="6582422"/>
            <a:ext cx="517578" cy="276999"/>
          </a:xfrm>
          <a:prstGeom prst="rect">
            <a:avLst/>
          </a:prstGeom>
          <a:noFill/>
        </p:spPr>
        <p:txBody>
          <a:bodyPr wrap="square" rtlCol="0">
            <a:spAutoFit/>
          </a:bodyPr>
          <a:lstStyle/>
          <a:p>
            <a:pPr algn="ctr"/>
            <a:r>
              <a:rPr lang="en-US" sz="1200" dirty="0" smtClean="0"/>
              <a:t>1-20</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40017700"/>
      </p:ext>
    </p:extLst>
  </p:cSld>
  <p:clrMapOvr>
    <a:masterClrMapping/>
  </p:clrMapOvr>
  <mc:AlternateContent xmlns:mc="http://schemas.openxmlformats.org/markup-compatibility/2006">
    <mc:Choice xmlns:p14="http://schemas.microsoft.com/office/powerpoint/2010/main" Requires="p14">
      <p:transition spd="slow" p14:dur="2000" advTm="137120"/>
    </mc:Choice>
    <mc:Fallback>
      <p:transition spd="slow" advTm="137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7467600" cy="639762"/>
          </a:xfrm>
        </p:spPr>
        <p:txBody>
          <a:bodyPr>
            <a:normAutofit fontScale="90000"/>
          </a:bodyPr>
          <a:lstStyle/>
          <a:p>
            <a:r>
              <a:rPr lang="en-US" sz="1200" dirty="0" smtClean="0">
                <a:solidFill>
                  <a:schemeClr val="bg1">
                    <a:lumMod val="75000"/>
                  </a:schemeClr>
                </a:solidFill>
              </a:rPr>
              <a:t>Part 1 (Prior to 1900): The First Electric Loads </a:t>
            </a:r>
            <a:r>
              <a:rPr lang="en-US" dirty="0" smtClean="0">
                <a:solidFill>
                  <a:schemeClr val="bg1">
                    <a:lumMod val="75000"/>
                  </a:schemeClr>
                </a:solidFill>
              </a:rPr>
              <a:t/>
            </a:r>
            <a:br>
              <a:rPr lang="en-US" dirty="0" smtClean="0">
                <a:solidFill>
                  <a:schemeClr val="bg1">
                    <a:lumMod val="75000"/>
                  </a:schemeClr>
                </a:solidFill>
              </a:rPr>
            </a:br>
            <a:r>
              <a:rPr lang="en-US" sz="2400" dirty="0" smtClean="0"/>
              <a:t>Early Motor loads</a:t>
            </a:r>
            <a:endParaRPr lang="en-US" sz="24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21</a:t>
            </a:fld>
            <a:endParaRPr lang="en-US" dirty="0"/>
          </a:p>
        </p:txBody>
      </p:sp>
      <p:sp>
        <p:nvSpPr>
          <p:cNvPr id="5" name="Content Placeholder 4"/>
          <p:cNvSpPr>
            <a:spLocks noGrp="1"/>
          </p:cNvSpPr>
          <p:nvPr>
            <p:ph sz="quarter" idx="1"/>
          </p:nvPr>
        </p:nvSpPr>
        <p:spPr>
          <a:xfrm>
            <a:off x="533400" y="990600"/>
            <a:ext cx="5257800" cy="5257800"/>
          </a:xfrm>
        </p:spPr>
        <p:txBody>
          <a:bodyPr>
            <a:normAutofit fontScale="25000" lnSpcReduction="20000"/>
          </a:bodyPr>
          <a:lstStyle/>
          <a:p>
            <a:pPr marL="0" indent="320040">
              <a:lnSpc>
                <a:spcPct val="110000"/>
              </a:lnSpc>
              <a:spcBef>
                <a:spcPts val="0"/>
              </a:spcBef>
              <a:spcAft>
                <a:spcPts val="1200"/>
              </a:spcAft>
              <a:buNone/>
            </a:pPr>
            <a:r>
              <a:rPr lang="en-US" sz="5600" dirty="0"/>
              <a:t>Prior to </a:t>
            </a:r>
            <a:r>
              <a:rPr lang="en-US" sz="5600" dirty="0" smtClean="0"/>
              <a:t>1890, </a:t>
            </a:r>
            <a:r>
              <a:rPr lang="en-US" sz="5600" dirty="0"/>
              <a:t>factories </a:t>
            </a:r>
            <a:r>
              <a:rPr lang="en-US" sz="5600" dirty="0" smtClean="0"/>
              <a:t>tended to use electricity only for lighting</a:t>
            </a:r>
            <a:r>
              <a:rPr lang="en-US" sz="5600" dirty="0"/>
              <a:t>, </a:t>
            </a:r>
            <a:r>
              <a:rPr lang="en-US" sz="5600" dirty="0" smtClean="0"/>
              <a:t> using electricity for motor loads was adopted at a slower pace.</a:t>
            </a:r>
            <a:endParaRPr lang="en-US" sz="5600" dirty="0"/>
          </a:p>
          <a:p>
            <a:pPr marL="0" indent="320040">
              <a:lnSpc>
                <a:spcPct val="110000"/>
              </a:lnSpc>
              <a:spcBef>
                <a:spcPts val="0"/>
              </a:spcBef>
              <a:spcAft>
                <a:spcPts val="1200"/>
              </a:spcAft>
              <a:buNone/>
            </a:pPr>
            <a:r>
              <a:rPr lang="en-US" sz="5600" dirty="0" smtClean="0"/>
              <a:t>The lack of a good motor </a:t>
            </a:r>
            <a:r>
              <a:rPr lang="en-US" sz="5600" dirty="0" smtClean="0"/>
              <a:t>design, </a:t>
            </a:r>
            <a:r>
              <a:rPr lang="en-US" sz="5600" dirty="0" smtClean="0"/>
              <a:t>that avoided </a:t>
            </a:r>
            <a:r>
              <a:rPr lang="en-US" sz="5600" dirty="0" smtClean="0"/>
              <a:t>sparking,  </a:t>
            </a:r>
            <a:r>
              <a:rPr lang="en-US" sz="5600" dirty="0" smtClean="0"/>
              <a:t>limited the use of early motor loads. Sparks could cause explosions in industrial applications where there was dust or fumes that might catch fire.</a:t>
            </a:r>
          </a:p>
          <a:p>
            <a:pPr marL="0" indent="320040">
              <a:lnSpc>
                <a:spcPct val="110000"/>
              </a:lnSpc>
              <a:spcBef>
                <a:spcPts val="0"/>
              </a:spcBef>
              <a:spcAft>
                <a:spcPts val="1200"/>
              </a:spcAft>
              <a:buNone/>
            </a:pPr>
            <a:r>
              <a:rPr lang="en-US" sz="5600" dirty="0" smtClean="0"/>
              <a:t>It was not until 1886 that Frank Sprague invented a DC motor with limited sparking and  that could provide constant speed under varying load.  </a:t>
            </a:r>
          </a:p>
          <a:p>
            <a:pPr marL="0" indent="320040">
              <a:lnSpc>
                <a:spcPct val="110000"/>
              </a:lnSpc>
              <a:spcBef>
                <a:spcPts val="0"/>
              </a:spcBef>
              <a:spcAft>
                <a:spcPts val="600"/>
              </a:spcAft>
              <a:buNone/>
            </a:pPr>
            <a:r>
              <a:rPr lang="en-US" sz="5600" dirty="0" smtClean="0"/>
              <a:t>Early adaption of electric motors was limited by:</a:t>
            </a:r>
          </a:p>
          <a:p>
            <a:pPr marL="690563" lvl="1" indent="-233363">
              <a:buClr>
                <a:schemeClr val="tx1"/>
              </a:buClr>
              <a:buFont typeface="Wingdings" pitchFamily="2" charset="2"/>
              <a:buChar char="Ø"/>
            </a:pPr>
            <a:r>
              <a:rPr lang="en-US" sz="5600" dirty="0" smtClean="0"/>
              <a:t>High costs for buying and installing motors in conjunction with </a:t>
            </a:r>
          </a:p>
          <a:p>
            <a:pPr marL="690563" lvl="1" indent="-233363">
              <a:spcAft>
                <a:spcPts val="1200"/>
              </a:spcAft>
              <a:buClr>
                <a:schemeClr val="tx1"/>
              </a:buClr>
              <a:buFont typeface="Wingdings" pitchFamily="2" charset="2"/>
              <a:buChar char="Ø"/>
            </a:pPr>
            <a:r>
              <a:rPr lang="en-US" sz="5600" dirty="0" smtClean="0"/>
              <a:t>a lack of trained electrical engineers for installation and maintenance.</a:t>
            </a:r>
          </a:p>
          <a:p>
            <a:pPr marL="0" indent="320040">
              <a:lnSpc>
                <a:spcPct val="110000"/>
              </a:lnSpc>
              <a:spcBef>
                <a:spcPts val="0"/>
              </a:spcBef>
              <a:spcAft>
                <a:spcPts val="1200"/>
              </a:spcAft>
              <a:buNone/>
            </a:pPr>
            <a:r>
              <a:rPr lang="en-US" sz="5600" dirty="0" smtClean="0"/>
              <a:t>Local utilities could not supply factories motors because they needed too much electricity. In some cases a single factory would require more power than the total capacity of the local utility.</a:t>
            </a:r>
          </a:p>
          <a:p>
            <a:pPr marL="0" indent="320040">
              <a:lnSpc>
                <a:spcPct val="110000"/>
              </a:lnSpc>
              <a:spcBef>
                <a:spcPts val="0"/>
              </a:spcBef>
              <a:spcAft>
                <a:spcPts val="1200"/>
              </a:spcAft>
              <a:buNone/>
            </a:pPr>
            <a:r>
              <a:rPr lang="en-US" sz="5600" dirty="0" smtClean="0"/>
              <a:t> Instead,  these early electric motors were often supplied power by  electricity generating units within the factory</a:t>
            </a:r>
          </a:p>
          <a:p>
            <a:pPr marL="0" indent="320040">
              <a:lnSpc>
                <a:spcPct val="110000"/>
              </a:lnSpc>
              <a:spcBef>
                <a:spcPts val="0"/>
              </a:spcBef>
              <a:spcAft>
                <a:spcPts val="1200"/>
              </a:spcAft>
              <a:buNone/>
            </a:pPr>
            <a:r>
              <a:rPr lang="en-US" sz="5600" dirty="0" smtClean="0"/>
              <a:t>In 1900 less than 5% of factories were electrified but these factories produced, and consumed, over half of the electricity generated in the United States.</a:t>
            </a:r>
          </a:p>
          <a:p>
            <a:endParaRPr lang="en-US" dirty="0"/>
          </a:p>
        </p:txBody>
      </p:sp>
      <p:pic>
        <p:nvPicPr>
          <p:cNvPr id="1026" name="Picture 2"/>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6248400" y="1828800"/>
            <a:ext cx="2334960" cy="3515131"/>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9" name="TextBox 8"/>
          <p:cNvSpPr txBox="1"/>
          <p:nvPr/>
        </p:nvSpPr>
        <p:spPr>
          <a:xfrm>
            <a:off x="8617787" y="6582422"/>
            <a:ext cx="517578" cy="276999"/>
          </a:xfrm>
          <a:prstGeom prst="rect">
            <a:avLst/>
          </a:prstGeom>
          <a:noFill/>
        </p:spPr>
        <p:txBody>
          <a:bodyPr wrap="square" rtlCol="0">
            <a:spAutoFit/>
          </a:bodyPr>
          <a:lstStyle/>
          <a:p>
            <a:pPr algn="ctr"/>
            <a:r>
              <a:rPr lang="en-US" sz="1200" dirty="0" smtClean="0"/>
              <a:t>1-21</a:t>
            </a:r>
            <a:endParaRPr lang="en-US" sz="12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11729660"/>
      </p:ext>
    </p:extLst>
  </p:cSld>
  <p:clrMapOvr>
    <a:masterClrMapping/>
  </p:clrMapOvr>
  <mc:AlternateContent xmlns:mc="http://schemas.openxmlformats.org/markup-compatibility/2006">
    <mc:Choice xmlns:p14="http://schemas.microsoft.com/office/powerpoint/2010/main" Requires="p14">
      <p:transition spd="slow" p14:dur="2000" advTm="234194"/>
    </mc:Choice>
    <mc:Fallback>
      <p:transition spd="slow" advTm="234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 y="615336"/>
            <a:ext cx="8327366" cy="1817298"/>
          </a:xfrm>
        </p:spPr>
        <p:txBody>
          <a:bodyPr>
            <a:normAutofit fontScale="90000"/>
          </a:bodyPr>
          <a:lstStyle/>
          <a:p>
            <a:r>
              <a:rPr lang="en-US" sz="2200" dirty="0" smtClean="0"/>
              <a:t>Part 1: The Early Years of Northwest Electricity</a:t>
            </a:r>
            <a:br>
              <a:rPr lang="en-US" sz="2200" dirty="0" smtClean="0"/>
            </a:br>
            <a:r>
              <a:rPr lang="en-US" sz="2200" dirty="0" smtClean="0"/>
              <a:t> (Prior to 1900)</a:t>
            </a:r>
            <a:br>
              <a:rPr lang="en-US" sz="2200" dirty="0" smtClean="0"/>
            </a:br>
            <a:r>
              <a:rPr lang="en-US" sz="2400" dirty="0" smtClean="0"/>
              <a:t/>
            </a:r>
            <a:br>
              <a:rPr lang="en-US" sz="2400" dirty="0" smtClean="0"/>
            </a:br>
            <a:r>
              <a:rPr lang="en-US" sz="3100" dirty="0" smtClean="0"/>
              <a:t>Section 3: </a:t>
            </a:r>
            <a:r>
              <a:rPr lang="en-US" sz="3100" dirty="0" smtClean="0">
                <a:latin typeface="+mn-lt"/>
              </a:rPr>
              <a:t>Structuring and Financing the Early Systems</a:t>
            </a:r>
            <a:r>
              <a:rPr lang="en-US" dirty="0" smtClean="0"/>
              <a:t/>
            </a:r>
            <a:br>
              <a:rPr lang="en-US" dirty="0" smtClean="0"/>
            </a:br>
            <a:endParaRPr lang="en-US" dirty="0"/>
          </a:p>
        </p:txBody>
      </p:sp>
      <p:sp>
        <p:nvSpPr>
          <p:cNvPr id="4" name="Slide Number Placeholder 3" hidden="1"/>
          <p:cNvSpPr>
            <a:spLocks noGrp="1"/>
          </p:cNvSpPr>
          <p:nvPr>
            <p:ph type="sldNum" sz="quarter" idx="11"/>
          </p:nvPr>
        </p:nvSpPr>
        <p:spPr/>
        <p:txBody>
          <a:bodyPr/>
          <a:lstStyle/>
          <a:p>
            <a:fld id="{E7CF8728-FE86-4878-8A91-1004F4FC9ADE}" type="slidenum">
              <a:rPr lang="en-US" smtClean="0"/>
              <a:pPr/>
              <a:t>22</a:t>
            </a:fld>
            <a:endParaRPr lang="en-US" dirty="0"/>
          </a:p>
        </p:txBody>
      </p:sp>
      <p:sp>
        <p:nvSpPr>
          <p:cNvPr id="7" name="TextBox 6"/>
          <p:cNvSpPr txBox="1"/>
          <p:nvPr/>
        </p:nvSpPr>
        <p:spPr>
          <a:xfrm>
            <a:off x="8617787" y="6582422"/>
            <a:ext cx="517578" cy="276999"/>
          </a:xfrm>
          <a:prstGeom prst="rect">
            <a:avLst/>
          </a:prstGeom>
          <a:noFill/>
        </p:spPr>
        <p:txBody>
          <a:bodyPr wrap="square" rtlCol="0">
            <a:spAutoFit/>
          </a:bodyPr>
          <a:lstStyle/>
          <a:p>
            <a:pPr algn="ctr"/>
            <a:r>
              <a:rPr lang="en-US" sz="1200" dirty="0" smtClean="0"/>
              <a:t>1-22</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95"/>
    </mc:Choice>
    <mc:Fallback>
      <p:transition spd="slow" advTm="5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7467600" cy="563562"/>
          </a:xfrm>
        </p:spPr>
        <p:txBody>
          <a:bodyPr>
            <a:normAutofit fontScale="90000"/>
          </a:bodyPr>
          <a:lstStyle/>
          <a:p>
            <a:r>
              <a:rPr lang="en-US" sz="1300" dirty="0" smtClean="0">
                <a:solidFill>
                  <a:schemeClr val="bg1">
                    <a:lumMod val="75000"/>
                  </a:schemeClr>
                </a:solidFill>
              </a:rPr>
              <a:t>Part 1 (Prior to 1900): Structuring and financing the early Systems</a:t>
            </a:r>
            <a:r>
              <a:rPr lang="en-US" dirty="0" smtClean="0"/>
              <a:t/>
            </a:r>
            <a:br>
              <a:rPr lang="en-US" dirty="0" smtClean="0"/>
            </a:br>
            <a:r>
              <a:rPr lang="en-US" sz="2400" dirty="0" smtClean="0"/>
              <a:t>Municipal Regulation and the Franchise System</a:t>
            </a:r>
            <a:endParaRPr lang="en-US" sz="24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23</a:t>
            </a:fld>
            <a:endParaRPr lang="en-US" dirty="0"/>
          </a:p>
        </p:txBody>
      </p:sp>
      <p:sp>
        <p:nvSpPr>
          <p:cNvPr id="5" name="Content Placeholder 4"/>
          <p:cNvSpPr>
            <a:spLocks noGrp="1"/>
          </p:cNvSpPr>
          <p:nvPr>
            <p:ph sz="quarter" idx="1"/>
          </p:nvPr>
        </p:nvSpPr>
        <p:spPr>
          <a:xfrm>
            <a:off x="469392" y="1434910"/>
            <a:ext cx="3657600" cy="5147512"/>
          </a:xfrm>
        </p:spPr>
        <p:txBody>
          <a:bodyPr>
            <a:normAutofit fontScale="85000" lnSpcReduction="10000"/>
          </a:bodyPr>
          <a:lstStyle/>
          <a:p>
            <a:pPr marL="0" indent="320040">
              <a:lnSpc>
                <a:spcPct val="90000"/>
              </a:lnSpc>
              <a:spcAft>
                <a:spcPts val="600"/>
              </a:spcAft>
              <a:buNone/>
            </a:pPr>
            <a:r>
              <a:rPr lang="en-US" sz="1800" dirty="0"/>
              <a:t>In order to connect the electrical generators with the end-use loads, it was necessary to run wires and cables, which required access to city streets. </a:t>
            </a:r>
            <a:r>
              <a:rPr lang="en-US" sz="1800" dirty="0" smtClean="0"/>
              <a:t> A </a:t>
            </a:r>
            <a:r>
              <a:rPr lang="en-US" sz="1800" dirty="0"/>
              <a:t>franchise was needed from the local municipality in order to obtain the </a:t>
            </a:r>
            <a:r>
              <a:rPr lang="en-US" sz="1800" dirty="0" smtClean="0"/>
              <a:t>right </a:t>
            </a:r>
            <a:r>
              <a:rPr lang="en-US" sz="1800" dirty="0"/>
              <a:t>to use public right of ways for private use. </a:t>
            </a:r>
          </a:p>
          <a:p>
            <a:pPr marL="0" indent="320040">
              <a:lnSpc>
                <a:spcPct val="90000"/>
              </a:lnSpc>
              <a:spcAft>
                <a:spcPts val="600"/>
              </a:spcAft>
              <a:buNone/>
            </a:pPr>
            <a:r>
              <a:rPr lang="en-US" sz="1800" dirty="0"/>
              <a:t>The franchise system was not unique to electricity, and it experienced corruption </a:t>
            </a:r>
            <a:r>
              <a:rPr lang="en-US" sz="1800" dirty="0" smtClean="0"/>
              <a:t>similar </a:t>
            </a:r>
            <a:r>
              <a:rPr lang="en-US" sz="1800" dirty="0"/>
              <a:t>to other utility franchises such as water.</a:t>
            </a:r>
            <a:endParaRPr lang="en-US" sz="1600" dirty="0"/>
          </a:p>
          <a:p>
            <a:pPr marL="0" indent="320040">
              <a:spcAft>
                <a:spcPts val="600"/>
              </a:spcAft>
              <a:buNone/>
            </a:pPr>
            <a:r>
              <a:rPr lang="en-US" sz="1800" dirty="0" smtClean="0"/>
              <a:t>In many cases municipalities would issue short term, overlapping franchises with the idea that the market would determine the best price, capacity, etc.</a:t>
            </a:r>
          </a:p>
          <a:p>
            <a:pPr marL="0" indent="320040">
              <a:spcAft>
                <a:spcPts val="600"/>
              </a:spcAft>
              <a:buNone/>
            </a:pPr>
            <a:r>
              <a:rPr lang="en-US" sz="1800" dirty="0" smtClean="0"/>
              <a:t>This resulted in multiple redundant  stacked power </a:t>
            </a:r>
            <a:r>
              <a:rPr lang="en-US" sz="1800" dirty="0" smtClean="0"/>
              <a:t>lines, like </a:t>
            </a:r>
            <a:r>
              <a:rPr lang="en-US" sz="1800" dirty="0" smtClean="0"/>
              <a:t>those shown in the </a:t>
            </a:r>
            <a:r>
              <a:rPr lang="en-US" sz="1800" dirty="0" smtClean="0"/>
              <a:t>picture, where </a:t>
            </a:r>
            <a:r>
              <a:rPr lang="en-US" sz="1800" dirty="0" smtClean="0"/>
              <a:t>franchises overlapped and more than one company provided power to the same area. This was both dangerous and inefficient. </a:t>
            </a:r>
          </a:p>
          <a:p>
            <a:pPr marL="0" indent="0">
              <a:buNone/>
            </a:pPr>
            <a:endParaRPr lang="en-US" sz="1800" dirty="0"/>
          </a:p>
          <a:p>
            <a:pPr marL="0" indent="0">
              <a:buNone/>
            </a:pPr>
            <a:endParaRPr lang="en-US" sz="1800" dirty="0"/>
          </a:p>
        </p:txBody>
      </p:sp>
      <p:pic>
        <p:nvPicPr>
          <p:cNvPr id="2050" name="Picture 2" descr="C:\PNNL Work\Current Projects\FOA-152 Centralia\Module Development\Photos\Utility poles on Pike St. ca 1905.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4310330" y="1854200"/>
            <a:ext cx="4340225" cy="34812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Footer Placeholder 5"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11" name="TextBox 10"/>
          <p:cNvSpPr txBox="1"/>
          <p:nvPr/>
        </p:nvSpPr>
        <p:spPr>
          <a:xfrm>
            <a:off x="8617787" y="6582422"/>
            <a:ext cx="517578" cy="276999"/>
          </a:xfrm>
          <a:prstGeom prst="rect">
            <a:avLst/>
          </a:prstGeom>
          <a:noFill/>
        </p:spPr>
        <p:txBody>
          <a:bodyPr wrap="square" rtlCol="0">
            <a:spAutoFit/>
          </a:bodyPr>
          <a:lstStyle/>
          <a:p>
            <a:pPr algn="ctr"/>
            <a:r>
              <a:rPr lang="en-US" sz="1200" dirty="0" smtClean="0"/>
              <a:t>1-24</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0264959"/>
      </p:ext>
    </p:extLst>
  </p:cSld>
  <p:clrMapOvr>
    <a:masterClrMapping/>
  </p:clrMapOvr>
  <mc:AlternateContent xmlns:mc="http://schemas.openxmlformats.org/markup-compatibility/2006">
    <mc:Choice xmlns:p14="http://schemas.microsoft.com/office/powerpoint/2010/main" Requires="p14">
      <p:transition spd="slow" p14:dur="2000" advTm="192300"/>
    </mc:Choice>
    <mc:Fallback>
      <p:transition spd="slow" advTm="192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8278"/>
            <a:ext cx="7467600" cy="639762"/>
          </a:xfrm>
        </p:spPr>
        <p:txBody>
          <a:bodyPr>
            <a:normAutofit fontScale="90000"/>
          </a:bodyPr>
          <a:lstStyle/>
          <a:p>
            <a:r>
              <a:rPr lang="en-US" sz="1300" dirty="0" smtClean="0">
                <a:solidFill>
                  <a:schemeClr val="bg1">
                    <a:lumMod val="75000"/>
                  </a:schemeClr>
                </a:solidFill>
              </a:rPr>
              <a:t>Part 1 (Prior to 1900): Structuring and financing the early Systems </a:t>
            </a:r>
            <a:br>
              <a:rPr lang="en-US" sz="1300" dirty="0" smtClean="0">
                <a:solidFill>
                  <a:schemeClr val="bg1">
                    <a:lumMod val="75000"/>
                  </a:schemeClr>
                </a:solidFill>
              </a:rPr>
            </a:br>
            <a:r>
              <a:rPr lang="en-US" sz="2700" dirty="0" smtClean="0"/>
              <a:t>Financing the Early Power Systems</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24</a:t>
            </a:fld>
            <a:endParaRPr lang="en-US" dirty="0"/>
          </a:p>
        </p:txBody>
      </p:sp>
      <p:sp>
        <p:nvSpPr>
          <p:cNvPr id="5" name="Content Placeholder 4"/>
          <p:cNvSpPr>
            <a:spLocks noGrp="1"/>
          </p:cNvSpPr>
          <p:nvPr>
            <p:ph sz="quarter" idx="1"/>
          </p:nvPr>
        </p:nvSpPr>
        <p:spPr>
          <a:xfrm>
            <a:off x="457200" y="990600"/>
            <a:ext cx="8153400" cy="3429000"/>
          </a:xfrm>
        </p:spPr>
        <p:txBody>
          <a:bodyPr>
            <a:noAutofit/>
          </a:bodyPr>
          <a:lstStyle/>
          <a:p>
            <a:pPr marL="0" indent="231775">
              <a:spcBef>
                <a:spcPts val="0"/>
              </a:spcBef>
              <a:spcAft>
                <a:spcPts val="1200"/>
              </a:spcAft>
              <a:buNone/>
            </a:pPr>
            <a:r>
              <a:rPr lang="en-US" sz="1600" dirty="0" smtClean="0"/>
              <a:t>For new electrical systems, all of the infrastructure had to be built before there could be a return on investment.  As a result, the majority of early systems took on significant debt in order to begin operations.</a:t>
            </a:r>
          </a:p>
          <a:p>
            <a:pPr marL="0" indent="231775">
              <a:spcBef>
                <a:spcPts val="0"/>
              </a:spcBef>
              <a:spcAft>
                <a:spcPts val="1200"/>
              </a:spcAft>
              <a:buNone/>
            </a:pPr>
            <a:r>
              <a:rPr lang="en-US" sz="1600" dirty="0" smtClean="0"/>
              <a:t>Edison’s Pearl Street station required the invention of the Jumbo Dynamo, which was 27 tons and </a:t>
            </a:r>
            <a:r>
              <a:rPr lang="en-US" sz="1600" dirty="0" smtClean="0"/>
              <a:t>rated at 150 </a:t>
            </a:r>
            <a:r>
              <a:rPr lang="en-US" sz="1600" dirty="0" smtClean="0"/>
              <a:t>kW.  This was 4 times larger than any previous dynamo.  The dynamos were named after P.T. Barnum's famous elephant.</a:t>
            </a:r>
          </a:p>
          <a:p>
            <a:pPr marL="0" indent="231775">
              <a:spcBef>
                <a:spcPts val="0"/>
              </a:spcBef>
              <a:spcAft>
                <a:spcPts val="1200"/>
              </a:spcAft>
              <a:buNone/>
            </a:pPr>
            <a:r>
              <a:rPr lang="en-US" sz="1600" dirty="0" smtClean="0"/>
              <a:t>While the generators </a:t>
            </a:r>
            <a:r>
              <a:rPr lang="en-US" sz="1600" dirty="0" smtClean="0"/>
              <a:t>were a </a:t>
            </a:r>
            <a:r>
              <a:rPr lang="en-US" sz="1600" dirty="0" smtClean="0"/>
              <a:t>significant cost because of their size, the infrastructure for delivering power was a larger </a:t>
            </a:r>
            <a:r>
              <a:rPr lang="en-US" sz="1600" dirty="0" smtClean="0"/>
              <a:t>expense, </a:t>
            </a:r>
            <a:r>
              <a:rPr lang="en-US" sz="1600" dirty="0" smtClean="0"/>
              <a:t>the largest cost was often the copper mains and distribution lines. </a:t>
            </a:r>
          </a:p>
          <a:p>
            <a:pPr marL="0" indent="231775">
              <a:spcBef>
                <a:spcPts val="0"/>
              </a:spcBef>
              <a:spcAft>
                <a:spcPts val="1200"/>
              </a:spcAft>
              <a:buNone/>
            </a:pPr>
            <a:r>
              <a:rPr lang="en-US" sz="1600" dirty="0" smtClean="0"/>
              <a:t>The franchise system with its uncertainty, and in some cases corruption, further increased the cost of operations.</a:t>
            </a:r>
          </a:p>
        </p:txBody>
      </p:sp>
      <p:pic>
        <p:nvPicPr>
          <p:cNvPr id="7" name="Picture 2" descr="C:\Users\d3p313\Desktop\Pearl Street station Jumbo Dynamo 100 kW.jp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5116689" y="4343400"/>
            <a:ext cx="3474861" cy="1876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Footer Placeholder 5"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8" name="TextBox 7"/>
          <p:cNvSpPr txBox="1"/>
          <p:nvPr/>
        </p:nvSpPr>
        <p:spPr>
          <a:xfrm>
            <a:off x="457200" y="4328160"/>
            <a:ext cx="4572000" cy="1643527"/>
          </a:xfrm>
          <a:prstGeom prst="rect">
            <a:avLst/>
          </a:prstGeom>
          <a:noFill/>
        </p:spPr>
        <p:txBody>
          <a:bodyPr wrap="square" rtlCol="0">
            <a:spAutoFit/>
          </a:bodyPr>
          <a:lstStyle/>
          <a:p>
            <a:pPr indent="231775">
              <a:lnSpc>
                <a:spcPct val="90000"/>
              </a:lnSpc>
              <a:spcAft>
                <a:spcPts val="1200"/>
              </a:spcAft>
            </a:pPr>
            <a:r>
              <a:rPr lang="en-US" sz="1600" dirty="0" smtClean="0"/>
              <a:t>The overall effect was that early power companies had a relatively low rate of return on large fixed investments, and if the franchise was lost the assets would be stranded because it was not cost effective to move or sell the components of the system.  These businesses were often high risk, with only moderate returns on investment.</a:t>
            </a:r>
            <a:endParaRPr lang="en-US" sz="1600" dirty="0"/>
          </a:p>
        </p:txBody>
      </p:sp>
      <p:sp>
        <p:nvSpPr>
          <p:cNvPr id="11" name="TextBox 10"/>
          <p:cNvSpPr txBox="1"/>
          <p:nvPr/>
        </p:nvSpPr>
        <p:spPr>
          <a:xfrm>
            <a:off x="8617787" y="6582422"/>
            <a:ext cx="517578" cy="276999"/>
          </a:xfrm>
          <a:prstGeom prst="rect">
            <a:avLst/>
          </a:prstGeom>
          <a:noFill/>
        </p:spPr>
        <p:txBody>
          <a:bodyPr wrap="square" rtlCol="0">
            <a:spAutoFit/>
          </a:bodyPr>
          <a:lstStyle/>
          <a:p>
            <a:pPr algn="ctr"/>
            <a:r>
              <a:rPr lang="en-US" sz="1200" dirty="0" smtClean="0"/>
              <a:t>1-25</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13072735"/>
      </p:ext>
    </p:extLst>
  </p:cSld>
  <p:clrMapOvr>
    <a:masterClrMapping/>
  </p:clrMapOvr>
  <mc:AlternateContent xmlns:mc="http://schemas.openxmlformats.org/markup-compatibility/2006">
    <mc:Choice xmlns:p14="http://schemas.microsoft.com/office/powerpoint/2010/main" Requires="p14">
      <p:transition spd="slow" p14:dur="2000" advTm="143848"/>
    </mc:Choice>
    <mc:Fallback>
      <p:transition spd="slow" advTm="143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1300" dirty="0" smtClean="0">
                <a:solidFill>
                  <a:schemeClr val="bg1">
                    <a:lumMod val="75000"/>
                  </a:schemeClr>
                </a:solidFill>
              </a:rPr>
              <a:t>Part 1 (Prior to 1900): Structuring and financing the early Systems</a:t>
            </a:r>
            <a:br>
              <a:rPr lang="en-US" sz="1300" dirty="0" smtClean="0">
                <a:solidFill>
                  <a:schemeClr val="bg1">
                    <a:lumMod val="75000"/>
                  </a:schemeClr>
                </a:solidFill>
              </a:rPr>
            </a:br>
            <a:r>
              <a:rPr lang="en-US" sz="1300" dirty="0" smtClean="0">
                <a:solidFill>
                  <a:schemeClr val="bg1">
                    <a:lumMod val="75000"/>
                  </a:schemeClr>
                </a:solidFill>
              </a:rPr>
              <a:t> </a:t>
            </a:r>
            <a:r>
              <a:rPr lang="en-US" sz="2700" dirty="0" smtClean="0"/>
              <a:t>Growth of the Isolated Stations</a:t>
            </a:r>
            <a:endParaRPr lang="en-US" sz="2700" dirty="0"/>
          </a:p>
        </p:txBody>
      </p:sp>
      <p:sp>
        <p:nvSpPr>
          <p:cNvPr id="6" name="Footer Placeholder 5"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25</a:t>
            </a:fld>
            <a:endParaRPr lang="en-US" dirty="0"/>
          </a:p>
        </p:txBody>
      </p:sp>
      <p:sp>
        <p:nvSpPr>
          <p:cNvPr id="5" name="Content Placeholder 4"/>
          <p:cNvSpPr>
            <a:spLocks noGrp="1"/>
          </p:cNvSpPr>
          <p:nvPr>
            <p:ph sz="quarter" idx="1"/>
          </p:nvPr>
        </p:nvSpPr>
        <p:spPr>
          <a:xfrm>
            <a:off x="457200" y="1955800"/>
            <a:ext cx="4114800" cy="4432300"/>
          </a:xfrm>
        </p:spPr>
        <p:txBody>
          <a:bodyPr>
            <a:normAutofit fontScale="70000" lnSpcReduction="20000"/>
          </a:bodyPr>
          <a:lstStyle/>
          <a:p>
            <a:pPr marL="0" indent="320040">
              <a:lnSpc>
                <a:spcPct val="110000"/>
              </a:lnSpc>
              <a:spcBef>
                <a:spcPts val="0"/>
              </a:spcBef>
              <a:spcAft>
                <a:spcPts val="1200"/>
              </a:spcAft>
              <a:buNone/>
            </a:pPr>
            <a:r>
              <a:rPr lang="en-US" sz="2300" dirty="0" smtClean="0"/>
              <a:t>Despite the challenges of financing new systems, the number of systems grew rapidly at the end of the 19</a:t>
            </a:r>
            <a:r>
              <a:rPr lang="en-US" sz="2300" baseline="30000" dirty="0" smtClean="0"/>
              <a:t>th</a:t>
            </a:r>
            <a:r>
              <a:rPr lang="en-US" sz="2300" dirty="0" smtClean="0"/>
              <a:t> century.</a:t>
            </a:r>
          </a:p>
          <a:p>
            <a:pPr marL="0" indent="320040">
              <a:lnSpc>
                <a:spcPct val="110000"/>
              </a:lnSpc>
              <a:spcBef>
                <a:spcPts val="0"/>
              </a:spcBef>
              <a:spcAft>
                <a:spcPts val="1200"/>
              </a:spcAft>
              <a:buNone/>
            </a:pPr>
            <a:r>
              <a:rPr lang="en-US" sz="2300" dirty="0" smtClean="0"/>
              <a:t>By 1899, within Seattle alone, there were 12 electric utilities and 22 street car providers, each of which were private companies.</a:t>
            </a:r>
          </a:p>
          <a:p>
            <a:pPr marL="0" indent="320040">
              <a:lnSpc>
                <a:spcPct val="110000"/>
              </a:lnSpc>
              <a:spcBef>
                <a:spcPts val="0"/>
              </a:spcBef>
              <a:spcAft>
                <a:spcPts val="1200"/>
              </a:spcAft>
              <a:buNone/>
            </a:pPr>
            <a:r>
              <a:rPr lang="en-US" sz="2300" dirty="0" smtClean="0"/>
              <a:t>In the 15 years following the establishment of the Seattle Electric Light Company (in 1885), Mitchell and Sparling built steam powered central systems in Tacoma, Spokane, Bellingham, and many smaller towns in Washington, as well as Portland, Oregon, Idaho, and even British Columbia, Canada. </a:t>
            </a:r>
          </a:p>
          <a:p>
            <a:pPr marL="0" indent="320040">
              <a:lnSpc>
                <a:spcPct val="110000"/>
              </a:lnSpc>
              <a:spcBef>
                <a:spcPts val="0"/>
              </a:spcBef>
              <a:spcAft>
                <a:spcPts val="1200"/>
              </a:spcAft>
              <a:buNone/>
            </a:pPr>
            <a:r>
              <a:rPr lang="en-US" sz="2300" dirty="0" smtClean="0"/>
              <a:t>These small central systems operated independently, with no interconnections to one another.</a:t>
            </a:r>
            <a:endParaRPr lang="en-US" sz="2000" dirty="0" smtClean="0"/>
          </a:p>
        </p:txBody>
      </p:sp>
      <p:pic>
        <p:nvPicPr>
          <p:cNvPr id="8" name="Content Placeholder 7" descr="Bellingham WA 1900.jpg"/>
          <p:cNvPicPr>
            <a:picLocks noGrp="1" noChangeAspect="1"/>
          </p:cNvPicPr>
          <p:nvPr>
            <p:ph sz="quarter" idx="2"/>
          </p:nvPr>
        </p:nvPicPr>
        <p:blipFill>
          <a:blip r:embed="rId5" cstate="print"/>
          <a:stretch>
            <a:fillRect/>
          </a:stretch>
        </p:blipFill>
        <p:spPr>
          <a:xfrm>
            <a:off x="4822825" y="2275589"/>
            <a:ext cx="3657600" cy="2979922"/>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8617787" y="6582422"/>
            <a:ext cx="517578" cy="276999"/>
          </a:xfrm>
          <a:prstGeom prst="rect">
            <a:avLst/>
          </a:prstGeom>
          <a:noFill/>
        </p:spPr>
        <p:txBody>
          <a:bodyPr wrap="square" rtlCol="0">
            <a:spAutoFit/>
          </a:bodyPr>
          <a:lstStyle/>
          <a:p>
            <a:pPr algn="ctr"/>
            <a:r>
              <a:rPr lang="en-US" sz="1200" dirty="0" smtClean="0"/>
              <a:t>1-26</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4057530"/>
      </p:ext>
    </p:extLst>
  </p:cSld>
  <p:clrMapOvr>
    <a:masterClrMapping/>
  </p:clrMapOvr>
  <mc:AlternateContent xmlns:mc="http://schemas.openxmlformats.org/markup-compatibility/2006">
    <mc:Choice xmlns:p14="http://schemas.microsoft.com/office/powerpoint/2010/main" Requires="p14">
      <p:transition spd="slow" p14:dur="2000" advTm="112147"/>
    </mc:Choice>
    <mc:Fallback>
      <p:transition spd="slow" advTm="112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04156"/>
            <a:ext cx="7467600" cy="609600"/>
          </a:xfrm>
        </p:spPr>
        <p:txBody>
          <a:bodyPr>
            <a:normAutofit fontScale="90000"/>
          </a:bodyPr>
          <a:lstStyle/>
          <a:p>
            <a:pPr marL="58738"/>
            <a:r>
              <a:rPr lang="en-US" sz="1300" dirty="0" smtClean="0">
                <a:solidFill>
                  <a:schemeClr val="bg1">
                    <a:lumMod val="75000"/>
                  </a:schemeClr>
                </a:solidFill>
              </a:rPr>
              <a:t>Part 1 (Prior to 1900): Structuring and financing the early Systems</a:t>
            </a:r>
            <a:r>
              <a:rPr lang="en-US" sz="3200" dirty="0" smtClean="0">
                <a:solidFill>
                  <a:schemeClr val="bg1">
                    <a:lumMod val="75000"/>
                  </a:schemeClr>
                </a:solidFill>
              </a:rPr>
              <a:t/>
            </a:r>
            <a:br>
              <a:rPr lang="en-US" sz="3200" dirty="0" smtClean="0">
                <a:solidFill>
                  <a:schemeClr val="bg1">
                    <a:lumMod val="75000"/>
                  </a:schemeClr>
                </a:solidFill>
              </a:rPr>
            </a:br>
            <a:r>
              <a:rPr lang="en-US" sz="2700" dirty="0"/>
              <a:t>S</a:t>
            </a:r>
            <a:r>
              <a:rPr lang="en-US" sz="2700" dirty="0" smtClean="0"/>
              <a:t>ummary of </a:t>
            </a:r>
            <a:r>
              <a:rPr lang="en-US" sz="2700" dirty="0"/>
              <a:t>E</a:t>
            </a:r>
            <a:r>
              <a:rPr lang="en-US" sz="2700" dirty="0" smtClean="0"/>
              <a:t>arly </a:t>
            </a:r>
            <a:r>
              <a:rPr lang="en-US" sz="2700" dirty="0" smtClean="0"/>
              <a:t>Isolated Systems Across the NW</a:t>
            </a:r>
            <a:endParaRPr lang="en-US" sz="2700" dirty="0"/>
          </a:p>
        </p:txBody>
      </p:sp>
      <p:sp>
        <p:nvSpPr>
          <p:cNvPr id="5" name="Content Placeholder 4"/>
          <p:cNvSpPr>
            <a:spLocks noGrp="1"/>
          </p:cNvSpPr>
          <p:nvPr>
            <p:ph sz="quarter" idx="1"/>
          </p:nvPr>
        </p:nvSpPr>
        <p:spPr>
          <a:xfrm>
            <a:off x="530352" y="1314450"/>
            <a:ext cx="7930896" cy="4568952"/>
          </a:xfrm>
        </p:spPr>
        <p:txBody>
          <a:bodyPr>
            <a:normAutofit fontScale="70000" lnSpcReduction="20000"/>
          </a:bodyPr>
          <a:lstStyle/>
          <a:p>
            <a:pPr>
              <a:buNone/>
            </a:pPr>
            <a:r>
              <a:rPr lang="en-US" dirty="0"/>
              <a:t>Washington: </a:t>
            </a:r>
          </a:p>
          <a:p>
            <a:pPr lvl="1">
              <a:buClr>
                <a:schemeClr val="tx1"/>
              </a:buClr>
              <a:buFont typeface="Wingdings" pitchFamily="2" charset="2"/>
              <a:buChar char="Ø"/>
            </a:pPr>
            <a:r>
              <a:rPr lang="en-US" dirty="0" smtClean="0"/>
              <a:t>1886 </a:t>
            </a:r>
            <a:r>
              <a:rPr lang="en-US" dirty="0"/>
              <a:t>the first string of electric lights was energized in </a:t>
            </a:r>
            <a:r>
              <a:rPr lang="en-US" dirty="0" smtClean="0"/>
              <a:t>Seattle.</a:t>
            </a:r>
          </a:p>
          <a:p>
            <a:pPr lvl="1">
              <a:buClr>
                <a:schemeClr val="tx1"/>
              </a:buClr>
              <a:buFont typeface="Wingdings" pitchFamily="2" charset="2"/>
              <a:buChar char="Ø"/>
            </a:pPr>
            <a:r>
              <a:rPr lang="en-US" dirty="0" smtClean="0"/>
              <a:t>Seattle, among other cities, supported </a:t>
            </a:r>
            <a:r>
              <a:rPr lang="en-US" dirty="0" smtClean="0"/>
              <a:t>multiple private utilities.</a:t>
            </a:r>
          </a:p>
          <a:p>
            <a:pPr lvl="1">
              <a:buClr>
                <a:schemeClr val="tx1"/>
              </a:buClr>
              <a:buFont typeface="Wingdings" pitchFamily="2" charset="2"/>
              <a:buChar char="Ø"/>
            </a:pPr>
            <a:r>
              <a:rPr lang="en-US" dirty="0" smtClean="0"/>
              <a:t>Small steam systems supplying cities grew across the state.</a:t>
            </a:r>
          </a:p>
          <a:p>
            <a:endParaRPr lang="en-US" dirty="0" smtClean="0"/>
          </a:p>
          <a:p>
            <a:pPr>
              <a:buNone/>
            </a:pPr>
            <a:r>
              <a:rPr lang="en-US" dirty="0" smtClean="0"/>
              <a:t>Oregon:</a:t>
            </a:r>
          </a:p>
          <a:p>
            <a:pPr lvl="1">
              <a:buClr>
                <a:schemeClr val="tx1"/>
              </a:buClr>
              <a:buFont typeface="Wingdings" pitchFamily="2" charset="2"/>
              <a:buChar char="Ø"/>
            </a:pPr>
            <a:r>
              <a:rPr lang="en-US" dirty="0"/>
              <a:t>1880 </a:t>
            </a:r>
            <a:r>
              <a:rPr lang="en-US" dirty="0" smtClean="0"/>
              <a:t>George </a:t>
            </a:r>
            <a:r>
              <a:rPr lang="en-US" dirty="0"/>
              <a:t>W. </a:t>
            </a:r>
            <a:r>
              <a:rPr lang="en-US" dirty="0" smtClean="0"/>
              <a:t>Weidler built the first system at his Portland </a:t>
            </a:r>
            <a:r>
              <a:rPr lang="en-US" dirty="0"/>
              <a:t>saw </a:t>
            </a:r>
            <a:r>
              <a:rPr lang="en-US" dirty="0" smtClean="0"/>
              <a:t>mill.</a:t>
            </a:r>
            <a:endParaRPr lang="en-US" dirty="0"/>
          </a:p>
          <a:p>
            <a:pPr lvl="1">
              <a:buClr>
                <a:schemeClr val="tx1"/>
              </a:buClr>
              <a:buFont typeface="Wingdings" pitchFamily="2" charset="2"/>
              <a:buChar char="Ø"/>
            </a:pPr>
            <a:r>
              <a:rPr lang="en-US" dirty="0" smtClean="0"/>
              <a:t>Additional systems were opened in Portland, along with smaller systems across the state.</a:t>
            </a:r>
            <a:endParaRPr lang="en-US" dirty="0"/>
          </a:p>
          <a:p>
            <a:endParaRPr lang="en-US" dirty="0" smtClean="0"/>
          </a:p>
          <a:p>
            <a:pPr>
              <a:buNone/>
            </a:pPr>
            <a:r>
              <a:rPr lang="en-US" dirty="0" smtClean="0"/>
              <a:t>Idaho</a:t>
            </a:r>
            <a:r>
              <a:rPr lang="en-US" dirty="0"/>
              <a:t>:</a:t>
            </a:r>
          </a:p>
          <a:p>
            <a:pPr lvl="1">
              <a:buClr>
                <a:schemeClr val="tx1"/>
              </a:buClr>
              <a:buFont typeface="Wingdings" pitchFamily="2" charset="2"/>
              <a:buChar char="Ø"/>
            </a:pPr>
            <a:r>
              <a:rPr lang="en-US" dirty="0" smtClean="0"/>
              <a:t>The first electric light in </a:t>
            </a:r>
            <a:r>
              <a:rPr lang="en-US" dirty="0"/>
              <a:t>I</a:t>
            </a:r>
            <a:r>
              <a:rPr lang="en-US" dirty="0" smtClean="0"/>
              <a:t>daho had been energized near Ketchum in 1882.</a:t>
            </a:r>
          </a:p>
          <a:p>
            <a:pPr lvl="1">
              <a:buClr>
                <a:schemeClr val="tx1"/>
              </a:buClr>
              <a:buFont typeface="Wingdings" pitchFamily="2" charset="2"/>
              <a:buChar char="Ø"/>
            </a:pPr>
            <a:r>
              <a:rPr lang="en-US" dirty="0" smtClean="0"/>
              <a:t>Small systems across the state began operation primarily to support mining interests.</a:t>
            </a:r>
          </a:p>
          <a:p>
            <a:endParaRPr lang="en-US" dirty="0" smtClean="0"/>
          </a:p>
          <a:p>
            <a:pPr>
              <a:buNone/>
            </a:pPr>
            <a:r>
              <a:rPr lang="en-US" dirty="0" smtClean="0"/>
              <a:t>Montana</a:t>
            </a:r>
            <a:endParaRPr lang="en-US" dirty="0"/>
          </a:p>
          <a:p>
            <a:pPr lvl="1">
              <a:buClr>
                <a:schemeClr val="tx1"/>
              </a:buClr>
              <a:buFont typeface="Wingdings" pitchFamily="2" charset="2"/>
              <a:buChar char="Ø"/>
            </a:pPr>
            <a:r>
              <a:rPr lang="en-US" dirty="0"/>
              <a:t>Walkerville, a suburb of Butte,  </a:t>
            </a:r>
            <a:r>
              <a:rPr lang="en-US" dirty="0" smtClean="0"/>
              <a:t>received </a:t>
            </a:r>
            <a:r>
              <a:rPr lang="en-US" dirty="0"/>
              <a:t>the first electricity in the </a:t>
            </a:r>
            <a:r>
              <a:rPr lang="en-US" dirty="0" smtClean="0"/>
              <a:t>1880’s.</a:t>
            </a:r>
            <a:endParaRPr lang="en-US" dirty="0"/>
          </a:p>
          <a:p>
            <a:pPr lvl="1">
              <a:buClr>
                <a:schemeClr val="tx1"/>
              </a:buClr>
              <a:buFont typeface="Wingdings" pitchFamily="2" charset="2"/>
              <a:buChar char="Ø"/>
            </a:pPr>
            <a:r>
              <a:rPr lang="en-US" dirty="0" smtClean="0"/>
              <a:t>Similar </a:t>
            </a:r>
            <a:r>
              <a:rPr lang="en-US" dirty="0"/>
              <a:t>to Idaho, </a:t>
            </a:r>
            <a:r>
              <a:rPr lang="en-US" dirty="0" smtClean="0"/>
              <a:t>the majority of the early systems were operated to </a:t>
            </a:r>
            <a:r>
              <a:rPr lang="en-US" dirty="0"/>
              <a:t>serve mining </a:t>
            </a:r>
            <a:r>
              <a:rPr lang="en-US" dirty="0" smtClean="0"/>
              <a:t>interests, </a:t>
            </a:r>
            <a:r>
              <a:rPr lang="en-US" dirty="0"/>
              <a:t>the Anaconda Company being one of the largest.</a:t>
            </a:r>
          </a:p>
          <a:p>
            <a:endParaRPr lang="en-US" dirty="0"/>
          </a:p>
        </p:txBody>
      </p:sp>
      <p:sp>
        <p:nvSpPr>
          <p:cNvPr id="2" name="Slide Number Placeholder 1"/>
          <p:cNvSpPr>
            <a:spLocks noGrp="1"/>
          </p:cNvSpPr>
          <p:nvPr>
            <p:ph type="sldNum" sz="quarter" idx="15"/>
          </p:nvPr>
        </p:nvSpPr>
        <p:spPr/>
        <p:txBody>
          <a:bodyPr/>
          <a:lstStyle/>
          <a:p>
            <a:fld id="{B6F15528-21DE-4FAA-801E-634DDDAF4B2B}" type="slidenum">
              <a:rPr lang="en-US" smtClean="0"/>
              <a:pPr/>
              <a:t>26</a:t>
            </a:fld>
            <a:endParaRPr lang="en-US" dirty="0"/>
          </a:p>
        </p:txBody>
      </p:sp>
      <p:sp>
        <p:nvSpPr>
          <p:cNvPr id="6" name="Footer Placeholder 5" hidden="1"/>
          <p:cNvSpPr>
            <a:spLocks noGrp="1"/>
          </p:cNvSpPr>
          <p:nvPr>
            <p:ph type="ftr" sz="quarter" idx="16"/>
          </p:nvPr>
        </p:nvSpPr>
        <p:spPr/>
        <p:txBody>
          <a:bodyPr/>
          <a:lstStyle/>
          <a:p>
            <a:r>
              <a:rPr lang="en-US" dirty="0" smtClean="0"/>
              <a:t>Development of the Electricity Industry in the Northwest - Part 1 The Early Years (Prior to 1900)</a:t>
            </a:r>
            <a:endParaRPr lang="en-US" dirty="0"/>
          </a:p>
        </p:txBody>
      </p:sp>
      <p:sp>
        <p:nvSpPr>
          <p:cNvPr id="10" name="TextBox 9"/>
          <p:cNvSpPr txBox="1"/>
          <p:nvPr/>
        </p:nvSpPr>
        <p:spPr>
          <a:xfrm>
            <a:off x="8617787" y="6582422"/>
            <a:ext cx="517578" cy="276999"/>
          </a:xfrm>
          <a:prstGeom prst="rect">
            <a:avLst/>
          </a:prstGeom>
          <a:noFill/>
        </p:spPr>
        <p:txBody>
          <a:bodyPr wrap="square" rtlCol="0">
            <a:spAutoFit/>
          </a:bodyPr>
          <a:lstStyle/>
          <a:p>
            <a:pPr algn="ctr"/>
            <a:r>
              <a:rPr lang="en-US" sz="1200" dirty="0" smtClean="0"/>
              <a:t>1-28</a:t>
            </a:r>
            <a:endParaRPr lang="en-US" sz="12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07783415"/>
      </p:ext>
    </p:extLst>
  </p:cSld>
  <p:clrMapOvr>
    <a:masterClrMapping/>
  </p:clrMapOvr>
  <mc:AlternateContent xmlns:mc="http://schemas.openxmlformats.org/markup-compatibility/2006">
    <mc:Choice xmlns:p14="http://schemas.microsoft.com/office/powerpoint/2010/main" Requires="p14">
      <p:transition spd="slow" p14:dur="2000" advTm="131806"/>
    </mc:Choice>
    <mc:Fallback>
      <p:transition spd="slow" advTm="131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1449"/>
            <a:ext cx="7543800" cy="873125"/>
          </a:xfrm>
        </p:spPr>
        <p:txBody>
          <a:bodyPr>
            <a:normAutofit/>
          </a:bodyPr>
          <a:lstStyle/>
          <a:p>
            <a:r>
              <a:rPr lang="en-US" sz="1300" dirty="0" smtClean="0">
                <a:solidFill>
                  <a:schemeClr val="bg1">
                    <a:lumMod val="75000"/>
                  </a:schemeClr>
                </a:solidFill>
              </a:rPr>
              <a:t>Part 1 (Prior to 1900): Structuring and financing the early Systems </a:t>
            </a:r>
            <a:r>
              <a:rPr lang="en-US" sz="3200" dirty="0" smtClean="0">
                <a:solidFill>
                  <a:schemeClr val="bg1">
                    <a:lumMod val="75000"/>
                  </a:schemeClr>
                </a:solidFill>
              </a:rPr>
              <a:t/>
            </a:r>
            <a:br>
              <a:rPr lang="en-US" sz="3200" dirty="0" smtClean="0">
                <a:solidFill>
                  <a:schemeClr val="bg1">
                    <a:lumMod val="75000"/>
                  </a:schemeClr>
                </a:solidFill>
              </a:rPr>
            </a:br>
            <a:r>
              <a:rPr lang="en-US" sz="2400" dirty="0" smtClean="0"/>
              <a:t>DC vs. AC</a:t>
            </a:r>
            <a:endParaRPr lang="en-US" sz="2400" dirty="0"/>
          </a:p>
        </p:txBody>
      </p:sp>
      <p:sp>
        <p:nvSpPr>
          <p:cNvPr id="6" name="Footer Placeholder 5"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8" name="Content Placeholder 7"/>
          <p:cNvSpPr>
            <a:spLocks noGrp="1"/>
          </p:cNvSpPr>
          <p:nvPr>
            <p:ph sz="quarter" idx="2"/>
          </p:nvPr>
        </p:nvSpPr>
        <p:spPr>
          <a:xfrm>
            <a:off x="457200" y="3552824"/>
            <a:ext cx="3657600" cy="2238375"/>
          </a:xfrm>
        </p:spPr>
        <p:txBody>
          <a:bodyPr>
            <a:normAutofit/>
          </a:bodyPr>
          <a:lstStyle/>
          <a:p>
            <a:pPr marL="0" indent="320040">
              <a:lnSpc>
                <a:spcPct val="110000"/>
              </a:lnSpc>
              <a:spcBef>
                <a:spcPts val="0"/>
              </a:spcBef>
              <a:spcAft>
                <a:spcPts val="1200"/>
              </a:spcAft>
              <a:buClr>
                <a:schemeClr val="tx1"/>
              </a:buClr>
              <a:buNone/>
            </a:pPr>
            <a:r>
              <a:rPr lang="en-US" sz="1600" dirty="0" smtClean="0"/>
              <a:t>The voltage supplied is relatively constant over time, with minor variations due to transients.</a:t>
            </a:r>
          </a:p>
          <a:p>
            <a:pPr marL="0" indent="320040">
              <a:lnSpc>
                <a:spcPct val="110000"/>
              </a:lnSpc>
              <a:spcBef>
                <a:spcPts val="0"/>
              </a:spcBef>
              <a:spcAft>
                <a:spcPts val="600"/>
              </a:spcAft>
              <a:buClr>
                <a:schemeClr val="tx1"/>
              </a:buClr>
              <a:buNone/>
            </a:pPr>
            <a:r>
              <a:rPr lang="en-US" sz="1600" dirty="0" smtClean="0"/>
              <a:t>At this time, there were no effective ways to change the voltage level of DC.</a:t>
            </a:r>
            <a:endParaRPr lang="en-US" sz="1600" dirty="0"/>
          </a:p>
          <a:p>
            <a:endParaRPr lang="en-US" dirty="0"/>
          </a:p>
        </p:txBody>
      </p:sp>
      <p:sp>
        <p:nvSpPr>
          <p:cNvPr id="11" name="Content Placeholder 10"/>
          <p:cNvSpPr>
            <a:spLocks noGrp="1"/>
          </p:cNvSpPr>
          <p:nvPr>
            <p:ph sz="quarter" idx="4"/>
          </p:nvPr>
        </p:nvSpPr>
        <p:spPr>
          <a:xfrm>
            <a:off x="4371975" y="3552824"/>
            <a:ext cx="3657600" cy="2238375"/>
          </a:xfrm>
        </p:spPr>
        <p:txBody>
          <a:bodyPr>
            <a:normAutofit/>
          </a:bodyPr>
          <a:lstStyle/>
          <a:p>
            <a:pPr marL="0" indent="320040">
              <a:lnSpc>
                <a:spcPct val="110000"/>
              </a:lnSpc>
              <a:spcBef>
                <a:spcPts val="0"/>
              </a:spcBef>
              <a:spcAft>
                <a:spcPts val="1200"/>
              </a:spcAft>
              <a:buClr>
                <a:schemeClr val="tx1"/>
              </a:buClr>
              <a:buNone/>
            </a:pPr>
            <a:r>
              <a:rPr lang="en-US" sz="1600" dirty="0" smtClean="0"/>
              <a:t>The voltage alternates at the system frequency and passes though the zero value multiple times a second.</a:t>
            </a:r>
          </a:p>
          <a:p>
            <a:pPr marL="0" indent="320040">
              <a:lnSpc>
                <a:spcPct val="110000"/>
              </a:lnSpc>
              <a:spcBef>
                <a:spcPts val="0"/>
              </a:spcBef>
              <a:spcAft>
                <a:spcPts val="1200"/>
              </a:spcAft>
              <a:buClr>
                <a:schemeClr val="tx1"/>
              </a:buClr>
              <a:buNone/>
            </a:pPr>
            <a:r>
              <a:rPr lang="en-US" sz="1600" dirty="0" smtClean="0"/>
              <a:t>Because of the zero crossings, it was possible to use transformers to efficiently change the voltage level as necessary.</a:t>
            </a:r>
            <a:endParaRPr lang="en-US" sz="1600" dirty="0"/>
          </a:p>
          <a:p>
            <a:endParaRPr lang="en-US" dirty="0"/>
          </a:p>
        </p:txBody>
      </p:sp>
      <p:sp>
        <p:nvSpPr>
          <p:cNvPr id="7" name="Text Placeholder 6"/>
          <p:cNvSpPr>
            <a:spLocks noGrp="1"/>
          </p:cNvSpPr>
          <p:nvPr>
            <p:ph type="body" sz="quarter" idx="1"/>
          </p:nvPr>
        </p:nvSpPr>
        <p:spPr>
          <a:xfrm>
            <a:off x="457200" y="1112520"/>
            <a:ext cx="3657600" cy="658368"/>
          </a:xfrm>
          <a:noFill/>
        </p:spPr>
        <p:txBody>
          <a:bodyPr/>
          <a:lstStyle/>
          <a:p>
            <a:r>
              <a:rPr lang="en-US" dirty="0" smtClean="0">
                <a:solidFill>
                  <a:schemeClr val="tx1"/>
                </a:solidFill>
              </a:rPr>
              <a:t>Direct Current	</a:t>
            </a:r>
            <a:endParaRPr lang="en-US" dirty="0">
              <a:solidFill>
                <a:schemeClr val="tx1"/>
              </a:solidFill>
            </a:endParaRPr>
          </a:p>
        </p:txBody>
      </p:sp>
      <p:sp>
        <p:nvSpPr>
          <p:cNvPr id="9" name="Text Placeholder 8"/>
          <p:cNvSpPr>
            <a:spLocks noGrp="1"/>
          </p:cNvSpPr>
          <p:nvPr>
            <p:ph type="body" sz="quarter" idx="3"/>
          </p:nvPr>
        </p:nvSpPr>
        <p:spPr>
          <a:xfrm>
            <a:off x="4343400" y="1112520"/>
            <a:ext cx="3657600" cy="658368"/>
          </a:xfrm>
          <a:noFill/>
        </p:spPr>
        <p:txBody>
          <a:bodyPr/>
          <a:lstStyle/>
          <a:p>
            <a:r>
              <a:rPr lang="en-US" dirty="0" smtClean="0">
                <a:solidFill>
                  <a:schemeClr val="tx1"/>
                </a:solidFill>
              </a:rPr>
              <a:t>Alternating Current</a:t>
            </a:r>
            <a:endParaRPr lang="en-US" dirty="0">
              <a:solidFill>
                <a:schemeClr val="tx1"/>
              </a:solidFill>
            </a:endParaRPr>
          </a:p>
        </p:txBody>
      </p:sp>
      <p:sp>
        <p:nvSpPr>
          <p:cNvPr id="10" name="TextBox 9"/>
          <p:cNvSpPr txBox="1"/>
          <p:nvPr/>
        </p:nvSpPr>
        <p:spPr>
          <a:xfrm>
            <a:off x="8617787" y="6582422"/>
            <a:ext cx="517578" cy="276999"/>
          </a:xfrm>
          <a:prstGeom prst="rect">
            <a:avLst/>
          </a:prstGeom>
          <a:noFill/>
        </p:spPr>
        <p:txBody>
          <a:bodyPr wrap="square" rtlCol="0">
            <a:spAutoFit/>
          </a:bodyPr>
          <a:lstStyle/>
          <a:p>
            <a:pPr algn="ctr"/>
            <a:r>
              <a:rPr lang="en-US" sz="1200" dirty="0" smtClean="0"/>
              <a:t>1-31</a:t>
            </a:r>
            <a:endParaRPr lang="en-US" sz="12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5" y="1862138"/>
            <a:ext cx="2309813" cy="1569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5966" y="1870379"/>
            <a:ext cx="2343484" cy="1569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25057831"/>
      </p:ext>
    </p:extLst>
  </p:cSld>
  <p:clrMapOvr>
    <a:masterClrMapping/>
  </p:clrMapOvr>
  <mc:AlternateContent xmlns:mc="http://schemas.openxmlformats.org/markup-compatibility/2006">
    <mc:Choice xmlns:p14="http://schemas.microsoft.com/office/powerpoint/2010/main" Requires="p14">
      <p:transition spd="slow" p14:dur="2000" advTm="118396"/>
    </mc:Choice>
    <mc:Fallback>
      <p:transition spd="slow" advTm="11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8278"/>
            <a:ext cx="7467600" cy="639762"/>
          </a:xfrm>
        </p:spPr>
        <p:txBody>
          <a:bodyPr>
            <a:normAutofit fontScale="90000"/>
          </a:bodyPr>
          <a:lstStyle/>
          <a:p>
            <a:r>
              <a:rPr lang="en-US" sz="1200" dirty="0" smtClean="0">
                <a:solidFill>
                  <a:schemeClr val="bg1">
                    <a:lumMod val="75000"/>
                  </a:schemeClr>
                </a:solidFill>
              </a:rPr>
              <a:t>Part 1 (Prior to 1900): Structuring and financing the early Systems </a:t>
            </a:r>
            <a:r>
              <a:rPr lang="en-US" sz="1300" dirty="0" smtClean="0">
                <a:solidFill>
                  <a:schemeClr val="bg1">
                    <a:lumMod val="75000"/>
                  </a:schemeClr>
                </a:solidFill>
              </a:rPr>
              <a:t/>
            </a:r>
            <a:br>
              <a:rPr lang="en-US" sz="1300" dirty="0" smtClean="0">
                <a:solidFill>
                  <a:schemeClr val="bg1">
                    <a:lumMod val="75000"/>
                  </a:schemeClr>
                </a:solidFill>
              </a:rPr>
            </a:br>
            <a:r>
              <a:rPr lang="en-US" sz="2500" dirty="0" smtClean="0"/>
              <a:t>Battle of the Currents</a:t>
            </a:r>
            <a:endParaRPr lang="en-US" sz="2500" dirty="0"/>
          </a:p>
        </p:txBody>
      </p:sp>
      <p:sp>
        <p:nvSpPr>
          <p:cNvPr id="5" name="Content Placeholder 4"/>
          <p:cNvSpPr>
            <a:spLocks noGrp="1"/>
          </p:cNvSpPr>
          <p:nvPr>
            <p:ph sz="quarter" idx="1"/>
          </p:nvPr>
        </p:nvSpPr>
        <p:spPr>
          <a:xfrm>
            <a:off x="457200" y="990600"/>
            <a:ext cx="4038600" cy="5334000"/>
          </a:xfrm>
        </p:spPr>
        <p:txBody>
          <a:bodyPr>
            <a:normAutofit fontScale="62500" lnSpcReduction="20000"/>
          </a:bodyPr>
          <a:lstStyle/>
          <a:p>
            <a:pPr marL="0" indent="0">
              <a:lnSpc>
                <a:spcPct val="110000"/>
              </a:lnSpc>
              <a:spcBef>
                <a:spcPts val="0"/>
              </a:spcBef>
              <a:spcAft>
                <a:spcPts val="1200"/>
              </a:spcAft>
              <a:buClr>
                <a:schemeClr val="tx1"/>
              </a:buClr>
              <a:buNone/>
            </a:pPr>
            <a:r>
              <a:rPr lang="en-US" dirty="0" smtClean="0"/>
              <a:t>While the early isolated electrical systems were Direct Current (DC), North America almost exclusively uses 60 Hz Alternating Current (AC) today (2013).</a:t>
            </a:r>
          </a:p>
          <a:p>
            <a:pPr marL="0" indent="0">
              <a:lnSpc>
                <a:spcPct val="110000"/>
              </a:lnSpc>
              <a:spcBef>
                <a:spcPts val="0"/>
              </a:spcBef>
              <a:spcAft>
                <a:spcPts val="600"/>
              </a:spcAft>
              <a:buClr>
                <a:schemeClr val="tx1"/>
              </a:buClr>
              <a:buNone/>
            </a:pPr>
            <a:r>
              <a:rPr lang="en-US" dirty="0" smtClean="0"/>
              <a:t>For the early electrical systems, DC provided a number of benefits over the nascent AC systems, these included:</a:t>
            </a:r>
          </a:p>
          <a:p>
            <a:pPr marL="690563" lvl="1" indent="-225425">
              <a:buClr>
                <a:schemeClr val="tx1"/>
              </a:buClr>
              <a:buSzPct val="70000"/>
              <a:buFont typeface="Wingdings" pitchFamily="2" charset="2"/>
              <a:buChar char="Ø"/>
            </a:pPr>
            <a:r>
              <a:rPr lang="en-US" dirty="0" smtClean="0"/>
              <a:t>Worked well with lights and motors</a:t>
            </a:r>
          </a:p>
          <a:p>
            <a:pPr marL="690563" lvl="1" indent="-225425">
              <a:buClr>
                <a:schemeClr val="tx1"/>
              </a:buClr>
              <a:buSzPct val="70000"/>
              <a:buFont typeface="Wingdings" pitchFamily="2" charset="2"/>
              <a:buChar char="Ø"/>
            </a:pPr>
            <a:r>
              <a:rPr lang="en-US" dirty="0" smtClean="0"/>
              <a:t>Could be used directly with batteries</a:t>
            </a:r>
          </a:p>
          <a:p>
            <a:pPr marL="690563" lvl="1" indent="-225425">
              <a:buClr>
                <a:schemeClr val="tx1"/>
              </a:buClr>
              <a:buSzPct val="70000"/>
              <a:buFont typeface="Wingdings" pitchFamily="2" charset="2"/>
              <a:buChar char="Ø"/>
            </a:pPr>
            <a:r>
              <a:rPr lang="en-US" dirty="0" smtClean="0"/>
              <a:t>DC generators, dynamos, could be easily paralleled allowing multiple machine operations</a:t>
            </a:r>
          </a:p>
          <a:p>
            <a:pPr marL="690563" lvl="1" indent="-225425">
              <a:buClr>
                <a:schemeClr val="tx1"/>
              </a:buClr>
              <a:buSzPct val="70000"/>
              <a:buFont typeface="Wingdings" pitchFamily="2" charset="2"/>
              <a:buChar char="Ø"/>
            </a:pPr>
            <a:r>
              <a:rPr lang="en-US" dirty="0" smtClean="0"/>
              <a:t>Speed control is straightforward with DC motors</a:t>
            </a:r>
          </a:p>
          <a:p>
            <a:pPr marL="690563" lvl="1" indent="-225425">
              <a:spcAft>
                <a:spcPts val="1200"/>
              </a:spcAft>
              <a:buClr>
                <a:schemeClr val="tx1"/>
              </a:buClr>
              <a:buSzPct val="70000"/>
              <a:buFont typeface="Wingdings" pitchFamily="2" charset="2"/>
              <a:buChar char="Ø"/>
            </a:pPr>
            <a:r>
              <a:rPr lang="en-US" dirty="0" smtClean="0"/>
              <a:t>Edison had developed a customer meter for DC</a:t>
            </a:r>
            <a:endParaRPr lang="en-US" dirty="0" smtClean="0">
              <a:solidFill>
                <a:srgbClr val="FF0000"/>
              </a:solidFill>
            </a:endParaRPr>
          </a:p>
          <a:p>
            <a:pPr marL="0" indent="0">
              <a:lnSpc>
                <a:spcPct val="110000"/>
              </a:lnSpc>
              <a:spcBef>
                <a:spcPts val="0"/>
              </a:spcBef>
              <a:spcAft>
                <a:spcPts val="600"/>
              </a:spcAft>
              <a:buClr>
                <a:schemeClr val="tx1"/>
              </a:buClr>
              <a:buNone/>
            </a:pPr>
            <a:r>
              <a:rPr lang="en-US" dirty="0" smtClean="0"/>
              <a:t>Despite these benefits,  AC had a number of benefits that would win out in the long term:</a:t>
            </a:r>
          </a:p>
          <a:p>
            <a:pPr marL="690563" lvl="1" indent="-233363">
              <a:buClr>
                <a:schemeClr val="tx1"/>
              </a:buClr>
              <a:buSzPct val="70000"/>
              <a:buFont typeface="Wingdings" pitchFamily="2" charset="2"/>
              <a:buChar char="Ø"/>
            </a:pPr>
            <a:r>
              <a:rPr lang="en-US" dirty="0" smtClean="0"/>
              <a:t>Voltages can be changed using transformers</a:t>
            </a:r>
            <a:endParaRPr lang="en-US" dirty="0" smtClean="0">
              <a:solidFill>
                <a:srgbClr val="FF0000"/>
              </a:solidFill>
            </a:endParaRPr>
          </a:p>
          <a:p>
            <a:pPr marL="690563" lvl="1" indent="-233363">
              <a:buClr>
                <a:schemeClr val="tx1"/>
              </a:buClr>
              <a:buSzPct val="70000"/>
              <a:buFont typeface="Wingdings" pitchFamily="2" charset="2"/>
              <a:buChar char="Ø"/>
            </a:pPr>
            <a:r>
              <a:rPr lang="en-US" dirty="0" smtClean="0"/>
              <a:t>Higher voltages allowed for transmission over long distances with reduced losses</a:t>
            </a:r>
          </a:p>
          <a:p>
            <a:pPr marL="690563" lvl="1" indent="-233363">
              <a:buClr>
                <a:schemeClr val="tx1"/>
              </a:buClr>
              <a:buSzPct val="70000"/>
              <a:buFont typeface="Wingdings" pitchFamily="2" charset="2"/>
              <a:buChar char="Ø"/>
            </a:pPr>
            <a:r>
              <a:rPr lang="en-US" dirty="0" smtClean="0"/>
              <a:t>Poly phase machines were more efficient</a:t>
            </a:r>
          </a:p>
          <a:p>
            <a:pPr marL="690563" lvl="1" indent="-233363">
              <a:buClr>
                <a:schemeClr val="tx1"/>
              </a:buClr>
              <a:buSzPct val="70000"/>
              <a:buFont typeface="Wingdings" pitchFamily="2" charset="2"/>
              <a:buChar char="Ø"/>
            </a:pPr>
            <a:r>
              <a:rPr lang="en-US" dirty="0" smtClean="0"/>
              <a:t>At 60 Hz lighting flicker is not a problem</a:t>
            </a:r>
          </a:p>
          <a:p>
            <a:pPr marL="690563" lvl="1" indent="-233363">
              <a:buClr>
                <a:schemeClr val="tx1"/>
              </a:buClr>
              <a:buSzPct val="70000"/>
              <a:buFont typeface="Wingdings" pitchFamily="2" charset="2"/>
              <a:buChar char="Ø"/>
            </a:pPr>
            <a:r>
              <a:rPr lang="en-US" dirty="0" smtClean="0"/>
              <a:t>60 Hz works for lighting and motors</a:t>
            </a:r>
          </a:p>
        </p:txBody>
      </p:sp>
      <p:pic>
        <p:nvPicPr>
          <p:cNvPr id="7" name="Picture 8" descr=" ">
            <a:hlinkClick r:id="rId5" tooltip=" "/>
          </p:cNvPr>
          <p:cNvPicPr>
            <a:picLocks noGrp="1" noChangeAspect="1" noChangeArrowheads="1"/>
          </p:cNvPicPr>
          <p:nvPr>
            <p:ph sz="quarter" idx="2"/>
          </p:nvPr>
        </p:nvPicPr>
        <p:blipFill>
          <a:blip r:embed="rId6" cstate="print"/>
          <a:srcRect/>
          <a:stretch>
            <a:fillRect/>
          </a:stretch>
        </p:blipFill>
        <p:spPr bwMode="auto">
          <a:xfrm>
            <a:off x="6858000" y="859776"/>
            <a:ext cx="1752600" cy="2740428"/>
          </a:xfrm>
          <a:prstGeom prst="rect">
            <a:avLst/>
          </a:prstGeom>
          <a:ln>
            <a:noFill/>
          </a:ln>
          <a:effectLst>
            <a:outerShdw blurRad="292100" dist="139700" dir="2700000" algn="tl" rotWithShape="0">
              <a:srgbClr val="333333">
                <a:alpha val="65000"/>
              </a:srgbClr>
            </a:outerShdw>
          </a:effectLst>
        </p:spPr>
      </p:pic>
      <p:pic>
        <p:nvPicPr>
          <p:cNvPr id="8" name="Picture 8" descr=" ">
            <a:hlinkClick r:id="rId7" tooltip=" "/>
          </p:cNvPr>
          <p:cNvPicPr>
            <a:picLocks noChangeAspect="1" noChangeArrowheads="1"/>
          </p:cNvPicPr>
          <p:nvPr/>
        </p:nvPicPr>
        <p:blipFill>
          <a:blip r:embed="rId8" cstate="print"/>
          <a:srcRect/>
          <a:stretch>
            <a:fillRect/>
          </a:stretch>
        </p:blipFill>
        <p:spPr>
          <a:xfrm>
            <a:off x="4699956" y="3886200"/>
            <a:ext cx="2057400" cy="274053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6928442" y="4887133"/>
            <a:ext cx="1752600" cy="738664"/>
          </a:xfrm>
          <a:prstGeom prst="rect">
            <a:avLst/>
          </a:prstGeom>
          <a:noFill/>
        </p:spPr>
        <p:txBody>
          <a:bodyPr wrap="square" rtlCol="0">
            <a:spAutoFit/>
          </a:bodyPr>
          <a:lstStyle/>
          <a:p>
            <a:r>
              <a:rPr lang="en-US" sz="1400" dirty="0" smtClean="0">
                <a:cs typeface="Times New Roman" pitchFamily="18" charset="0"/>
              </a:rPr>
              <a:t>Nikola Tesla (Alternating Current-Westinghouse) </a:t>
            </a:r>
          </a:p>
        </p:txBody>
      </p:sp>
      <p:sp>
        <p:nvSpPr>
          <p:cNvPr id="10" name="TextBox 9"/>
          <p:cNvSpPr txBox="1"/>
          <p:nvPr/>
        </p:nvSpPr>
        <p:spPr>
          <a:xfrm>
            <a:off x="5029200" y="1968380"/>
            <a:ext cx="1752600" cy="523220"/>
          </a:xfrm>
          <a:prstGeom prst="rect">
            <a:avLst/>
          </a:prstGeom>
          <a:noFill/>
        </p:spPr>
        <p:txBody>
          <a:bodyPr wrap="square" rtlCol="0">
            <a:spAutoFit/>
          </a:bodyPr>
          <a:lstStyle/>
          <a:p>
            <a:r>
              <a:rPr lang="en-US" sz="1400" dirty="0" smtClean="0">
                <a:cs typeface="Times New Roman" pitchFamily="18" charset="0"/>
              </a:rPr>
              <a:t>Thomas Alva Edison (Direct Current)</a:t>
            </a:r>
            <a:endParaRPr lang="en-US" sz="1400" dirty="0"/>
          </a:p>
        </p:txBody>
      </p:sp>
      <p:sp>
        <p:nvSpPr>
          <p:cNvPr id="11" name="Footer Placeholder 10"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15" name="TextBox 14"/>
          <p:cNvSpPr txBox="1"/>
          <p:nvPr/>
        </p:nvSpPr>
        <p:spPr>
          <a:xfrm>
            <a:off x="8669543" y="6582422"/>
            <a:ext cx="517578" cy="276999"/>
          </a:xfrm>
          <a:prstGeom prst="rect">
            <a:avLst/>
          </a:prstGeom>
          <a:noFill/>
        </p:spPr>
        <p:txBody>
          <a:bodyPr wrap="square" rtlCol="0">
            <a:spAutoFit/>
          </a:bodyPr>
          <a:lstStyle/>
          <a:p>
            <a:pPr algn="ctr"/>
            <a:r>
              <a:rPr lang="en-US" sz="1200" dirty="0" smtClean="0"/>
              <a:t>1-29</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2151855"/>
      </p:ext>
    </p:extLst>
  </p:cSld>
  <p:clrMapOvr>
    <a:masterClrMapping/>
  </p:clrMapOvr>
  <mc:AlternateContent xmlns:mc="http://schemas.openxmlformats.org/markup-compatibility/2006">
    <mc:Choice xmlns:p14="http://schemas.microsoft.com/office/powerpoint/2010/main" Requires="p14">
      <p:transition spd="slow" p14:dur="2000" advTm="237545"/>
    </mc:Choice>
    <mc:Fallback>
      <p:transition spd="slow" advTm="237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37226"/>
            <a:ext cx="7467600" cy="563562"/>
          </a:xfrm>
        </p:spPr>
        <p:txBody>
          <a:bodyPr>
            <a:normAutofit fontScale="90000"/>
          </a:bodyPr>
          <a:lstStyle/>
          <a:p>
            <a:r>
              <a:rPr lang="en-US" sz="1300" dirty="0" smtClean="0">
                <a:solidFill>
                  <a:schemeClr val="bg1">
                    <a:lumMod val="75000"/>
                  </a:schemeClr>
                </a:solidFill>
              </a:rPr>
              <a:t>Part 1 (Prior to 1900): Structuring and financing the early Systems </a:t>
            </a:r>
            <a:r>
              <a:rPr lang="en-US" sz="3200" dirty="0" smtClean="0">
                <a:solidFill>
                  <a:schemeClr val="bg1">
                    <a:lumMod val="75000"/>
                  </a:schemeClr>
                </a:solidFill>
              </a:rPr>
              <a:t/>
            </a:r>
            <a:br>
              <a:rPr lang="en-US" sz="3200" dirty="0" smtClean="0">
                <a:solidFill>
                  <a:schemeClr val="bg1">
                    <a:lumMod val="75000"/>
                  </a:schemeClr>
                </a:solidFill>
              </a:rPr>
            </a:br>
            <a:r>
              <a:rPr lang="en-US" sz="2400" dirty="0" smtClean="0"/>
              <a:t>Battle of the Currents in the Northwest</a:t>
            </a:r>
            <a:endParaRPr lang="en-US" sz="24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29</a:t>
            </a:fld>
            <a:endParaRPr lang="en-US" dirty="0"/>
          </a:p>
        </p:txBody>
      </p:sp>
      <p:sp>
        <p:nvSpPr>
          <p:cNvPr id="5" name="Content Placeholder 4"/>
          <p:cNvSpPr>
            <a:spLocks noGrp="1"/>
          </p:cNvSpPr>
          <p:nvPr>
            <p:ph sz="quarter" idx="1"/>
          </p:nvPr>
        </p:nvSpPr>
        <p:spPr>
          <a:xfrm>
            <a:off x="579120" y="1294892"/>
            <a:ext cx="3657600" cy="5181600"/>
          </a:xfrm>
        </p:spPr>
        <p:txBody>
          <a:bodyPr>
            <a:normAutofit fontScale="62500" lnSpcReduction="20000"/>
          </a:bodyPr>
          <a:lstStyle/>
          <a:p>
            <a:pPr marL="0" indent="233363">
              <a:lnSpc>
                <a:spcPct val="110000"/>
              </a:lnSpc>
              <a:spcBef>
                <a:spcPts val="0"/>
              </a:spcBef>
              <a:spcAft>
                <a:spcPts val="1200"/>
              </a:spcAft>
              <a:buNone/>
            </a:pPr>
            <a:r>
              <a:rPr lang="en-US" dirty="0" smtClean="0"/>
              <a:t>In the Northwest ,the battle of currents was not nearly as contentious as it was in the eastern regions of the U.S. </a:t>
            </a:r>
          </a:p>
          <a:p>
            <a:pPr marL="0" indent="233363">
              <a:lnSpc>
                <a:spcPct val="110000"/>
              </a:lnSpc>
              <a:spcBef>
                <a:spcPts val="0"/>
              </a:spcBef>
              <a:spcAft>
                <a:spcPts val="1200"/>
              </a:spcAft>
              <a:buNone/>
            </a:pPr>
            <a:r>
              <a:rPr lang="en-US" dirty="0" smtClean="0"/>
              <a:t>Initially, many of the small isolated systems in the Northwest were DC because of Edison's effective marketing strategies.</a:t>
            </a:r>
          </a:p>
          <a:p>
            <a:pPr marL="0" indent="233363">
              <a:lnSpc>
                <a:spcPct val="110000"/>
              </a:lnSpc>
              <a:spcBef>
                <a:spcPts val="0"/>
              </a:spcBef>
              <a:spcAft>
                <a:spcPts val="1200"/>
              </a:spcAft>
              <a:buNone/>
            </a:pPr>
            <a:r>
              <a:rPr lang="en-US" dirty="0" smtClean="0"/>
              <a:t>Without high population densities, and with long distances between hydroelectric generation and load, expanding the early isolated systems was challenging. </a:t>
            </a:r>
          </a:p>
          <a:p>
            <a:pPr marL="0" indent="233363">
              <a:lnSpc>
                <a:spcPct val="110000"/>
              </a:lnSpc>
              <a:spcBef>
                <a:spcPts val="0"/>
              </a:spcBef>
              <a:spcAft>
                <a:spcPts val="1200"/>
              </a:spcAft>
              <a:buNone/>
            </a:pPr>
            <a:r>
              <a:rPr lang="en-US" dirty="0" smtClean="0"/>
              <a:t>In 1889 when </a:t>
            </a:r>
            <a:r>
              <a:rPr lang="en-US" dirty="0" smtClean="0"/>
              <a:t>the Willamette Falls damn in Willamette Falls, </a:t>
            </a:r>
            <a:r>
              <a:rPr lang="en-US" dirty="0" smtClean="0"/>
              <a:t>OR became the first AC hydroelectric plant in the nation, 2 phase ,it was primarily because of the geography of the Northwest . Specifically, the generation and load were separated by distance that were prohibitive for DC.</a:t>
            </a:r>
          </a:p>
          <a:p>
            <a:pPr marL="0" indent="233363">
              <a:lnSpc>
                <a:spcPct val="110000"/>
              </a:lnSpc>
              <a:spcBef>
                <a:spcPts val="0"/>
              </a:spcBef>
              <a:spcAft>
                <a:spcPts val="1200"/>
              </a:spcAft>
              <a:buNone/>
            </a:pPr>
            <a:r>
              <a:rPr lang="en-US" dirty="0" smtClean="0"/>
              <a:t>Where needed, DC could be obtained from AC through the use of motor generator sets, also known as rotary converters.</a:t>
            </a:r>
          </a:p>
        </p:txBody>
      </p:sp>
      <p:pic>
        <p:nvPicPr>
          <p:cNvPr id="7" name="Picture 2" descr="C:\PNNL Work\Current Projects\FOA-152 Centralia\Module Development\Photos\Tacoma substation (Receiving from Eltron) interior showing MGs 1904.png"/>
          <p:cNvPicPr>
            <a:picLocks noGrp="1" noChangeAspect="1" noChangeArrowheads="1"/>
          </p:cNvPicPr>
          <p:nvPr>
            <p:ph sz="quarter" idx="2"/>
          </p:nvPr>
        </p:nvPicPr>
        <p:blipFill rotWithShape="1">
          <a:blip r:embed="rId5" cstate="print">
            <a:extLst>
              <a:ext uri="{28A0092B-C50C-407E-A947-70E740481C1C}">
                <a14:useLocalDpi xmlns:a14="http://schemas.microsoft.com/office/drawing/2010/main" val="0"/>
              </a:ext>
            </a:extLst>
          </a:blip>
          <a:srcRect b="4979"/>
          <a:stretch/>
        </p:blipFill>
        <p:spPr bwMode="auto">
          <a:xfrm>
            <a:off x="4370712" y="1739900"/>
            <a:ext cx="4340225" cy="3409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Footer Placeholder 5"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10" name="TextBox 9"/>
          <p:cNvSpPr txBox="1"/>
          <p:nvPr/>
        </p:nvSpPr>
        <p:spPr>
          <a:xfrm>
            <a:off x="8617787" y="6582422"/>
            <a:ext cx="517578" cy="276999"/>
          </a:xfrm>
          <a:prstGeom prst="rect">
            <a:avLst/>
          </a:prstGeom>
          <a:noFill/>
        </p:spPr>
        <p:txBody>
          <a:bodyPr wrap="square" rtlCol="0">
            <a:spAutoFit/>
          </a:bodyPr>
          <a:lstStyle/>
          <a:p>
            <a:pPr algn="ctr"/>
            <a:r>
              <a:rPr lang="en-US" sz="1200" dirty="0" smtClean="0"/>
              <a:t>1-31</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82576435"/>
      </p:ext>
    </p:extLst>
  </p:cSld>
  <p:clrMapOvr>
    <a:masterClrMapping/>
  </p:clrMapOvr>
  <mc:AlternateContent xmlns:mc="http://schemas.openxmlformats.org/markup-compatibility/2006">
    <mc:Choice xmlns:p14="http://schemas.microsoft.com/office/powerpoint/2010/main" Requires="p14">
      <p:transition spd="slow" p14:dur="2000" advTm="180843"/>
    </mc:Choice>
    <mc:Fallback>
      <p:transition spd="slow" advTm="180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cstate="print">
            <a:lum/>
          </a:blip>
          <a:srcRect/>
          <a:stretch>
            <a:fillRect t="-3000" b="-3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792162"/>
          </a:xfrm>
        </p:spPr>
        <p:txBody>
          <a:bodyPr/>
          <a:lstStyle/>
          <a:p>
            <a:r>
              <a:rPr lang="en-US" dirty="0" smtClean="0"/>
              <a:t>Table of contents</a:t>
            </a:r>
            <a:endParaRPr lang="en-US" dirty="0"/>
          </a:p>
        </p:txBody>
      </p:sp>
      <p:sp>
        <p:nvSpPr>
          <p:cNvPr id="5" name="Content Placeholder 4"/>
          <p:cNvSpPr>
            <a:spLocks noGrp="1"/>
          </p:cNvSpPr>
          <p:nvPr>
            <p:ph sz="quarter" idx="1"/>
          </p:nvPr>
        </p:nvSpPr>
        <p:spPr>
          <a:xfrm>
            <a:off x="457200" y="1460736"/>
            <a:ext cx="8686800" cy="4431102"/>
          </a:xfrm>
        </p:spPr>
        <p:txBody>
          <a:bodyPr>
            <a:normAutofit/>
          </a:bodyPr>
          <a:lstStyle/>
          <a:p>
            <a:pPr>
              <a:buNone/>
            </a:pPr>
            <a:r>
              <a:rPr lang="en-US" dirty="0"/>
              <a:t>Part 1: </a:t>
            </a:r>
            <a:r>
              <a:rPr lang="en-US" dirty="0" smtClean="0"/>
              <a:t>The Early </a:t>
            </a:r>
            <a:r>
              <a:rPr lang="en-US" dirty="0"/>
              <a:t>Y</a:t>
            </a:r>
            <a:r>
              <a:rPr lang="en-US" dirty="0" smtClean="0"/>
              <a:t>ears of Electricity in the Northwest </a:t>
            </a:r>
            <a:r>
              <a:rPr lang="en-US" dirty="0"/>
              <a:t>(</a:t>
            </a:r>
            <a:r>
              <a:rPr lang="en-US" dirty="0" smtClean="0"/>
              <a:t>Prior to 1900)</a:t>
            </a:r>
          </a:p>
          <a:p>
            <a:endParaRPr lang="en-US" sz="1500" dirty="0" smtClean="0"/>
          </a:p>
          <a:p>
            <a:pPr>
              <a:buNone/>
            </a:pPr>
            <a:r>
              <a:rPr lang="en-US" dirty="0" smtClean="0"/>
              <a:t>Part 2: </a:t>
            </a:r>
            <a:r>
              <a:rPr lang="en-US" dirty="0"/>
              <a:t>Private </a:t>
            </a:r>
            <a:r>
              <a:rPr lang="en-US" dirty="0" smtClean="0"/>
              <a:t>Companies and Municipal Power (</a:t>
            </a:r>
            <a:r>
              <a:rPr lang="en-US" dirty="0"/>
              <a:t>1900-1930</a:t>
            </a:r>
            <a:r>
              <a:rPr lang="en-US" dirty="0" smtClean="0"/>
              <a:t>)</a:t>
            </a:r>
          </a:p>
          <a:p>
            <a:endParaRPr lang="en-US" sz="1500" dirty="0"/>
          </a:p>
          <a:p>
            <a:pPr>
              <a:buNone/>
            </a:pPr>
            <a:r>
              <a:rPr lang="en-US" dirty="0" smtClean="0"/>
              <a:t>Part </a:t>
            </a:r>
            <a:r>
              <a:rPr lang="en-US" dirty="0"/>
              <a:t>3</a:t>
            </a:r>
            <a:r>
              <a:rPr lang="en-US" dirty="0" smtClean="0"/>
              <a:t>: </a:t>
            </a:r>
            <a:r>
              <a:rPr lang="en-US" dirty="0"/>
              <a:t>The Emergence of Federal </a:t>
            </a:r>
            <a:r>
              <a:rPr lang="en-US" dirty="0" smtClean="0"/>
              <a:t>Power (</a:t>
            </a:r>
            <a:r>
              <a:rPr lang="en-US" dirty="0"/>
              <a:t>1930-1950</a:t>
            </a:r>
            <a:r>
              <a:rPr lang="en-US" dirty="0" smtClean="0"/>
              <a:t>)</a:t>
            </a:r>
          </a:p>
          <a:p>
            <a:endParaRPr lang="en-US" sz="1500" dirty="0" smtClean="0"/>
          </a:p>
          <a:p>
            <a:pPr>
              <a:buNone/>
            </a:pPr>
            <a:r>
              <a:rPr lang="en-US" dirty="0" smtClean="0"/>
              <a:t>Part 4: Post-War Growth Years (1950-1970)</a:t>
            </a:r>
          </a:p>
          <a:p>
            <a:endParaRPr lang="en-US" sz="1500" dirty="0" smtClean="0"/>
          </a:p>
          <a:p>
            <a:pPr>
              <a:buNone/>
            </a:pPr>
            <a:r>
              <a:rPr lang="en-US" dirty="0" smtClean="0"/>
              <a:t>Part 5: Challenges (1970-1985)</a:t>
            </a:r>
          </a:p>
          <a:p>
            <a:endParaRPr lang="en-US" sz="1500" dirty="0" smtClean="0"/>
          </a:p>
          <a:p>
            <a:pPr>
              <a:buNone/>
            </a:pPr>
            <a:r>
              <a:rPr lang="en-US" dirty="0" smtClean="0"/>
              <a:t>Part </a:t>
            </a:r>
            <a:r>
              <a:rPr lang="en-US" dirty="0"/>
              <a:t>6</a:t>
            </a:r>
            <a:r>
              <a:rPr lang="en-US" dirty="0" smtClean="0"/>
              <a:t>: The Modern Electric System in the Northwest (1985-present)</a:t>
            </a:r>
          </a:p>
        </p:txBody>
      </p:sp>
      <p:sp>
        <p:nvSpPr>
          <p:cNvPr id="2" name="Slide Number Placeholder 1"/>
          <p:cNvSpPr>
            <a:spLocks noGrp="1"/>
          </p:cNvSpPr>
          <p:nvPr>
            <p:ph type="sldNum" sz="quarter" idx="15"/>
          </p:nvPr>
        </p:nvSpPr>
        <p:spPr/>
        <p:txBody>
          <a:bodyPr/>
          <a:lstStyle/>
          <a:p>
            <a:fld id="{B6F15528-21DE-4FAA-801E-634DDDAF4B2B}" type="slidenum">
              <a:rPr lang="en-US" smtClean="0"/>
              <a:pPr/>
              <a:t>3</a:t>
            </a:fld>
            <a:endParaRPr lang="en-US" dirty="0"/>
          </a:p>
        </p:txBody>
      </p:sp>
      <p:sp>
        <p:nvSpPr>
          <p:cNvPr id="6" name="Footer Placeholder 5" hidden="1"/>
          <p:cNvSpPr>
            <a:spLocks noGrp="1"/>
          </p:cNvSpPr>
          <p:nvPr>
            <p:ph type="ftr" sz="quarter" idx="16"/>
          </p:nvPr>
        </p:nvSpPr>
        <p:spPr/>
        <p:txBody>
          <a:bodyPr/>
          <a:lstStyle/>
          <a:p>
            <a:r>
              <a:rPr lang="en-US" dirty="0" smtClean="0"/>
              <a:t>Development of the Electricity Industry in the Northwest - Part 1 The Early Years (Prior to 1900)</a:t>
            </a:r>
            <a:endParaRPr lang="en-US" dirty="0"/>
          </a:p>
        </p:txBody>
      </p:sp>
      <p:sp>
        <p:nvSpPr>
          <p:cNvPr id="8" name="TextBox 7"/>
          <p:cNvSpPr txBox="1"/>
          <p:nvPr/>
        </p:nvSpPr>
        <p:spPr>
          <a:xfrm>
            <a:off x="8617787" y="6573796"/>
            <a:ext cx="517578" cy="276999"/>
          </a:xfrm>
          <a:prstGeom prst="rect">
            <a:avLst/>
          </a:prstGeom>
          <a:noFill/>
        </p:spPr>
        <p:txBody>
          <a:bodyPr wrap="square" rtlCol="0">
            <a:spAutoFit/>
          </a:bodyPr>
          <a:lstStyle/>
          <a:p>
            <a:pPr algn="ctr"/>
            <a:r>
              <a:rPr lang="en-US" sz="1200" dirty="0" smtClean="0"/>
              <a:t>1-3</a:t>
            </a:r>
            <a:endParaRPr lang="en-US" sz="12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4481247"/>
      </p:ext>
    </p:extLst>
  </p:cSld>
  <p:clrMapOvr>
    <a:masterClrMapping/>
  </p:clrMapOvr>
  <mc:AlternateContent xmlns:mc="http://schemas.openxmlformats.org/markup-compatibility/2006">
    <mc:Choice xmlns:p14="http://schemas.microsoft.com/office/powerpoint/2010/main" Requires="p14">
      <p:transition spd="slow" p14:dur="2000" advTm="90376"/>
    </mc:Choice>
    <mc:Fallback>
      <p:transition spd="slow" advTm="90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368299" y="1299223"/>
            <a:ext cx="4000501" cy="4504677"/>
          </a:xfrm>
        </p:spPr>
        <p:txBody>
          <a:bodyPr>
            <a:normAutofit lnSpcReduction="10000"/>
          </a:bodyPr>
          <a:lstStyle/>
          <a:p>
            <a:pPr marL="0" indent="233363">
              <a:spcBef>
                <a:spcPts val="0"/>
              </a:spcBef>
              <a:spcAft>
                <a:spcPts val="1200"/>
              </a:spcAft>
              <a:buNone/>
            </a:pPr>
            <a:r>
              <a:rPr lang="en-US" sz="1600" dirty="0" smtClean="0"/>
              <a:t>The early power systems faced numerous financial challenges. The construction of an electric power system required a large capital investment before the first kilowatt could be sold. </a:t>
            </a:r>
          </a:p>
          <a:p>
            <a:pPr marL="0" indent="233363">
              <a:spcBef>
                <a:spcPts val="0"/>
              </a:spcBef>
              <a:spcAft>
                <a:spcPts val="1200"/>
              </a:spcAft>
              <a:buNone/>
            </a:pPr>
            <a:r>
              <a:rPr lang="en-US" sz="1600" dirty="0"/>
              <a:t>The municipal franchise system with its often corrupt structure introduced uncertainty that made investment less attractive to investors.</a:t>
            </a:r>
          </a:p>
          <a:p>
            <a:pPr marL="0" indent="233363">
              <a:spcBef>
                <a:spcPts val="0"/>
              </a:spcBef>
              <a:spcAft>
                <a:spcPts val="1200"/>
              </a:spcAft>
              <a:buNone/>
            </a:pPr>
            <a:r>
              <a:rPr lang="en-US" sz="1600" dirty="0" smtClean="0"/>
              <a:t>Because of the large number of small companies, there was significant duplication of infrastructure and economies of scale could not be leveraged.</a:t>
            </a:r>
          </a:p>
          <a:p>
            <a:pPr marL="0" indent="233363">
              <a:spcBef>
                <a:spcPts val="0"/>
              </a:spcBef>
              <a:spcAft>
                <a:spcPts val="1200"/>
              </a:spcAft>
              <a:buNone/>
            </a:pPr>
            <a:r>
              <a:rPr lang="en-US" sz="1600" dirty="0" smtClean="0"/>
              <a:t>As </a:t>
            </a:r>
            <a:r>
              <a:rPr lang="en-US" sz="1600" dirty="0"/>
              <a:t>a result, many of the early companies </a:t>
            </a:r>
            <a:r>
              <a:rPr lang="en-US" sz="1600" dirty="0" smtClean="0"/>
              <a:t>were required to sell </a:t>
            </a:r>
            <a:r>
              <a:rPr lang="en-US" sz="1600" dirty="0"/>
              <a:t>high interest bonds to raise capital.</a:t>
            </a:r>
          </a:p>
          <a:p>
            <a:pPr marL="0" indent="233363">
              <a:lnSpc>
                <a:spcPct val="110000"/>
              </a:lnSpc>
              <a:spcBef>
                <a:spcPts val="0"/>
              </a:spcBef>
              <a:spcAft>
                <a:spcPts val="1200"/>
              </a:spcAft>
              <a:buNone/>
            </a:pPr>
            <a:endParaRPr lang="en-US" dirty="0"/>
          </a:p>
        </p:txBody>
      </p:sp>
      <p:sp>
        <p:nvSpPr>
          <p:cNvPr id="6" name="Content Placeholder 5"/>
          <p:cNvSpPr>
            <a:spLocks noGrp="1"/>
          </p:cNvSpPr>
          <p:nvPr>
            <p:ph sz="quarter" idx="2"/>
          </p:nvPr>
        </p:nvSpPr>
        <p:spPr>
          <a:xfrm>
            <a:off x="4408264" y="1066800"/>
            <a:ext cx="4264152" cy="5105400"/>
          </a:xfrm>
        </p:spPr>
        <p:txBody>
          <a:bodyPr>
            <a:normAutofit lnSpcReduction="10000"/>
          </a:bodyPr>
          <a:lstStyle/>
          <a:p>
            <a:pPr marL="0" indent="0">
              <a:buClr>
                <a:schemeClr val="tx1"/>
              </a:buClr>
              <a:buNone/>
            </a:pPr>
            <a:r>
              <a:rPr lang="en-US" dirty="0"/>
              <a:t/>
            </a:r>
            <a:br>
              <a:rPr lang="en-US" dirty="0"/>
            </a:br>
            <a:endParaRPr lang="en-US" dirty="0"/>
          </a:p>
        </p:txBody>
      </p:sp>
      <p:sp>
        <p:nvSpPr>
          <p:cNvPr id="7" name="Title 3"/>
          <p:cNvSpPr>
            <a:spLocks noGrp="1"/>
          </p:cNvSpPr>
          <p:nvPr>
            <p:ph type="title"/>
          </p:nvPr>
        </p:nvSpPr>
        <p:spPr>
          <a:xfrm>
            <a:off x="457200" y="263104"/>
            <a:ext cx="7467600" cy="533400"/>
          </a:xfrm>
        </p:spPr>
        <p:txBody>
          <a:bodyPr>
            <a:normAutofit fontScale="90000"/>
          </a:bodyPr>
          <a:lstStyle/>
          <a:p>
            <a:r>
              <a:rPr lang="en-US" sz="1300" dirty="0" smtClean="0">
                <a:solidFill>
                  <a:schemeClr val="bg1">
                    <a:lumMod val="75000"/>
                  </a:schemeClr>
                </a:solidFill>
              </a:rPr>
              <a:t>Part 1 (Prior to 1900): Structuring and financing the early Systems </a:t>
            </a:r>
            <a:r>
              <a:rPr lang="en-US" sz="3200" dirty="0" smtClean="0">
                <a:solidFill>
                  <a:schemeClr val="bg1">
                    <a:lumMod val="75000"/>
                  </a:schemeClr>
                </a:solidFill>
              </a:rPr>
              <a:t/>
            </a:r>
            <a:br>
              <a:rPr lang="en-US" sz="3200" dirty="0" smtClean="0">
                <a:solidFill>
                  <a:schemeClr val="bg1">
                    <a:lumMod val="75000"/>
                  </a:schemeClr>
                </a:solidFill>
              </a:rPr>
            </a:br>
            <a:r>
              <a:rPr lang="en-US" sz="2400" dirty="0" smtClean="0"/>
              <a:t>Financial Challenges of early Power</a:t>
            </a:r>
            <a:endParaRPr lang="en-US" sz="2400" dirty="0"/>
          </a:p>
        </p:txBody>
      </p:sp>
      <p:sp>
        <p:nvSpPr>
          <p:cNvPr id="10" name="TextBox 9"/>
          <p:cNvSpPr txBox="1"/>
          <p:nvPr/>
        </p:nvSpPr>
        <p:spPr>
          <a:xfrm>
            <a:off x="8617787" y="6582422"/>
            <a:ext cx="517578" cy="276999"/>
          </a:xfrm>
          <a:prstGeom prst="rect">
            <a:avLst/>
          </a:prstGeom>
          <a:noFill/>
        </p:spPr>
        <p:txBody>
          <a:bodyPr wrap="square" rtlCol="0">
            <a:spAutoFit/>
          </a:bodyPr>
          <a:lstStyle/>
          <a:p>
            <a:pPr algn="ctr"/>
            <a:r>
              <a:rPr lang="en-US" sz="1200" dirty="0" smtClean="0"/>
              <a:t>1-32</a:t>
            </a:r>
            <a:endParaRPr lang="en-US" sz="1200" dirty="0"/>
          </a:p>
        </p:txBody>
      </p:sp>
      <p:pic>
        <p:nvPicPr>
          <p:cNvPr id="3074" name="Picture 2" descr="C:\PNNL Work\Misc. Documents\Photos\Photos (Other Sources)\Pioneer Square ca 19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3926" y="1041399"/>
            <a:ext cx="3643312" cy="4974785"/>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8580"/>
    </mc:Choice>
    <mc:Fallback>
      <p:transition spd="slow" advTm="108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65182"/>
            <a:ext cx="7467600" cy="457200"/>
          </a:xfrm>
        </p:spPr>
        <p:txBody>
          <a:bodyPr>
            <a:normAutofit fontScale="90000"/>
          </a:bodyPr>
          <a:lstStyle/>
          <a:p>
            <a:r>
              <a:rPr lang="en-US" sz="1300" dirty="0" smtClean="0">
                <a:solidFill>
                  <a:schemeClr val="bg1">
                    <a:lumMod val="75000"/>
                  </a:schemeClr>
                </a:solidFill>
              </a:rPr>
              <a:t>Part 1 (Prior to 1900): Structuring and financing the early Systems </a:t>
            </a:r>
            <a:r>
              <a:rPr lang="en-US" sz="3200" dirty="0" smtClean="0">
                <a:solidFill>
                  <a:schemeClr val="bg1">
                    <a:lumMod val="75000"/>
                  </a:schemeClr>
                </a:solidFill>
              </a:rPr>
              <a:t/>
            </a:r>
            <a:br>
              <a:rPr lang="en-US" sz="3200" dirty="0" smtClean="0">
                <a:solidFill>
                  <a:schemeClr val="bg1">
                    <a:lumMod val="75000"/>
                  </a:schemeClr>
                </a:solidFill>
              </a:rPr>
            </a:br>
            <a:r>
              <a:rPr lang="en-US" sz="2700" dirty="0" smtClean="0"/>
              <a:t>Financial Panic of 1893</a:t>
            </a:r>
            <a:endParaRPr lang="en-US" sz="2700" dirty="0"/>
          </a:p>
        </p:txBody>
      </p:sp>
      <p:sp>
        <p:nvSpPr>
          <p:cNvPr id="5" name="Content Placeholder 4"/>
          <p:cNvSpPr>
            <a:spLocks noGrp="1"/>
          </p:cNvSpPr>
          <p:nvPr>
            <p:ph sz="quarter" idx="1"/>
          </p:nvPr>
        </p:nvSpPr>
        <p:spPr>
          <a:xfrm>
            <a:off x="533400" y="1143000"/>
            <a:ext cx="8077200" cy="4873752"/>
          </a:xfrm>
        </p:spPr>
        <p:txBody>
          <a:bodyPr>
            <a:normAutofit/>
          </a:bodyPr>
          <a:lstStyle/>
          <a:p>
            <a:pPr marL="0" indent="233363">
              <a:spcBef>
                <a:spcPts val="0"/>
              </a:spcBef>
              <a:spcAft>
                <a:spcPts val="1200"/>
              </a:spcAft>
              <a:buNone/>
            </a:pPr>
            <a:r>
              <a:rPr lang="en-US" sz="2000" dirty="0" smtClean="0"/>
              <a:t>In the United </a:t>
            </a:r>
            <a:r>
              <a:rPr lang="en-US" sz="2000" dirty="0" smtClean="0"/>
              <a:t>States </a:t>
            </a:r>
            <a:r>
              <a:rPr lang="en-US" sz="2000" dirty="0" smtClean="0"/>
              <a:t>the 1880’s was a period of rapid expansion. There were numerous electric companies providing lighting, traction and power, which were heavily financed with high interest bonds.  </a:t>
            </a:r>
          </a:p>
          <a:p>
            <a:pPr marL="0" indent="233363">
              <a:spcBef>
                <a:spcPts val="0"/>
              </a:spcBef>
              <a:spcAft>
                <a:spcPts val="1200"/>
              </a:spcAft>
              <a:buNone/>
            </a:pPr>
            <a:r>
              <a:rPr lang="en-US" sz="2000" dirty="0" smtClean="0"/>
              <a:t>The financial panic of 1893 was caused by the collapse of railroads overbuilding in conjunction with  questionable financing that resulted in a series of bank failures. </a:t>
            </a:r>
          </a:p>
          <a:p>
            <a:pPr marL="0" indent="233363">
              <a:spcBef>
                <a:spcPts val="0"/>
              </a:spcBef>
              <a:spcAft>
                <a:spcPts val="1200"/>
              </a:spcAft>
              <a:buNone/>
            </a:pPr>
            <a:r>
              <a:rPr lang="en-US" sz="2000" dirty="0" smtClean="0"/>
              <a:t>Additionally, the Sherman Silver Purchase Act of 1890 had the government buying silver to drive up the price.  Eventually, the U.S. reached the minimum gold limits, and U.S. notes could not be redeemed for gold.</a:t>
            </a:r>
          </a:p>
          <a:p>
            <a:pPr marL="0" indent="233363">
              <a:spcBef>
                <a:spcPts val="0"/>
              </a:spcBef>
              <a:spcAft>
                <a:spcPts val="1200"/>
              </a:spcAft>
              <a:buNone/>
            </a:pPr>
            <a:r>
              <a:rPr lang="en-US" sz="2000" dirty="0" smtClean="0"/>
              <a:t>This further increased the costs of borrow money for utilities, and pushed the cost of borrowing money even high. As a result, many of the newly-started electric companies were wiped out by this financial panic.</a:t>
            </a:r>
            <a:endParaRPr lang="en-US" sz="2000" dirty="0"/>
          </a:p>
        </p:txBody>
      </p:sp>
      <p:sp>
        <p:nvSpPr>
          <p:cNvPr id="2" name="Slide Number Placeholder 1"/>
          <p:cNvSpPr>
            <a:spLocks noGrp="1"/>
          </p:cNvSpPr>
          <p:nvPr>
            <p:ph type="sldNum" sz="quarter" idx="15"/>
          </p:nvPr>
        </p:nvSpPr>
        <p:spPr/>
        <p:txBody>
          <a:bodyPr/>
          <a:lstStyle/>
          <a:p>
            <a:fld id="{B6F15528-21DE-4FAA-801E-634DDDAF4B2B}" type="slidenum">
              <a:rPr lang="en-US" smtClean="0"/>
              <a:pPr/>
              <a:t>31</a:t>
            </a:fld>
            <a:endParaRPr lang="en-US" dirty="0"/>
          </a:p>
        </p:txBody>
      </p:sp>
      <p:sp>
        <p:nvSpPr>
          <p:cNvPr id="6" name="Footer Placeholder 5" hidden="1"/>
          <p:cNvSpPr>
            <a:spLocks noGrp="1"/>
          </p:cNvSpPr>
          <p:nvPr>
            <p:ph type="ftr" sz="quarter" idx="16"/>
          </p:nvPr>
        </p:nvSpPr>
        <p:spPr/>
        <p:txBody>
          <a:bodyPr/>
          <a:lstStyle/>
          <a:p>
            <a:r>
              <a:rPr lang="en-US" dirty="0" smtClean="0"/>
              <a:t>Development of the Electricity Industry in the Northwest - Part 1 The Early Years (Prior to 1900)</a:t>
            </a:r>
            <a:endParaRPr lang="en-US" dirty="0"/>
          </a:p>
        </p:txBody>
      </p:sp>
      <p:sp>
        <p:nvSpPr>
          <p:cNvPr id="9" name="TextBox 8"/>
          <p:cNvSpPr txBox="1"/>
          <p:nvPr/>
        </p:nvSpPr>
        <p:spPr>
          <a:xfrm>
            <a:off x="8617787" y="6582422"/>
            <a:ext cx="517578" cy="276999"/>
          </a:xfrm>
          <a:prstGeom prst="rect">
            <a:avLst/>
          </a:prstGeom>
          <a:noFill/>
        </p:spPr>
        <p:txBody>
          <a:bodyPr wrap="square" rtlCol="0">
            <a:spAutoFit/>
          </a:bodyPr>
          <a:lstStyle/>
          <a:p>
            <a:pPr algn="ctr"/>
            <a:r>
              <a:rPr lang="en-US" sz="1200" dirty="0" smtClean="0"/>
              <a:t>1-33</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96256509"/>
      </p:ext>
    </p:extLst>
  </p:cSld>
  <p:clrMapOvr>
    <a:masterClrMapping/>
  </p:clrMapOvr>
  <mc:AlternateContent xmlns:mc="http://schemas.openxmlformats.org/markup-compatibility/2006">
    <mc:Choice xmlns:p14="http://schemas.microsoft.com/office/powerpoint/2010/main" Requires="p14">
      <p:transition spd="slow" p14:dur="2000" advTm="131896"/>
    </mc:Choice>
    <mc:Fallback>
      <p:transition spd="slow" advTm="131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 y="511824"/>
            <a:ext cx="7467600" cy="2286000"/>
          </a:xfrm>
        </p:spPr>
        <p:txBody>
          <a:bodyPr>
            <a:normAutofit fontScale="90000"/>
          </a:bodyPr>
          <a:lstStyle/>
          <a:p>
            <a:pPr>
              <a:tabLst>
                <a:tab pos="1258888" algn="l"/>
              </a:tabLst>
            </a:pPr>
            <a:r>
              <a:rPr lang="en-US" sz="2000" dirty="0" smtClean="0"/>
              <a:t>Part 1: The Early Years of Northwest Electricity</a:t>
            </a:r>
            <a:br>
              <a:rPr lang="en-US" sz="2000" dirty="0" smtClean="0"/>
            </a:br>
            <a:r>
              <a:rPr lang="en-US" sz="2000" dirty="0" smtClean="0"/>
              <a:t> (Prior to 1900)</a:t>
            </a:r>
            <a:r>
              <a:rPr lang="en-US" sz="2400" dirty="0" smtClean="0"/>
              <a:t/>
            </a:r>
            <a:br>
              <a:rPr lang="en-US" sz="2400" dirty="0" smtClean="0"/>
            </a:br>
            <a:r>
              <a:rPr lang="en-US" sz="2400" dirty="0" smtClean="0"/>
              <a:t/>
            </a:r>
            <a:br>
              <a:rPr lang="en-US" sz="2400" dirty="0" smtClean="0"/>
            </a:br>
            <a:r>
              <a:rPr lang="en-US" sz="3100" dirty="0" smtClean="0"/>
              <a:t>Section 4: </a:t>
            </a:r>
            <a:r>
              <a:rPr lang="en-US" sz="3100" dirty="0" smtClean="0">
                <a:latin typeface="+mn-lt"/>
              </a:rPr>
              <a:t>Local Consolidation of the Early Systems</a:t>
            </a:r>
            <a:br>
              <a:rPr lang="en-US" sz="3100" dirty="0" smtClean="0">
                <a:latin typeface="+mn-lt"/>
              </a:rPr>
            </a:br>
            <a:r>
              <a:rPr lang="en-US" sz="3100" dirty="0" smtClean="0">
                <a:latin typeface="+mn-lt"/>
              </a:rPr>
              <a:t>	and the Shift to Central Generation</a:t>
            </a:r>
            <a:r>
              <a:rPr lang="en-US" dirty="0" smtClean="0"/>
              <a:t/>
            </a:r>
            <a:br>
              <a:rPr lang="en-US" dirty="0" smtClean="0"/>
            </a:br>
            <a:endParaRPr lang="en-US" dirty="0"/>
          </a:p>
        </p:txBody>
      </p:sp>
      <p:sp>
        <p:nvSpPr>
          <p:cNvPr id="4" name="Slide Number Placeholder 3" hidden="1"/>
          <p:cNvSpPr>
            <a:spLocks noGrp="1"/>
          </p:cNvSpPr>
          <p:nvPr>
            <p:ph type="sldNum" sz="quarter" idx="11"/>
          </p:nvPr>
        </p:nvSpPr>
        <p:spPr/>
        <p:txBody>
          <a:bodyPr/>
          <a:lstStyle/>
          <a:p>
            <a:fld id="{E7CF8728-FE86-4878-8A91-1004F4FC9ADE}" type="slidenum">
              <a:rPr lang="en-US" smtClean="0"/>
              <a:pPr/>
              <a:t>32</a:t>
            </a:fld>
            <a:endParaRPr lang="en-US" dirty="0"/>
          </a:p>
        </p:txBody>
      </p:sp>
      <p:sp>
        <p:nvSpPr>
          <p:cNvPr id="8" name="TextBox 7"/>
          <p:cNvSpPr txBox="1"/>
          <p:nvPr/>
        </p:nvSpPr>
        <p:spPr>
          <a:xfrm>
            <a:off x="8617787" y="6582422"/>
            <a:ext cx="517578" cy="276999"/>
          </a:xfrm>
          <a:prstGeom prst="rect">
            <a:avLst/>
          </a:prstGeom>
          <a:noFill/>
        </p:spPr>
        <p:txBody>
          <a:bodyPr wrap="square" rtlCol="0">
            <a:spAutoFit/>
          </a:bodyPr>
          <a:lstStyle/>
          <a:p>
            <a:pPr algn="ctr"/>
            <a:r>
              <a:rPr lang="en-US" sz="1200" dirty="0" smtClean="0"/>
              <a:t>1-34</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64"/>
    </mc:Choice>
    <mc:Fallback>
      <p:transition spd="slow" advTm="7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0356"/>
            <a:ext cx="7467600" cy="533400"/>
          </a:xfrm>
        </p:spPr>
        <p:txBody>
          <a:bodyPr>
            <a:normAutofit fontScale="90000"/>
          </a:bodyPr>
          <a:lstStyle/>
          <a:p>
            <a:r>
              <a:rPr lang="en-US" sz="1300" dirty="0" smtClean="0">
                <a:solidFill>
                  <a:schemeClr val="bg1">
                    <a:lumMod val="75000"/>
                  </a:schemeClr>
                </a:solidFill>
              </a:rPr>
              <a:t>Part 1 (Prior to 1900): Local Consolidation of early Systems and the Shift to Central Generation</a:t>
            </a:r>
            <a:r>
              <a:rPr lang="en-US" dirty="0" smtClean="0">
                <a:solidFill>
                  <a:schemeClr val="bg1">
                    <a:lumMod val="75000"/>
                  </a:schemeClr>
                </a:solidFill>
              </a:rPr>
              <a:t/>
            </a:r>
            <a:br>
              <a:rPr lang="en-US" dirty="0" smtClean="0">
                <a:solidFill>
                  <a:schemeClr val="bg1">
                    <a:lumMod val="75000"/>
                  </a:schemeClr>
                </a:solidFill>
              </a:rPr>
            </a:br>
            <a:r>
              <a:rPr lang="en-US" sz="2700" dirty="0" smtClean="0"/>
              <a:t>The Collapse of the Early Systems</a:t>
            </a:r>
            <a:endParaRPr lang="en-US" sz="2700" dirty="0"/>
          </a:p>
        </p:txBody>
      </p:sp>
      <p:sp>
        <p:nvSpPr>
          <p:cNvPr id="5" name="Content Placeholder 4"/>
          <p:cNvSpPr>
            <a:spLocks noGrp="1"/>
          </p:cNvSpPr>
          <p:nvPr>
            <p:ph sz="quarter" idx="1"/>
          </p:nvPr>
        </p:nvSpPr>
        <p:spPr>
          <a:xfrm>
            <a:off x="615696" y="1173009"/>
            <a:ext cx="8229600" cy="2133600"/>
          </a:xfrm>
        </p:spPr>
        <p:txBody>
          <a:bodyPr>
            <a:normAutofit/>
          </a:bodyPr>
          <a:lstStyle/>
          <a:p>
            <a:pPr marL="0" indent="233363">
              <a:lnSpc>
                <a:spcPct val="90000"/>
              </a:lnSpc>
              <a:spcAft>
                <a:spcPts val="600"/>
              </a:spcAft>
              <a:buNone/>
            </a:pPr>
            <a:r>
              <a:rPr lang="en-US" sz="1800" dirty="0" smtClean="0"/>
              <a:t>In addition to the unsound financial basis of many of the early electricity companies, there were technical issues that made them unviable.</a:t>
            </a:r>
          </a:p>
          <a:p>
            <a:pPr marL="0" indent="233363">
              <a:lnSpc>
                <a:spcPct val="90000"/>
              </a:lnSpc>
              <a:spcAft>
                <a:spcPts val="600"/>
              </a:spcAft>
              <a:buNone/>
            </a:pPr>
            <a:r>
              <a:rPr lang="en-US" sz="1800" dirty="0" smtClean="0"/>
              <a:t>One of the largest problems was the amount infrastructure required by each company. Each company maintained its own power generation for a relatively small amount of load.  Because of the need for duplicate equipment, economies of scale could not be taken advantage of.</a:t>
            </a:r>
          </a:p>
          <a:p>
            <a:endParaRPr lang="en-US" sz="2000" dirty="0"/>
          </a:p>
        </p:txBody>
      </p:sp>
      <p:pic>
        <p:nvPicPr>
          <p:cNvPr id="1027" name="Picture 3" descr="C:\PNNL Work\Misc. Documents\Photos\Photos (Other Sources)\Seattle Brewing and Malting Company II (generator and ice machine).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4800600" y="3125634"/>
            <a:ext cx="3657600" cy="2947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Footer Placeholder 5"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8" name="TextBox 7"/>
          <p:cNvSpPr txBox="1"/>
          <p:nvPr/>
        </p:nvSpPr>
        <p:spPr>
          <a:xfrm>
            <a:off x="566928" y="2976860"/>
            <a:ext cx="4038600" cy="3391698"/>
          </a:xfrm>
          <a:prstGeom prst="rect">
            <a:avLst/>
          </a:prstGeom>
          <a:noFill/>
        </p:spPr>
        <p:txBody>
          <a:bodyPr wrap="square" rtlCol="0">
            <a:spAutoFit/>
          </a:bodyPr>
          <a:lstStyle/>
          <a:p>
            <a:pPr indent="233363">
              <a:lnSpc>
                <a:spcPct val="90000"/>
              </a:lnSpc>
              <a:spcBef>
                <a:spcPts val="600"/>
              </a:spcBef>
              <a:spcAft>
                <a:spcPts val="600"/>
              </a:spcAft>
            </a:pPr>
            <a:r>
              <a:rPr lang="en-US" dirty="0" smtClean="0"/>
              <a:t>Eventually consolidation was necessary and made viable because large-scale power generation allowed economies of scale that weren’t possible with smaller generators.</a:t>
            </a:r>
          </a:p>
          <a:p>
            <a:pPr indent="233363">
              <a:lnSpc>
                <a:spcPct val="90000"/>
              </a:lnSpc>
              <a:spcBef>
                <a:spcPts val="600"/>
              </a:spcBef>
              <a:spcAft>
                <a:spcPts val="600"/>
              </a:spcAft>
            </a:pPr>
            <a:r>
              <a:rPr lang="en-US" dirty="0" smtClean="0"/>
              <a:t>While the systems collapsed financially, their infrastructure was still in place and could be purchased for a fraction of their original costs.</a:t>
            </a:r>
          </a:p>
          <a:p>
            <a:pPr indent="233363">
              <a:lnSpc>
                <a:spcPct val="90000"/>
              </a:lnSpc>
              <a:spcBef>
                <a:spcPts val="600"/>
              </a:spcBef>
              <a:spcAft>
                <a:spcPts val="600"/>
              </a:spcAft>
            </a:pPr>
            <a:r>
              <a:rPr lang="en-US" dirty="0" smtClean="0"/>
              <a:t>High capital costs are still a defining characteristic of the modern electric power system.</a:t>
            </a:r>
          </a:p>
        </p:txBody>
      </p:sp>
      <p:sp>
        <p:nvSpPr>
          <p:cNvPr id="11" name="TextBox 10"/>
          <p:cNvSpPr txBox="1"/>
          <p:nvPr/>
        </p:nvSpPr>
        <p:spPr>
          <a:xfrm>
            <a:off x="8617787" y="6582422"/>
            <a:ext cx="517578" cy="276999"/>
          </a:xfrm>
          <a:prstGeom prst="rect">
            <a:avLst/>
          </a:prstGeom>
          <a:noFill/>
        </p:spPr>
        <p:txBody>
          <a:bodyPr wrap="square" rtlCol="0">
            <a:spAutoFit/>
          </a:bodyPr>
          <a:lstStyle/>
          <a:p>
            <a:pPr algn="ctr"/>
            <a:r>
              <a:rPr lang="en-US" sz="1200" dirty="0" smtClean="0"/>
              <a:t>1-35</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56930087"/>
      </p:ext>
    </p:extLst>
  </p:cSld>
  <p:clrMapOvr>
    <a:masterClrMapping/>
  </p:clrMapOvr>
  <mc:AlternateContent xmlns:mc="http://schemas.openxmlformats.org/markup-compatibility/2006">
    <mc:Choice xmlns:p14="http://schemas.microsoft.com/office/powerpoint/2010/main" Requires="p14">
      <p:transition spd="slow" p14:dur="2000" advTm="169872"/>
    </mc:Choice>
    <mc:Fallback>
      <p:transition spd="slow" advTm="169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4156"/>
            <a:ext cx="8153400" cy="609600"/>
          </a:xfrm>
        </p:spPr>
        <p:txBody>
          <a:bodyPr>
            <a:normAutofit fontScale="90000"/>
          </a:bodyPr>
          <a:lstStyle/>
          <a:p>
            <a:r>
              <a:rPr lang="en-US" sz="1300" dirty="0" smtClean="0">
                <a:solidFill>
                  <a:schemeClr val="bg1">
                    <a:lumMod val="75000"/>
                  </a:schemeClr>
                </a:solidFill>
              </a:rPr>
              <a:t>Part 1 (Prior to 1900): Local Consolidation of early Systems and the Shift to Central Generation </a:t>
            </a:r>
            <a:r>
              <a:rPr lang="en-US" dirty="0" smtClean="0">
                <a:solidFill>
                  <a:schemeClr val="bg1">
                    <a:lumMod val="75000"/>
                  </a:schemeClr>
                </a:solidFill>
              </a:rPr>
              <a:t/>
            </a:r>
            <a:br>
              <a:rPr lang="en-US" dirty="0" smtClean="0">
                <a:solidFill>
                  <a:schemeClr val="bg1">
                    <a:lumMod val="75000"/>
                  </a:schemeClr>
                </a:solidFill>
              </a:rPr>
            </a:br>
            <a:r>
              <a:rPr lang="en-US" sz="2800" dirty="0" smtClean="0"/>
              <a:t> </a:t>
            </a:r>
            <a:r>
              <a:rPr lang="en-US" sz="2700" dirty="0" smtClean="0"/>
              <a:t>Formation of the Seattle Electric Company</a:t>
            </a:r>
            <a:endParaRPr lang="en-US" sz="2700" dirty="0">
              <a:solidFill>
                <a:schemeClr val="tx1"/>
              </a:solidFill>
            </a:endParaRPr>
          </a:p>
        </p:txBody>
      </p:sp>
      <p:sp>
        <p:nvSpPr>
          <p:cNvPr id="5" name="Content Placeholder 4"/>
          <p:cNvSpPr>
            <a:spLocks noGrp="1"/>
          </p:cNvSpPr>
          <p:nvPr>
            <p:ph sz="quarter" idx="1"/>
          </p:nvPr>
        </p:nvSpPr>
        <p:spPr>
          <a:xfrm>
            <a:off x="560832" y="1123616"/>
            <a:ext cx="3657600" cy="3048000"/>
          </a:xfrm>
        </p:spPr>
        <p:txBody>
          <a:bodyPr>
            <a:normAutofit fontScale="92500" lnSpcReduction="10000"/>
          </a:bodyPr>
          <a:lstStyle/>
          <a:p>
            <a:pPr marL="0" indent="233363">
              <a:spcBef>
                <a:spcPts val="0"/>
              </a:spcBef>
              <a:spcAft>
                <a:spcPts val="1200"/>
              </a:spcAft>
              <a:buNone/>
            </a:pPr>
            <a:r>
              <a:rPr lang="en-US" sz="1800" dirty="0" smtClean="0"/>
              <a:t>While the panic of 1893 resulted in the failure of many electric utilities, there was still a demand for service, which presented the opportunity for consolidation.</a:t>
            </a:r>
          </a:p>
          <a:p>
            <a:pPr marL="0" indent="233363">
              <a:spcBef>
                <a:spcPts val="0"/>
              </a:spcBef>
              <a:spcAft>
                <a:spcPts val="1200"/>
              </a:spcAft>
              <a:buNone/>
            </a:pPr>
            <a:r>
              <a:rPr lang="en-US" sz="1800" dirty="0" smtClean="0"/>
              <a:t>By </a:t>
            </a:r>
            <a:r>
              <a:rPr lang="en-US" sz="1800" dirty="0"/>
              <a:t>1900, most </a:t>
            </a:r>
            <a:r>
              <a:rPr lang="en-US" sz="1800" dirty="0" smtClean="0"/>
              <a:t>of the isolated systems in Seattle were purchased </a:t>
            </a:r>
            <a:r>
              <a:rPr lang="en-US" sz="1800" dirty="0"/>
              <a:t>and consolidated </a:t>
            </a:r>
            <a:r>
              <a:rPr lang="en-US" sz="1800" dirty="0" smtClean="0"/>
              <a:t>by Stone </a:t>
            </a:r>
            <a:r>
              <a:rPr lang="en-US" sz="1800" dirty="0"/>
              <a:t>&amp; </a:t>
            </a:r>
            <a:r>
              <a:rPr lang="en-US" sz="1800" dirty="0" smtClean="0"/>
              <a:t>Webster, under the Seattle Electric Company (SEC).  This also included 22 electric street car lines.  Other regions saw similar consolidations.</a:t>
            </a:r>
            <a:endParaRPr lang="en-US" sz="1800" dirty="0"/>
          </a:p>
        </p:txBody>
      </p:sp>
      <p:pic>
        <p:nvPicPr>
          <p:cNvPr id="1026" name="Picture 2" descr="C:\PNNL Work\Current Projects\FOA-152 Centralia\Module Development\Photos\Seeing Seattle Car Tour SEC July 1905.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4350750" y="1049548"/>
            <a:ext cx="4415118" cy="300228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6" name="Footer Placeholder 5"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7" name="TextBox 6"/>
          <p:cNvSpPr txBox="1"/>
          <p:nvPr/>
        </p:nvSpPr>
        <p:spPr>
          <a:xfrm>
            <a:off x="536448" y="4258991"/>
            <a:ext cx="8001000" cy="1658916"/>
          </a:xfrm>
          <a:prstGeom prst="rect">
            <a:avLst/>
          </a:prstGeom>
          <a:noFill/>
        </p:spPr>
        <p:txBody>
          <a:bodyPr wrap="square" rtlCol="0">
            <a:spAutoFit/>
          </a:bodyPr>
          <a:lstStyle/>
          <a:p>
            <a:pPr indent="233363">
              <a:lnSpc>
                <a:spcPct val="90000"/>
              </a:lnSpc>
              <a:spcAft>
                <a:spcPts val="1200"/>
              </a:spcAft>
            </a:pPr>
            <a:r>
              <a:rPr lang="en-US" sz="1700" dirty="0" smtClean="0"/>
              <a:t>Stone &amp; Webster was one of the nation’s earliest electrical engineering consulting firms in the nation, but they acted very much like a holding company that were common by the 1930’s.</a:t>
            </a:r>
          </a:p>
          <a:p>
            <a:pPr indent="233363">
              <a:lnSpc>
                <a:spcPct val="90000"/>
              </a:lnSpc>
              <a:spcAft>
                <a:spcPts val="1200"/>
              </a:spcAft>
            </a:pPr>
            <a:r>
              <a:rPr lang="en-US" sz="1700" dirty="0" smtClean="0"/>
              <a:t>Consolidations under the Seattle Electric Company represented consolidation at the local level, within a small geographic region. Consolidation at larger levels would have to wait for the proper business environment, and the necessary technical advances.</a:t>
            </a:r>
          </a:p>
        </p:txBody>
      </p:sp>
      <p:sp>
        <p:nvSpPr>
          <p:cNvPr id="10" name="TextBox 9"/>
          <p:cNvSpPr txBox="1"/>
          <p:nvPr/>
        </p:nvSpPr>
        <p:spPr>
          <a:xfrm>
            <a:off x="8617787" y="6582422"/>
            <a:ext cx="517578" cy="276999"/>
          </a:xfrm>
          <a:prstGeom prst="rect">
            <a:avLst/>
          </a:prstGeom>
          <a:noFill/>
        </p:spPr>
        <p:txBody>
          <a:bodyPr wrap="square" rtlCol="0">
            <a:spAutoFit/>
          </a:bodyPr>
          <a:lstStyle/>
          <a:p>
            <a:pPr algn="ctr"/>
            <a:r>
              <a:rPr lang="en-US" sz="1200" dirty="0" smtClean="0"/>
              <a:t>1-36</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1096240"/>
      </p:ext>
    </p:extLst>
  </p:cSld>
  <p:clrMapOvr>
    <a:masterClrMapping/>
  </p:clrMapOvr>
  <mc:AlternateContent xmlns:mc="http://schemas.openxmlformats.org/markup-compatibility/2006">
    <mc:Choice xmlns:p14="http://schemas.microsoft.com/office/powerpoint/2010/main" Requires="p14">
      <p:transition spd="slow" p14:dur="2000" advTm="145862"/>
    </mc:Choice>
    <mc:Fallback>
      <p:transition spd="slow" advTm="145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69652"/>
            <a:ext cx="7467600" cy="639762"/>
          </a:xfrm>
        </p:spPr>
        <p:txBody>
          <a:bodyPr>
            <a:normAutofit fontScale="90000"/>
          </a:bodyPr>
          <a:lstStyle/>
          <a:p>
            <a:r>
              <a:rPr lang="en-US" sz="1300" dirty="0" smtClean="0">
                <a:solidFill>
                  <a:schemeClr val="bg1">
                    <a:lumMod val="75000"/>
                  </a:schemeClr>
                </a:solidFill>
              </a:rPr>
              <a:t>Part 1 (Prior to 1900): Local Consolidation of early Systems and the Shift to Central Generation </a:t>
            </a:r>
            <a:r>
              <a:rPr lang="en-US" dirty="0" smtClean="0"/>
              <a:t/>
            </a:r>
            <a:br>
              <a:rPr lang="en-US" dirty="0" smtClean="0"/>
            </a:br>
            <a:r>
              <a:rPr lang="en-US" sz="2700" dirty="0" smtClean="0"/>
              <a:t>Formation of the Seattle Electric Company</a:t>
            </a:r>
            <a:endParaRPr lang="en-US" sz="2700" dirty="0"/>
          </a:p>
        </p:txBody>
      </p:sp>
      <p:pic>
        <p:nvPicPr>
          <p:cNvPr id="4101" name="Picture 5"/>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bwMode="auto">
          <a:xfrm>
            <a:off x="229319" y="1873309"/>
            <a:ext cx="8690656" cy="2379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5"/>
          </p:nvPr>
        </p:nvSpPr>
        <p:spPr/>
        <p:txBody>
          <a:bodyPr/>
          <a:lstStyle/>
          <a:p>
            <a:fld id="{B6F15528-21DE-4FAA-801E-634DDDAF4B2B}" type="slidenum">
              <a:rPr lang="en-US" smtClean="0"/>
              <a:pPr/>
              <a:t>35</a:t>
            </a:fld>
            <a:endParaRPr lang="en-US" dirty="0"/>
          </a:p>
        </p:txBody>
      </p:sp>
      <p:sp>
        <p:nvSpPr>
          <p:cNvPr id="5" name="Footer Placeholder 4" hidden="1"/>
          <p:cNvSpPr>
            <a:spLocks noGrp="1"/>
          </p:cNvSpPr>
          <p:nvPr>
            <p:ph type="ftr" sz="quarter" idx="16"/>
          </p:nvPr>
        </p:nvSpPr>
        <p:spPr/>
        <p:txBody>
          <a:bodyPr/>
          <a:lstStyle/>
          <a:p>
            <a:r>
              <a:rPr lang="en-US" dirty="0" smtClean="0"/>
              <a:t>Development of the Electricity Industry in the Northwest - Part 1 The Early Years (Prior to 1900)</a:t>
            </a:r>
            <a:endParaRPr lang="en-US" dirty="0"/>
          </a:p>
        </p:txBody>
      </p:sp>
      <p:sp>
        <p:nvSpPr>
          <p:cNvPr id="8" name="TextBox 7"/>
          <p:cNvSpPr txBox="1"/>
          <p:nvPr/>
        </p:nvSpPr>
        <p:spPr>
          <a:xfrm>
            <a:off x="8617787" y="6582422"/>
            <a:ext cx="517578" cy="276999"/>
          </a:xfrm>
          <a:prstGeom prst="rect">
            <a:avLst/>
          </a:prstGeom>
          <a:noFill/>
        </p:spPr>
        <p:txBody>
          <a:bodyPr wrap="square" rtlCol="0">
            <a:spAutoFit/>
          </a:bodyPr>
          <a:lstStyle/>
          <a:p>
            <a:pPr algn="ctr"/>
            <a:r>
              <a:rPr lang="en-US" sz="1200" dirty="0" smtClean="0"/>
              <a:t>1-37</a:t>
            </a:r>
            <a:endParaRPr lang="en-US" sz="12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0002690"/>
      </p:ext>
    </p:extLst>
  </p:cSld>
  <p:clrMapOvr>
    <a:masterClrMapping/>
  </p:clrMapOvr>
  <mc:AlternateContent xmlns:mc="http://schemas.openxmlformats.org/markup-compatibility/2006">
    <mc:Choice xmlns:p14="http://schemas.microsoft.com/office/powerpoint/2010/main" Requires="p14">
      <p:transition spd="slow" p14:dur="2000" advTm="113444"/>
    </mc:Choice>
    <mc:Fallback>
      <p:transition spd="slow" advTm="113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37226"/>
            <a:ext cx="7467600" cy="563562"/>
          </a:xfrm>
        </p:spPr>
        <p:txBody>
          <a:bodyPr>
            <a:normAutofit fontScale="90000"/>
          </a:bodyPr>
          <a:lstStyle/>
          <a:p>
            <a:r>
              <a:rPr lang="en-US" sz="1300" dirty="0" smtClean="0">
                <a:solidFill>
                  <a:schemeClr val="bg1">
                    <a:lumMod val="75000"/>
                  </a:schemeClr>
                </a:solidFill>
              </a:rPr>
              <a:t>Part 1 (Prior to 1900): Local Consolidation of early Systems and the Shift to Central Generation </a:t>
            </a:r>
            <a:r>
              <a:rPr lang="en-US" dirty="0" smtClean="0">
                <a:solidFill>
                  <a:schemeClr val="bg1">
                    <a:lumMod val="75000"/>
                  </a:schemeClr>
                </a:solidFill>
              </a:rPr>
              <a:t/>
            </a:r>
            <a:br>
              <a:rPr lang="en-US" dirty="0" smtClean="0">
                <a:solidFill>
                  <a:schemeClr val="bg1">
                    <a:lumMod val="75000"/>
                  </a:schemeClr>
                </a:solidFill>
              </a:rPr>
            </a:br>
            <a:r>
              <a:rPr lang="en-US" sz="2400" dirty="0" smtClean="0"/>
              <a:t>The Rise of Larger Generation Stations</a:t>
            </a:r>
            <a:endParaRPr lang="en-US" sz="24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36</a:t>
            </a:fld>
            <a:endParaRPr lang="en-US" dirty="0"/>
          </a:p>
        </p:txBody>
      </p:sp>
      <p:sp>
        <p:nvSpPr>
          <p:cNvPr id="5" name="Content Placeholder 4"/>
          <p:cNvSpPr>
            <a:spLocks noGrp="1"/>
          </p:cNvSpPr>
          <p:nvPr>
            <p:ph sz="quarter" idx="1"/>
          </p:nvPr>
        </p:nvSpPr>
        <p:spPr>
          <a:xfrm>
            <a:off x="579120" y="1066800"/>
            <a:ext cx="4114800" cy="3902015"/>
          </a:xfrm>
        </p:spPr>
        <p:txBody>
          <a:bodyPr>
            <a:normAutofit/>
          </a:bodyPr>
          <a:lstStyle/>
          <a:p>
            <a:pPr marL="0" indent="233363">
              <a:lnSpc>
                <a:spcPct val="90000"/>
              </a:lnSpc>
              <a:spcBef>
                <a:spcPts val="0"/>
              </a:spcBef>
              <a:spcAft>
                <a:spcPts val="1200"/>
              </a:spcAft>
              <a:buNone/>
            </a:pPr>
            <a:r>
              <a:rPr lang="en-US" sz="1500" dirty="0" smtClean="0"/>
              <a:t>Prior </a:t>
            </a:r>
            <a:r>
              <a:rPr lang="en-US" sz="1500" dirty="0"/>
              <a:t>t</a:t>
            </a:r>
            <a:r>
              <a:rPr lang="en-US" sz="1500" dirty="0" smtClean="0"/>
              <a:t>o consolidation, each individual company provided enough generation to meet “load plus losses”.  This resulted in a significant amount of duplication, and machines running at inefficient levels, especially steam units.</a:t>
            </a:r>
            <a:endParaRPr lang="en-US" sz="1500" dirty="0"/>
          </a:p>
          <a:p>
            <a:pPr marL="0" indent="233363">
              <a:lnSpc>
                <a:spcPct val="90000"/>
              </a:lnSpc>
              <a:spcBef>
                <a:spcPts val="0"/>
              </a:spcBef>
              <a:spcAft>
                <a:spcPts val="1200"/>
              </a:spcAft>
              <a:buNone/>
            </a:pPr>
            <a:r>
              <a:rPr lang="en-US" sz="1500" dirty="0" smtClean="0"/>
              <a:t>Once the many failed smaller companies were consolidated, it was necessary to develop larger and more efficient generators to supply the load.</a:t>
            </a:r>
            <a:endParaRPr lang="en-US" sz="1500" dirty="0"/>
          </a:p>
          <a:p>
            <a:pPr marL="0" indent="233363">
              <a:lnSpc>
                <a:spcPct val="90000"/>
              </a:lnSpc>
              <a:spcBef>
                <a:spcPts val="0"/>
              </a:spcBef>
              <a:spcAft>
                <a:spcPts val="1200"/>
              </a:spcAft>
              <a:buNone/>
            </a:pPr>
            <a:r>
              <a:rPr lang="en-US" sz="1500" dirty="0" smtClean="0"/>
              <a:t>One of the first large generation stations to supply multiple companies was the Snoqualmie Falls Power Plant in WA state.</a:t>
            </a:r>
          </a:p>
          <a:p>
            <a:pPr marL="0" indent="233363">
              <a:lnSpc>
                <a:spcPct val="90000"/>
              </a:lnSpc>
              <a:spcBef>
                <a:spcPts val="0"/>
              </a:spcBef>
              <a:spcAft>
                <a:spcPts val="1200"/>
              </a:spcAft>
              <a:buNone/>
            </a:pPr>
            <a:r>
              <a:rPr lang="en-US" sz="1500" dirty="0" smtClean="0"/>
              <a:t>Originally </a:t>
            </a:r>
            <a:r>
              <a:rPr lang="en-US" sz="1500" dirty="0"/>
              <a:t>envisioned by Charles Baker in the </a:t>
            </a:r>
            <a:r>
              <a:rPr lang="en-US" sz="1500" dirty="0" smtClean="0"/>
              <a:t>1880’s, Snoqualmie </a:t>
            </a:r>
            <a:r>
              <a:rPr lang="en-US" sz="1500" dirty="0"/>
              <a:t>Falls began operation in 1898 with </a:t>
            </a:r>
            <a:r>
              <a:rPr lang="en-US" sz="1500" dirty="0" smtClean="0"/>
              <a:t>four 1,500 kW turbines.  Each unit was 10 times larger than the Jumbo dynamos that Edison used at Pearl </a:t>
            </a:r>
            <a:r>
              <a:rPr lang="en-US" sz="1500" dirty="0"/>
              <a:t>S</a:t>
            </a:r>
            <a:r>
              <a:rPr lang="en-US" sz="1500" dirty="0" smtClean="0"/>
              <a:t>treet Station 15 years earlier.</a:t>
            </a:r>
          </a:p>
        </p:txBody>
      </p:sp>
      <p:pic>
        <p:nvPicPr>
          <p:cNvPr id="2050" name="Picture 2" descr="C:\Users\d3p313\Desktop\Interior of Snoqualmie falls underground chamber no date.png"/>
          <p:cNvPicPr>
            <a:picLocks noGrp="1" noChangeAspect="1" noChangeArrowheads="1"/>
          </p:cNvPicPr>
          <p:nvPr>
            <p:ph sz="quarter" idx="2"/>
          </p:nvPr>
        </p:nvPicPr>
        <p:blipFill rotWithShape="1">
          <a:blip r:embed="rId5" cstate="print">
            <a:extLst>
              <a:ext uri="{28A0092B-C50C-407E-A947-70E740481C1C}">
                <a14:useLocalDpi xmlns:a14="http://schemas.microsoft.com/office/drawing/2010/main" val="0"/>
              </a:ext>
            </a:extLst>
          </a:blip>
          <a:srcRect b="4270"/>
          <a:stretch/>
        </p:blipFill>
        <p:spPr bwMode="auto">
          <a:xfrm>
            <a:off x="4768036" y="1219200"/>
            <a:ext cx="3894320" cy="3276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Footer Placeholder 5"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7" name="TextBox 6"/>
          <p:cNvSpPr txBox="1"/>
          <p:nvPr/>
        </p:nvSpPr>
        <p:spPr>
          <a:xfrm>
            <a:off x="579120" y="4990925"/>
            <a:ext cx="8077200" cy="715581"/>
          </a:xfrm>
          <a:prstGeom prst="rect">
            <a:avLst/>
          </a:prstGeom>
          <a:noFill/>
        </p:spPr>
        <p:txBody>
          <a:bodyPr wrap="square" rtlCol="0">
            <a:spAutoFit/>
          </a:bodyPr>
          <a:lstStyle/>
          <a:p>
            <a:pPr indent="233363">
              <a:lnSpc>
                <a:spcPct val="90000"/>
              </a:lnSpc>
              <a:spcAft>
                <a:spcPts val="1200"/>
              </a:spcAft>
            </a:pPr>
            <a:r>
              <a:rPr lang="en-US" sz="1500" dirty="0" smtClean="0"/>
              <a:t>32,000V AC lines ran from the power house to Seattle (32 miles), Tacoma (44 miles), Everett (36 miles), and locations in between. This was an improvement as compared with DC power, where 100V systems were limited to transmitting over distances of about a mile. </a:t>
            </a:r>
            <a:endParaRPr lang="en-US" sz="1500" dirty="0"/>
          </a:p>
        </p:txBody>
      </p:sp>
      <p:sp>
        <p:nvSpPr>
          <p:cNvPr id="11" name="TextBox 10"/>
          <p:cNvSpPr txBox="1"/>
          <p:nvPr/>
        </p:nvSpPr>
        <p:spPr>
          <a:xfrm>
            <a:off x="8617787" y="6582422"/>
            <a:ext cx="517578" cy="276999"/>
          </a:xfrm>
          <a:prstGeom prst="rect">
            <a:avLst/>
          </a:prstGeom>
          <a:noFill/>
        </p:spPr>
        <p:txBody>
          <a:bodyPr wrap="square" rtlCol="0">
            <a:spAutoFit/>
          </a:bodyPr>
          <a:lstStyle/>
          <a:p>
            <a:pPr algn="ctr"/>
            <a:r>
              <a:rPr lang="en-US" sz="1200" dirty="0" smtClean="0"/>
              <a:t>1-38</a:t>
            </a:r>
            <a:endParaRPr lang="en-US" sz="12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3380182"/>
      </p:ext>
    </p:extLst>
  </p:cSld>
  <p:clrMapOvr>
    <a:masterClrMapping/>
  </p:clrMapOvr>
  <mc:AlternateContent xmlns:mc="http://schemas.openxmlformats.org/markup-compatibility/2006">
    <mc:Choice xmlns:p14="http://schemas.microsoft.com/office/powerpoint/2010/main" Requires="p14">
      <p:transition spd="slow" p14:dur="2000" advTm="243816"/>
    </mc:Choice>
    <mc:Fallback>
      <p:transition spd="slow" advTm="243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t="-3000" b="-3000"/>
          </a:stretch>
        </a:blipFill>
        <a:effectLst/>
      </p:bgPr>
    </p:bg>
    <p:spTree>
      <p:nvGrpSpPr>
        <p:cNvPr id="1" name=""/>
        <p:cNvGrpSpPr/>
        <p:nvPr/>
      </p:nvGrpSpPr>
      <p:grpSpPr>
        <a:xfrm>
          <a:off x="0" y="0"/>
          <a:ext cx="0" cy="0"/>
          <a:chOff x="0" y="0"/>
          <a:chExt cx="0" cy="0"/>
        </a:xfrm>
      </p:grpSpPr>
      <p:sp>
        <p:nvSpPr>
          <p:cNvPr id="2" name="Slide Number Placeholder 1" hidden="1"/>
          <p:cNvSpPr>
            <a:spLocks noGrp="1"/>
          </p:cNvSpPr>
          <p:nvPr>
            <p:ph type="sldNum" sz="quarter" idx="12"/>
          </p:nvPr>
        </p:nvSpPr>
        <p:spPr/>
        <p:txBody>
          <a:bodyPr/>
          <a:lstStyle/>
          <a:p>
            <a:fld id="{B6F15528-21DE-4FAA-801E-634DDDAF4B2B}" type="slidenum">
              <a:rPr lang="en-US" smtClean="0"/>
              <a:pPr/>
              <a:t>37</a:t>
            </a:fld>
            <a:endParaRPr lang="en-US" dirty="0"/>
          </a:p>
        </p:txBody>
      </p:sp>
      <p:sp>
        <p:nvSpPr>
          <p:cNvPr id="5" name="Content Placeholder 4"/>
          <p:cNvSpPr>
            <a:spLocks noGrp="1"/>
          </p:cNvSpPr>
          <p:nvPr>
            <p:ph sz="quarter" idx="1"/>
          </p:nvPr>
        </p:nvSpPr>
        <p:spPr>
          <a:xfrm>
            <a:off x="462664" y="1067268"/>
            <a:ext cx="5304152" cy="5677218"/>
          </a:xfrm>
        </p:spPr>
        <p:txBody>
          <a:bodyPr>
            <a:noAutofit/>
          </a:bodyPr>
          <a:lstStyle/>
          <a:p>
            <a:pPr marL="11113" lvl="1" indent="-11113">
              <a:lnSpc>
                <a:spcPct val="120000"/>
              </a:lnSpc>
              <a:spcBef>
                <a:spcPts val="0"/>
              </a:spcBef>
              <a:buNone/>
            </a:pPr>
            <a:r>
              <a:rPr lang="en-US" sz="1200" u="sng" dirty="0" smtClean="0">
                <a:solidFill>
                  <a:srgbClr val="0070C0"/>
                </a:solidFill>
              </a:rPr>
              <a:t>Public Perception</a:t>
            </a:r>
          </a:p>
          <a:p>
            <a:pPr marL="3175" lvl="1" indent="0">
              <a:lnSpc>
                <a:spcPct val="120000"/>
              </a:lnSpc>
              <a:spcBef>
                <a:spcPts val="600"/>
              </a:spcBef>
              <a:spcAft>
                <a:spcPts val="600"/>
              </a:spcAft>
              <a:buSzPct val="70000"/>
              <a:buNone/>
            </a:pPr>
            <a:r>
              <a:rPr lang="en-US" sz="1000" dirty="0" smtClean="0"/>
              <a:t>The financial panic of 1893 has shaken peoples confidence in utilities as a business, but the publics increasing demand for electricity was changing this option by the end of the century.</a:t>
            </a:r>
          </a:p>
          <a:p>
            <a:pPr marL="11113" lvl="1" indent="-11113">
              <a:lnSpc>
                <a:spcPct val="120000"/>
              </a:lnSpc>
              <a:spcBef>
                <a:spcPts val="0"/>
              </a:spcBef>
              <a:buNone/>
            </a:pPr>
            <a:r>
              <a:rPr lang="en-US" sz="1100" u="sng" dirty="0" smtClean="0">
                <a:solidFill>
                  <a:srgbClr val="0070C0"/>
                </a:solidFill>
              </a:rPr>
              <a:t>End-use Loads</a:t>
            </a:r>
          </a:p>
          <a:p>
            <a:pPr marL="3175" lvl="1" indent="0">
              <a:lnSpc>
                <a:spcPct val="120000"/>
              </a:lnSpc>
              <a:spcBef>
                <a:spcPts val="600"/>
              </a:spcBef>
              <a:spcAft>
                <a:spcPts val="600"/>
              </a:spcAft>
              <a:buSzPct val="70000"/>
              <a:buNone/>
            </a:pPr>
            <a:r>
              <a:rPr lang="en-US" sz="1000" dirty="0" smtClean="0"/>
              <a:t>The early end-use loads were predominantly street lighting, but new loads such as street cars were becoming the dominant load.</a:t>
            </a:r>
            <a:endParaRPr lang="en-US" sz="1000" dirty="0"/>
          </a:p>
          <a:p>
            <a:pPr marL="11113" lvl="1" indent="-11113">
              <a:lnSpc>
                <a:spcPct val="120000"/>
              </a:lnSpc>
              <a:spcBef>
                <a:spcPts val="0"/>
              </a:spcBef>
              <a:spcAft>
                <a:spcPts val="600"/>
              </a:spcAft>
              <a:buNone/>
            </a:pPr>
            <a:r>
              <a:rPr lang="en-US" sz="1100" u="sng" dirty="0" smtClean="0">
                <a:solidFill>
                  <a:srgbClr val="0070C0"/>
                </a:solidFill>
              </a:rPr>
              <a:t>Infrastructure</a:t>
            </a:r>
          </a:p>
          <a:p>
            <a:pPr marL="3175" lvl="1" indent="0">
              <a:lnSpc>
                <a:spcPct val="120000"/>
              </a:lnSpc>
              <a:spcBef>
                <a:spcPts val="600"/>
              </a:spcBef>
              <a:spcAft>
                <a:spcPts val="600"/>
              </a:spcAft>
              <a:buSzPct val="70000"/>
              <a:buNone/>
            </a:pPr>
            <a:r>
              <a:rPr lang="en-US" sz="1000" dirty="0" smtClean="0"/>
              <a:t>Consolidation was the trend and generators were becoming larger and line voltages were increasing to accommodate the larger transfers of power.</a:t>
            </a:r>
          </a:p>
          <a:p>
            <a:pPr marL="11113" lvl="1" indent="-11113">
              <a:lnSpc>
                <a:spcPct val="120000"/>
              </a:lnSpc>
              <a:spcBef>
                <a:spcPts val="0"/>
              </a:spcBef>
              <a:spcAft>
                <a:spcPts val="600"/>
              </a:spcAft>
              <a:buNone/>
            </a:pPr>
            <a:r>
              <a:rPr lang="en-US" sz="1100" u="sng" dirty="0" smtClean="0">
                <a:solidFill>
                  <a:srgbClr val="0070C0"/>
                </a:solidFill>
              </a:rPr>
              <a:t>Utility Companies</a:t>
            </a:r>
          </a:p>
          <a:p>
            <a:pPr marL="173038" indent="-173038">
              <a:lnSpc>
                <a:spcPct val="120000"/>
              </a:lnSpc>
              <a:spcBef>
                <a:spcPts val="0"/>
              </a:spcBef>
              <a:buClr>
                <a:schemeClr val="tx1"/>
              </a:buClr>
              <a:buFont typeface="Wingdings" pitchFamily="2" charset="2"/>
              <a:buChar char="Ø"/>
            </a:pPr>
            <a:r>
              <a:rPr lang="en-US" sz="1000" dirty="0" smtClean="0"/>
              <a:t>At the end of the 19</a:t>
            </a:r>
            <a:r>
              <a:rPr lang="en-US" sz="1000" baseline="30000" dirty="0" smtClean="0"/>
              <a:t>th</a:t>
            </a:r>
            <a:r>
              <a:rPr lang="en-US" sz="1000" dirty="0" smtClean="0"/>
              <a:t> century, private companies were the primary providers of lighting and traction loads, with many power loads supplied locally. Utilities were operated based on franchises received from municipalities, and they were vertically integrated companies.</a:t>
            </a:r>
          </a:p>
          <a:p>
            <a:pPr marL="173038" indent="-173038">
              <a:lnSpc>
                <a:spcPct val="120000"/>
              </a:lnSpc>
              <a:spcBef>
                <a:spcPts val="0"/>
              </a:spcBef>
              <a:buClr>
                <a:schemeClr val="tx1"/>
              </a:buClr>
              <a:buFont typeface="Wingdings" pitchFamily="2" charset="2"/>
              <a:buChar char="Ø"/>
            </a:pPr>
            <a:r>
              <a:rPr lang="en-US" sz="1000" dirty="0" smtClean="0"/>
              <a:t>Local consolidation of electric utilities was underway in Washington and Oregon, but had not occurred at a significant level in Idaho and Montana because of low load densities.</a:t>
            </a:r>
          </a:p>
          <a:p>
            <a:pPr marL="173038" indent="-173038">
              <a:lnSpc>
                <a:spcPct val="120000"/>
              </a:lnSpc>
              <a:spcBef>
                <a:spcPts val="0"/>
              </a:spcBef>
              <a:buClr>
                <a:schemeClr val="tx1"/>
              </a:buClr>
              <a:buFont typeface="Wingdings" pitchFamily="2" charset="2"/>
              <a:buChar char="Ø"/>
            </a:pPr>
            <a:r>
              <a:rPr lang="en-US" sz="1000" dirty="0" smtClean="0"/>
              <a:t>Consolidation had lowered </a:t>
            </a:r>
            <a:r>
              <a:rPr lang="en-US" sz="1000" smtClean="0"/>
              <a:t>costs, but </a:t>
            </a:r>
            <a:r>
              <a:rPr lang="en-US" sz="1000" dirty="0" smtClean="0"/>
              <a:t>electricity rates were still significantly higher than they are today (2013).  Additionally, many of the electric companies were owned through Stone and Webster, which was an “East Coast Concern” and was not perceived by the public as having the region’s best interest in mind.  </a:t>
            </a:r>
          </a:p>
          <a:p>
            <a:pPr marL="11113" lvl="1" indent="-11113">
              <a:lnSpc>
                <a:spcPct val="120000"/>
              </a:lnSpc>
              <a:spcBef>
                <a:spcPts val="0"/>
              </a:spcBef>
              <a:spcAft>
                <a:spcPts val="600"/>
              </a:spcAft>
              <a:buNone/>
            </a:pPr>
            <a:r>
              <a:rPr lang="en-US" sz="1100" u="sng" dirty="0" smtClean="0">
                <a:solidFill>
                  <a:srgbClr val="0070C0"/>
                </a:solidFill>
              </a:rPr>
              <a:t>Current Events/Regulation</a:t>
            </a:r>
          </a:p>
          <a:p>
            <a:pPr>
              <a:lnSpc>
                <a:spcPct val="120000"/>
              </a:lnSpc>
              <a:spcBef>
                <a:spcPts val="0"/>
              </a:spcBef>
              <a:buNone/>
            </a:pPr>
            <a:r>
              <a:rPr lang="en-US" sz="1000" dirty="0" smtClean="0"/>
              <a:t>By the end of the 19</a:t>
            </a:r>
            <a:r>
              <a:rPr lang="en-US" sz="1000" baseline="30000" dirty="0" smtClean="0"/>
              <a:t>th</a:t>
            </a:r>
            <a:r>
              <a:rPr lang="en-US" sz="1000" dirty="0" smtClean="0"/>
              <a:t> century, the Northwest Territories had become states:</a:t>
            </a:r>
          </a:p>
          <a:p>
            <a:pPr marL="151765" indent="-150813">
              <a:lnSpc>
                <a:spcPct val="120000"/>
              </a:lnSpc>
              <a:spcBef>
                <a:spcPts val="300"/>
              </a:spcBef>
              <a:buClr>
                <a:schemeClr val="tx1"/>
              </a:buClr>
              <a:buFont typeface="Wingdings" pitchFamily="2" charset="2"/>
              <a:buChar char="Ø"/>
            </a:pPr>
            <a:r>
              <a:rPr lang="en-US" sz="1000" dirty="0" smtClean="0"/>
              <a:t>Washington: Became the 42</a:t>
            </a:r>
            <a:r>
              <a:rPr lang="en-US" sz="1000" baseline="30000" dirty="0" smtClean="0"/>
              <a:t>nd</a:t>
            </a:r>
            <a:r>
              <a:rPr lang="en-US" sz="1000" dirty="0" smtClean="0"/>
              <a:t> State Nov. 11</a:t>
            </a:r>
            <a:r>
              <a:rPr lang="en-US" sz="1000" baseline="30000" dirty="0" smtClean="0"/>
              <a:t>th,</a:t>
            </a:r>
            <a:r>
              <a:rPr lang="en-US" sz="1000" dirty="0" smtClean="0"/>
              <a:t> 1889</a:t>
            </a:r>
          </a:p>
          <a:p>
            <a:pPr marL="151765" indent="-150813">
              <a:lnSpc>
                <a:spcPct val="120000"/>
              </a:lnSpc>
              <a:spcBef>
                <a:spcPts val="0"/>
              </a:spcBef>
              <a:buClr>
                <a:schemeClr val="tx1"/>
              </a:buClr>
              <a:buFont typeface="Wingdings" pitchFamily="2" charset="2"/>
              <a:buChar char="Ø"/>
            </a:pPr>
            <a:r>
              <a:rPr lang="en-US" sz="1000" dirty="0" smtClean="0"/>
              <a:t>Oregon: Became the 33</a:t>
            </a:r>
            <a:r>
              <a:rPr lang="en-US" sz="1000" baseline="30000" dirty="0" smtClean="0"/>
              <a:t>rd</a:t>
            </a:r>
            <a:r>
              <a:rPr lang="en-US" sz="1000" dirty="0" smtClean="0"/>
              <a:t> State Feb 4</a:t>
            </a:r>
            <a:r>
              <a:rPr lang="en-US" sz="1000" baseline="30000" dirty="0" smtClean="0"/>
              <a:t>th</a:t>
            </a:r>
            <a:r>
              <a:rPr lang="en-US" sz="1000" dirty="0" smtClean="0"/>
              <a:t> 1859</a:t>
            </a:r>
          </a:p>
          <a:p>
            <a:pPr marL="151765" indent="-150813">
              <a:lnSpc>
                <a:spcPct val="120000"/>
              </a:lnSpc>
              <a:spcBef>
                <a:spcPts val="0"/>
              </a:spcBef>
              <a:buClr>
                <a:schemeClr val="tx1"/>
              </a:buClr>
              <a:buFont typeface="Wingdings" pitchFamily="2" charset="2"/>
              <a:buChar char="Ø"/>
            </a:pPr>
            <a:r>
              <a:rPr lang="en-US" sz="1000" dirty="0" smtClean="0"/>
              <a:t>Idaho: Became he 43</a:t>
            </a:r>
            <a:r>
              <a:rPr lang="en-US" sz="1000" baseline="30000" dirty="0" smtClean="0"/>
              <a:t>rd</a:t>
            </a:r>
            <a:r>
              <a:rPr lang="en-US" sz="1000" dirty="0" smtClean="0"/>
              <a:t> State July 3</a:t>
            </a:r>
            <a:r>
              <a:rPr lang="en-US" sz="1000" baseline="30000" dirty="0" smtClean="0"/>
              <a:t>rd</a:t>
            </a:r>
            <a:r>
              <a:rPr lang="en-US" sz="1000" dirty="0" smtClean="0"/>
              <a:t>, 1890</a:t>
            </a:r>
          </a:p>
          <a:p>
            <a:pPr marL="151765" indent="-150813">
              <a:lnSpc>
                <a:spcPct val="120000"/>
              </a:lnSpc>
              <a:spcBef>
                <a:spcPts val="0"/>
              </a:spcBef>
              <a:buClr>
                <a:schemeClr val="tx1"/>
              </a:buClr>
              <a:buFont typeface="Wingdings" pitchFamily="2" charset="2"/>
              <a:buChar char="Ø"/>
            </a:pPr>
            <a:r>
              <a:rPr lang="en-US" sz="1000" dirty="0" smtClean="0"/>
              <a:t>Montana: Became the 41</a:t>
            </a:r>
            <a:r>
              <a:rPr lang="en-US" sz="1000" baseline="30000" dirty="0" smtClean="0"/>
              <a:t>st</a:t>
            </a:r>
            <a:r>
              <a:rPr lang="en-US" sz="1000" dirty="0" smtClean="0"/>
              <a:t> State Nov. 8</a:t>
            </a:r>
            <a:r>
              <a:rPr lang="en-US" sz="1000" baseline="30000" dirty="0" smtClean="0"/>
              <a:t>th</a:t>
            </a:r>
            <a:r>
              <a:rPr lang="en-US" sz="1000" dirty="0" smtClean="0"/>
              <a:t>, 1889</a:t>
            </a:r>
          </a:p>
        </p:txBody>
      </p:sp>
      <p:pic>
        <p:nvPicPr>
          <p:cNvPr id="6146" name="Picture 2" descr="C:\PNNL Work\Current Projects\FOA-152 Centralia\Module Development\Photos\Road to Snoqualmie Falls ca 1901.png"/>
          <p:cNvPicPr>
            <a:picLocks noGrp="1" noChangeAspect="1" noChangeArrowheads="1"/>
          </p:cNvPicPr>
          <p:nvPr>
            <p:ph sz="quarter" idx="2"/>
          </p:nvPr>
        </p:nvPicPr>
        <p:blipFill rotWithShape="1">
          <a:blip r:embed="rId6" cstate="print">
            <a:extLst>
              <a:ext uri="{28A0092B-C50C-407E-A947-70E740481C1C}">
                <a14:useLocalDpi xmlns:a14="http://schemas.microsoft.com/office/drawing/2010/main" val="0"/>
              </a:ext>
            </a:extLst>
          </a:blip>
          <a:srcRect b="5222"/>
          <a:stretch/>
        </p:blipFill>
        <p:spPr bwMode="auto">
          <a:xfrm>
            <a:off x="6025170" y="1557529"/>
            <a:ext cx="2867086" cy="3855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Footer Placeholder 5"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8" name="Title 3"/>
          <p:cNvSpPr>
            <a:spLocks noGrp="1"/>
          </p:cNvSpPr>
          <p:nvPr>
            <p:ph type="title"/>
          </p:nvPr>
        </p:nvSpPr>
        <p:spPr>
          <a:xfrm>
            <a:off x="424260" y="34504"/>
            <a:ext cx="7467600" cy="779055"/>
          </a:xfrm>
        </p:spPr>
        <p:txBody>
          <a:bodyPr>
            <a:normAutofit/>
          </a:bodyPr>
          <a:lstStyle/>
          <a:p>
            <a:r>
              <a:rPr lang="en-US" sz="1200" dirty="0" smtClean="0"/>
              <a:t>Part 1: The Early Years of Northwest Electricity  (Prior to 1900) </a:t>
            </a:r>
            <a:r>
              <a:rPr lang="en-US" sz="3200" dirty="0" smtClean="0"/>
              <a:t/>
            </a:r>
            <a:br>
              <a:rPr lang="en-US" sz="3200" dirty="0" smtClean="0"/>
            </a:br>
            <a:r>
              <a:rPr lang="en-US" sz="2300" dirty="0" smtClean="0"/>
              <a:t>The Closing of the 19</a:t>
            </a:r>
            <a:r>
              <a:rPr lang="en-US" sz="2300" baseline="30000" dirty="0" smtClean="0"/>
              <a:t>th</a:t>
            </a:r>
            <a:r>
              <a:rPr lang="en-US" sz="2300" dirty="0" smtClean="0"/>
              <a:t> Century</a:t>
            </a:r>
          </a:p>
        </p:txBody>
      </p:sp>
      <p:sp>
        <p:nvSpPr>
          <p:cNvPr id="10" name="TextBox 9"/>
          <p:cNvSpPr txBox="1"/>
          <p:nvPr/>
        </p:nvSpPr>
        <p:spPr>
          <a:xfrm>
            <a:off x="8617787" y="6582422"/>
            <a:ext cx="517578" cy="276999"/>
          </a:xfrm>
          <a:prstGeom prst="rect">
            <a:avLst/>
          </a:prstGeom>
          <a:noFill/>
        </p:spPr>
        <p:txBody>
          <a:bodyPr wrap="square" rtlCol="0">
            <a:spAutoFit/>
          </a:bodyPr>
          <a:lstStyle/>
          <a:p>
            <a:pPr algn="ctr"/>
            <a:r>
              <a:rPr lang="en-US" sz="1200" dirty="0" smtClean="0"/>
              <a:t>1-39</a:t>
            </a:r>
            <a:endParaRPr lang="en-US" sz="12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03051413"/>
      </p:ext>
    </p:extLst>
  </p:cSld>
  <p:clrMapOvr>
    <a:masterClrMapping/>
  </p:clrMapOvr>
  <mc:AlternateContent xmlns:mc="http://schemas.openxmlformats.org/markup-compatibility/2006">
    <mc:Choice xmlns:p14="http://schemas.microsoft.com/office/powerpoint/2010/main" Requires="p14">
      <p:transition spd="slow" p14:dur="2000" advTm="204533"/>
    </mc:Choice>
    <mc:Fallback>
      <p:transition spd="slow" advTm="204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cstate="print">
            <a:lum/>
          </a:blip>
          <a:srcRect/>
          <a:stretch>
            <a:fillRect t="-3000" b="-3000"/>
          </a:stretch>
        </a:blip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a:xfrm>
            <a:off x="457199" y="474452"/>
            <a:ext cx="7686675" cy="1036638"/>
          </a:xfrm>
        </p:spPr>
        <p:txBody>
          <a:bodyPr>
            <a:normAutofit fontScale="90000"/>
          </a:bodyPr>
          <a:lstStyle/>
          <a:p>
            <a:pPr algn="ctr"/>
            <a:r>
              <a:rPr lang="en-US" dirty="0"/>
              <a:t>Part </a:t>
            </a:r>
            <a:r>
              <a:rPr lang="en-US" dirty="0" smtClean="0"/>
              <a:t>1: The Early Years of Electricity in the Northwest</a:t>
            </a:r>
            <a:br>
              <a:rPr lang="en-US" dirty="0" smtClean="0"/>
            </a:br>
            <a:r>
              <a:rPr lang="en-US" dirty="0" smtClean="0"/>
              <a:t> </a:t>
            </a:r>
            <a:r>
              <a:rPr lang="en-US" sz="2400" dirty="0" smtClean="0"/>
              <a:t>(Prior to 1900)</a:t>
            </a:r>
            <a:endParaRPr lang="en-US" sz="24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4</a:t>
            </a:fld>
            <a:endParaRPr lang="en-US" dirty="0"/>
          </a:p>
        </p:txBody>
      </p:sp>
      <p:pic>
        <p:nvPicPr>
          <p:cNvPr id="9219" name="Picture 3" descr="C:\Users\d3p313\Desktop\Photos\Corliss Engine.png"/>
          <p:cNvPicPr>
            <a:picLocks noGrp="1" noChangeAspect="1" noChangeArrowheads="1"/>
          </p:cNvPicPr>
          <p:nvPr>
            <p:ph sz="quarter" idx="1"/>
          </p:nvPr>
        </p:nvPicPr>
        <p:blipFill>
          <a:blip r:embed="rId6" cstate="print">
            <a:extLst>
              <a:ext uri="{28A0092B-C50C-407E-A947-70E740481C1C}">
                <a14:useLocalDpi xmlns:a14="http://schemas.microsoft.com/office/drawing/2010/main" val="0"/>
              </a:ext>
            </a:extLst>
          </a:blip>
          <a:stretch>
            <a:fillRect/>
          </a:stretch>
        </p:blipFill>
        <p:spPr bwMode="auto">
          <a:xfrm>
            <a:off x="838200" y="2743200"/>
            <a:ext cx="3657600" cy="2350321"/>
          </a:xfrm>
          <a:prstGeom prst="rect">
            <a:avLst/>
          </a:prstGeom>
          <a:ln w="31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Footer Placeholder 5"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pic>
        <p:nvPicPr>
          <p:cNvPr id="8" name="Content Placeholder 7" descr="Snoqualmie Falls ca1901.jpg"/>
          <p:cNvPicPr>
            <a:picLocks noGrp="1" noChangeAspect="1"/>
          </p:cNvPicPr>
          <p:nvPr>
            <p:ph sz="quarter" idx="2"/>
          </p:nvPr>
        </p:nvPicPr>
        <p:blipFill>
          <a:blip r:embed="rId7" cstate="print"/>
          <a:stretch>
            <a:fillRect/>
          </a:stretch>
        </p:blipFill>
        <p:spPr>
          <a:xfrm>
            <a:off x="5486400" y="2667000"/>
            <a:ext cx="2305050" cy="244792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8626413" y="6573796"/>
            <a:ext cx="517578" cy="276999"/>
          </a:xfrm>
          <a:prstGeom prst="rect">
            <a:avLst/>
          </a:prstGeom>
          <a:noFill/>
        </p:spPr>
        <p:txBody>
          <a:bodyPr wrap="square" rtlCol="0">
            <a:spAutoFit/>
          </a:bodyPr>
          <a:lstStyle/>
          <a:p>
            <a:pPr algn="ctr"/>
            <a:r>
              <a:rPr lang="en-US" sz="1200" dirty="0" smtClean="0"/>
              <a:t>1-4</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45873737"/>
      </p:ext>
    </p:extLst>
  </p:cSld>
  <p:clrMapOvr>
    <a:masterClrMapping/>
  </p:clrMapOvr>
  <mc:AlternateContent xmlns:mc="http://schemas.openxmlformats.org/markup-compatibility/2006">
    <mc:Choice xmlns:p14="http://schemas.microsoft.com/office/powerpoint/2010/main" Requires="p14">
      <p:transition spd="slow" p14:dur="2000" advTm="6343"/>
    </mc:Choice>
    <mc:Fallback>
      <p:transition spd="slow" advTm="6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cstate="print">
            <a:lum/>
          </a:blip>
          <a:srcRect/>
          <a:stretch>
            <a:fillRect t="-3000" b="-3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33400" y="152400"/>
            <a:ext cx="7467600" cy="914400"/>
          </a:xfrm>
        </p:spPr>
        <p:txBody>
          <a:bodyPr/>
          <a:lstStyle/>
          <a:p>
            <a:r>
              <a:rPr lang="en-US" dirty="0" smtClean="0"/>
              <a:t>Part 1 Overview</a:t>
            </a:r>
            <a:endParaRPr lang="en-US" dirty="0"/>
          </a:p>
        </p:txBody>
      </p:sp>
      <p:sp>
        <p:nvSpPr>
          <p:cNvPr id="5" name="Content Placeholder 4"/>
          <p:cNvSpPr>
            <a:spLocks noGrp="1"/>
          </p:cNvSpPr>
          <p:nvPr>
            <p:ph sz="quarter" idx="1"/>
          </p:nvPr>
        </p:nvSpPr>
        <p:spPr>
          <a:xfrm>
            <a:off x="609600" y="1524000"/>
            <a:ext cx="7467600" cy="4873752"/>
          </a:xfrm>
        </p:spPr>
        <p:txBody>
          <a:bodyPr>
            <a:normAutofit/>
          </a:bodyPr>
          <a:lstStyle/>
          <a:p>
            <a:pPr marL="344488" indent="-344488">
              <a:buClrTx/>
              <a:buFont typeface="+mj-lt"/>
              <a:buAutoNum type="arabicPeriod"/>
            </a:pPr>
            <a:r>
              <a:rPr lang="en-US" dirty="0" smtClean="0"/>
              <a:t>Early Power Systems in the Northwest</a:t>
            </a:r>
          </a:p>
          <a:p>
            <a:pPr marL="344488" indent="-344488">
              <a:buFont typeface="+mj-lt"/>
              <a:buAutoNum type="arabicPeriod"/>
            </a:pPr>
            <a:endParaRPr lang="en-US" dirty="0" smtClean="0"/>
          </a:p>
          <a:p>
            <a:pPr marL="344488" indent="-344488">
              <a:buClr>
                <a:schemeClr val="tx1"/>
              </a:buClr>
              <a:buFont typeface="+mj-lt"/>
              <a:buAutoNum type="arabicPeriod"/>
            </a:pPr>
            <a:r>
              <a:rPr lang="en-US" dirty="0" smtClean="0"/>
              <a:t>The First Electric Loads</a:t>
            </a:r>
          </a:p>
          <a:p>
            <a:pPr marL="344488" indent="-344488">
              <a:buFont typeface="+mj-lt"/>
              <a:buAutoNum type="arabicPeriod"/>
            </a:pPr>
            <a:endParaRPr lang="en-US" dirty="0" smtClean="0"/>
          </a:p>
          <a:p>
            <a:pPr marL="344488" indent="-344488">
              <a:buClr>
                <a:schemeClr val="tx1"/>
              </a:buClr>
              <a:buFont typeface="+mj-lt"/>
              <a:buAutoNum type="arabicPeriod"/>
            </a:pPr>
            <a:r>
              <a:rPr lang="en-US" dirty="0" smtClean="0"/>
              <a:t>Structuring and Financing the Early Systems</a:t>
            </a:r>
            <a:endParaRPr lang="en-US" dirty="0"/>
          </a:p>
          <a:p>
            <a:pPr marL="344488" indent="-344488">
              <a:buFont typeface="+mj-lt"/>
              <a:buAutoNum type="arabicPeriod"/>
            </a:pPr>
            <a:endParaRPr lang="en-US" dirty="0" smtClean="0"/>
          </a:p>
          <a:p>
            <a:pPr marL="344488" indent="-344488">
              <a:buClr>
                <a:schemeClr val="tx1"/>
              </a:buClr>
              <a:buFont typeface="+mj-lt"/>
              <a:buAutoNum type="arabicPeriod"/>
            </a:pPr>
            <a:r>
              <a:rPr lang="en-US" dirty="0" smtClean="0"/>
              <a:t>Local Consolidation of the Early Systems and the Shift to Central Power Generation</a:t>
            </a:r>
            <a:endParaRPr lang="en-US" dirty="0"/>
          </a:p>
          <a:p>
            <a:pPr>
              <a:buNone/>
            </a:pPr>
            <a:endParaRPr lang="en-US" dirty="0" smtClean="0"/>
          </a:p>
        </p:txBody>
      </p:sp>
      <p:sp>
        <p:nvSpPr>
          <p:cNvPr id="2" name="Slide Number Placeholder 1"/>
          <p:cNvSpPr>
            <a:spLocks noGrp="1"/>
          </p:cNvSpPr>
          <p:nvPr>
            <p:ph type="sldNum" sz="quarter" idx="15"/>
          </p:nvPr>
        </p:nvSpPr>
        <p:spPr/>
        <p:txBody>
          <a:bodyPr/>
          <a:lstStyle/>
          <a:p>
            <a:fld id="{B6F15528-21DE-4FAA-801E-634DDDAF4B2B}" type="slidenum">
              <a:rPr lang="en-US" smtClean="0"/>
              <a:pPr/>
              <a:t>5</a:t>
            </a:fld>
            <a:endParaRPr lang="en-US" dirty="0"/>
          </a:p>
        </p:txBody>
      </p:sp>
      <p:sp>
        <p:nvSpPr>
          <p:cNvPr id="6" name="Footer Placeholder 5" hidden="1"/>
          <p:cNvSpPr>
            <a:spLocks noGrp="1"/>
          </p:cNvSpPr>
          <p:nvPr>
            <p:ph type="ftr" sz="quarter" idx="16"/>
          </p:nvPr>
        </p:nvSpPr>
        <p:spPr/>
        <p:txBody>
          <a:bodyPr/>
          <a:lstStyle/>
          <a:p>
            <a:r>
              <a:rPr lang="en-US" dirty="0" smtClean="0"/>
              <a:t>Development of the Electricity Industry in the Northwest - Part 1 The Early Years (Prior to 1900)</a:t>
            </a:r>
            <a:endParaRPr lang="en-US" dirty="0"/>
          </a:p>
        </p:txBody>
      </p:sp>
      <p:sp>
        <p:nvSpPr>
          <p:cNvPr id="8" name="TextBox 7"/>
          <p:cNvSpPr txBox="1"/>
          <p:nvPr/>
        </p:nvSpPr>
        <p:spPr>
          <a:xfrm>
            <a:off x="8617787" y="6582422"/>
            <a:ext cx="517578" cy="276999"/>
          </a:xfrm>
          <a:prstGeom prst="rect">
            <a:avLst/>
          </a:prstGeom>
          <a:noFill/>
        </p:spPr>
        <p:txBody>
          <a:bodyPr wrap="square" rtlCol="0">
            <a:spAutoFit/>
          </a:bodyPr>
          <a:lstStyle/>
          <a:p>
            <a:pPr algn="ctr"/>
            <a:r>
              <a:rPr lang="en-US" sz="1200" dirty="0" smtClean="0"/>
              <a:t>1-5</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1811260"/>
      </p:ext>
    </p:extLst>
  </p:cSld>
  <p:clrMapOvr>
    <a:masterClrMapping/>
  </p:clrMapOvr>
  <mc:AlternateContent xmlns:mc="http://schemas.openxmlformats.org/markup-compatibility/2006">
    <mc:Choice xmlns:p14="http://schemas.microsoft.com/office/powerpoint/2010/main" Requires="p14">
      <p:transition spd="slow" p14:dur="2000" advTm="68665"/>
    </mc:Choice>
    <mc:Fallback>
      <p:transition spd="slow" advTm="68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 y="218540"/>
            <a:ext cx="7467600" cy="2286000"/>
          </a:xfrm>
        </p:spPr>
        <p:txBody>
          <a:bodyPr>
            <a:normAutofit/>
          </a:bodyPr>
          <a:lstStyle/>
          <a:p>
            <a:r>
              <a:rPr lang="en-US" sz="2000" dirty="0" smtClean="0"/>
              <a:t>Part 1: The Early Years of Northwest Electricity</a:t>
            </a:r>
            <a:br>
              <a:rPr lang="en-US" sz="2000" dirty="0" smtClean="0"/>
            </a:br>
            <a:r>
              <a:rPr lang="en-US" sz="2000" dirty="0" smtClean="0"/>
              <a:t> (Prior to 1900)</a:t>
            </a:r>
            <a:r>
              <a:rPr lang="en-US" sz="2400" dirty="0" smtClean="0"/>
              <a:t/>
            </a:r>
            <a:br>
              <a:rPr lang="en-US" sz="2400" dirty="0" smtClean="0"/>
            </a:br>
            <a:r>
              <a:rPr lang="en-US" sz="2400" dirty="0" smtClean="0"/>
              <a:t/>
            </a:r>
            <a:br>
              <a:rPr lang="en-US" sz="2400" dirty="0" smtClean="0"/>
            </a:br>
            <a:r>
              <a:rPr lang="en-US" sz="2800" dirty="0" smtClean="0"/>
              <a:t>Section1: </a:t>
            </a:r>
            <a:r>
              <a:rPr lang="en-US" sz="2800" dirty="0" smtClean="0">
                <a:latin typeface="+mn-lt"/>
              </a:rPr>
              <a:t>Early Power Systems in the Northwest</a:t>
            </a:r>
            <a:r>
              <a:rPr lang="en-US" dirty="0" smtClean="0"/>
              <a:t/>
            </a:r>
            <a:br>
              <a:rPr lang="en-US" dirty="0" smtClean="0"/>
            </a:br>
            <a:endParaRPr lang="en-US" dirty="0"/>
          </a:p>
        </p:txBody>
      </p:sp>
      <p:sp>
        <p:nvSpPr>
          <p:cNvPr id="4" name="Slide Number Placeholder 3" hidden="1"/>
          <p:cNvSpPr>
            <a:spLocks noGrp="1"/>
          </p:cNvSpPr>
          <p:nvPr>
            <p:ph type="sldNum" sz="quarter" idx="11"/>
          </p:nvPr>
        </p:nvSpPr>
        <p:spPr/>
        <p:txBody>
          <a:bodyPr/>
          <a:lstStyle/>
          <a:p>
            <a:fld id="{E7CF8728-FE86-4878-8A91-1004F4FC9ADE}" type="slidenum">
              <a:rPr lang="en-US" smtClean="0"/>
              <a:pPr/>
              <a:t>6</a:t>
            </a:fld>
            <a:endParaRPr lang="en-US" dirty="0"/>
          </a:p>
        </p:txBody>
      </p:sp>
      <p:sp>
        <p:nvSpPr>
          <p:cNvPr id="6" name="TextBox 5"/>
          <p:cNvSpPr txBox="1"/>
          <p:nvPr/>
        </p:nvSpPr>
        <p:spPr>
          <a:xfrm>
            <a:off x="8617787" y="6582422"/>
            <a:ext cx="517578" cy="276999"/>
          </a:xfrm>
          <a:prstGeom prst="rect">
            <a:avLst/>
          </a:prstGeom>
          <a:noFill/>
        </p:spPr>
        <p:txBody>
          <a:bodyPr wrap="square" rtlCol="0">
            <a:spAutoFit/>
          </a:bodyPr>
          <a:lstStyle/>
          <a:p>
            <a:pPr algn="ctr"/>
            <a:r>
              <a:rPr lang="en-US" sz="1200" dirty="0" smtClean="0"/>
              <a:t>1-6</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96"/>
    </mc:Choice>
    <mc:Fallback>
      <p:transition spd="slow" advTm="5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35148"/>
            <a:ext cx="7924800" cy="685800"/>
          </a:xfrm>
        </p:spPr>
        <p:txBody>
          <a:bodyPr>
            <a:normAutofit fontScale="90000"/>
          </a:bodyPr>
          <a:lstStyle/>
          <a:p>
            <a:r>
              <a:rPr lang="en-US" sz="1300" dirty="0" smtClean="0">
                <a:solidFill>
                  <a:schemeClr val="bg1">
                    <a:lumMod val="75000"/>
                  </a:schemeClr>
                </a:solidFill>
              </a:rPr>
              <a:t>Part 1 (Prior to 1900): Early power systems in the northwest</a:t>
            </a:r>
            <a:r>
              <a:rPr lang="en-US" dirty="0" smtClean="0">
                <a:solidFill>
                  <a:schemeClr val="bg1">
                    <a:lumMod val="75000"/>
                  </a:schemeClr>
                </a:solidFill>
              </a:rPr>
              <a:t/>
            </a:r>
            <a:br>
              <a:rPr lang="en-US" dirty="0" smtClean="0">
                <a:solidFill>
                  <a:schemeClr val="bg1">
                    <a:lumMod val="75000"/>
                  </a:schemeClr>
                </a:solidFill>
              </a:rPr>
            </a:br>
            <a:r>
              <a:rPr lang="en-US" sz="2700" dirty="0" smtClean="0"/>
              <a:t>Hydraulic  (“Hydro”) Systems</a:t>
            </a:r>
            <a:endParaRPr lang="en-US" sz="2700" dirty="0"/>
          </a:p>
        </p:txBody>
      </p:sp>
      <p:sp>
        <p:nvSpPr>
          <p:cNvPr id="5" name="Content Placeholder 4"/>
          <p:cNvSpPr>
            <a:spLocks noGrp="1"/>
          </p:cNvSpPr>
          <p:nvPr>
            <p:ph sz="quarter" idx="1"/>
          </p:nvPr>
        </p:nvSpPr>
        <p:spPr>
          <a:xfrm>
            <a:off x="3429000" y="1143000"/>
            <a:ext cx="5410200" cy="2307336"/>
          </a:xfrm>
        </p:spPr>
        <p:txBody>
          <a:bodyPr>
            <a:normAutofit/>
          </a:bodyPr>
          <a:lstStyle/>
          <a:p>
            <a:pPr marL="0" indent="233363">
              <a:buNone/>
            </a:pPr>
            <a:r>
              <a:rPr lang="en-US" dirty="0" smtClean="0"/>
              <a:t>In 1845 Michael Simmons and a group of emigrants established the first permanent settlement of “Americans” north of the </a:t>
            </a:r>
            <a:r>
              <a:rPr lang="en-US" dirty="0" smtClean="0"/>
              <a:t>Columbia River.  </a:t>
            </a:r>
            <a:r>
              <a:rPr lang="en-US" dirty="0" smtClean="0"/>
              <a:t>The settlement was named New Market, now Tumwater, Washington.</a:t>
            </a:r>
          </a:p>
          <a:p>
            <a:endParaRPr lang="en-US" dirty="0" smtClean="0"/>
          </a:p>
          <a:p>
            <a:pPr>
              <a:spcBef>
                <a:spcPts val="1200"/>
              </a:spcBef>
              <a:buNone/>
            </a:pPr>
            <a:endParaRPr lang="en-US" dirty="0" smtClean="0"/>
          </a:p>
          <a:p>
            <a:endParaRPr lang="en-US" dirty="0" smtClean="0"/>
          </a:p>
          <a:p>
            <a:endParaRPr lang="en-US" dirty="0"/>
          </a:p>
          <a:p>
            <a:endParaRPr lang="en-US" dirty="0" smtClean="0"/>
          </a:p>
        </p:txBody>
      </p:sp>
      <p:pic>
        <p:nvPicPr>
          <p:cNvPr id="3074" name="Picture 2" descr="C:\Users\d3p313\Desktop\Photos\Michael Simmons.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457200" y="1143000"/>
            <a:ext cx="2667000" cy="266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cstate="print"/>
          <a:srcRect/>
          <a:stretch>
            <a:fillRect/>
          </a:stretch>
        </p:blipFill>
        <p:spPr bwMode="auto">
          <a:xfrm>
            <a:off x="6512938" y="3581400"/>
            <a:ext cx="2036234" cy="2819401"/>
          </a:xfrm>
          <a:prstGeom prst="rect">
            <a:avLst/>
          </a:prstGeom>
          <a:ln w="3175">
            <a:noFill/>
          </a:ln>
          <a:effectLst>
            <a:outerShdw blurRad="292100" dist="139700" dir="2700000" algn="tl" rotWithShape="0">
              <a:srgbClr val="333333">
                <a:alpha val="65000"/>
              </a:srgbClr>
            </a:outerShdw>
          </a:effectLst>
        </p:spPr>
      </p:pic>
      <p:sp>
        <p:nvSpPr>
          <p:cNvPr id="8" name="TextBox 7"/>
          <p:cNvSpPr txBox="1"/>
          <p:nvPr/>
        </p:nvSpPr>
        <p:spPr>
          <a:xfrm>
            <a:off x="457200" y="3962400"/>
            <a:ext cx="5867400" cy="2616101"/>
          </a:xfrm>
          <a:prstGeom prst="rect">
            <a:avLst/>
          </a:prstGeom>
          <a:noFill/>
        </p:spPr>
        <p:txBody>
          <a:bodyPr wrap="square" rtlCol="0">
            <a:spAutoFit/>
          </a:bodyPr>
          <a:lstStyle/>
          <a:p>
            <a:pPr>
              <a:spcBef>
                <a:spcPts val="1200"/>
              </a:spcBef>
              <a:buNone/>
            </a:pPr>
            <a:r>
              <a:rPr lang="en-US" sz="2400" dirty="0" smtClean="0"/>
              <a:t>This location was selected for 2 reasons:</a:t>
            </a:r>
          </a:p>
          <a:p>
            <a:pPr marL="457200" indent="-457200">
              <a:spcBef>
                <a:spcPts val="1200"/>
              </a:spcBef>
              <a:buAutoNum type="arabicParenR"/>
            </a:pPr>
            <a:r>
              <a:rPr lang="en-US" sz="2400" dirty="0" smtClean="0"/>
              <a:t>Due to his ancestry,  George</a:t>
            </a:r>
            <a:r>
              <a:rPr lang="en-US" sz="2400" dirty="0" smtClean="0">
                <a:solidFill>
                  <a:srgbClr val="FF0000"/>
                </a:solidFill>
              </a:rPr>
              <a:t> </a:t>
            </a:r>
            <a:r>
              <a:rPr lang="en-US" sz="2400" dirty="0" smtClean="0"/>
              <a:t>Bush, one of the members of the party, was not allowed to own property in Oregon.</a:t>
            </a:r>
          </a:p>
          <a:p>
            <a:pPr marL="457200" indent="-457200">
              <a:spcBef>
                <a:spcPts val="1200"/>
              </a:spcBef>
              <a:buAutoNum type="arabicParenR"/>
            </a:pPr>
            <a:r>
              <a:rPr lang="en-US" sz="2400" dirty="0" smtClean="0"/>
              <a:t>This location had access to the Deschutes River.</a:t>
            </a:r>
            <a:endParaRPr lang="en-US" sz="2400" dirty="0"/>
          </a:p>
        </p:txBody>
      </p:sp>
      <p:sp>
        <p:nvSpPr>
          <p:cNvPr id="10" name="TextBox 9"/>
          <p:cNvSpPr txBox="1"/>
          <p:nvPr/>
        </p:nvSpPr>
        <p:spPr>
          <a:xfrm>
            <a:off x="8617787" y="6582422"/>
            <a:ext cx="517578" cy="276999"/>
          </a:xfrm>
          <a:prstGeom prst="rect">
            <a:avLst/>
          </a:prstGeom>
          <a:noFill/>
        </p:spPr>
        <p:txBody>
          <a:bodyPr wrap="square" rtlCol="0">
            <a:spAutoFit/>
          </a:bodyPr>
          <a:lstStyle/>
          <a:p>
            <a:pPr algn="ctr"/>
            <a:r>
              <a:rPr lang="en-US" sz="1200" dirty="0" smtClean="0"/>
              <a:t>1-7</a:t>
            </a:r>
            <a:endParaRPr lang="en-US" sz="12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8682517"/>
      </p:ext>
    </p:extLst>
  </p:cSld>
  <p:clrMapOvr>
    <a:masterClrMapping/>
  </p:clrMapOvr>
  <mc:AlternateContent xmlns:mc="http://schemas.openxmlformats.org/markup-compatibility/2006">
    <mc:Choice xmlns:p14="http://schemas.microsoft.com/office/powerpoint/2010/main" Requires="p14">
      <p:transition spd="slow" p14:dur="2000" advTm="52756"/>
    </mc:Choice>
    <mc:Fallback>
      <p:transition spd="slow" advTm="52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57200" y="4495800"/>
            <a:ext cx="8305800" cy="2057400"/>
          </a:xfrm>
        </p:spPr>
        <p:txBody>
          <a:bodyPr>
            <a:noAutofit/>
          </a:bodyPr>
          <a:lstStyle/>
          <a:p>
            <a:pPr marL="0" indent="233363">
              <a:lnSpc>
                <a:spcPct val="90000"/>
              </a:lnSpc>
              <a:spcBef>
                <a:spcPts val="0"/>
              </a:spcBef>
              <a:spcAft>
                <a:spcPts val="1200"/>
              </a:spcAft>
              <a:buNone/>
            </a:pPr>
            <a:r>
              <a:rPr lang="en-US" sz="2000" dirty="0" smtClean="0"/>
              <a:t>After the first crop,  the settlement constructed a water wheel fed by a hollowed out log in order to grind their wheat into flour.  This mill was the first known hydro mechanical system in the Northwest.</a:t>
            </a:r>
          </a:p>
          <a:p>
            <a:pPr marL="0" indent="233363">
              <a:lnSpc>
                <a:spcPct val="90000"/>
              </a:lnSpc>
              <a:spcBef>
                <a:spcPts val="0"/>
              </a:spcBef>
              <a:spcAft>
                <a:spcPts val="1200"/>
              </a:spcAft>
              <a:buNone/>
            </a:pPr>
            <a:r>
              <a:rPr lang="en-US" sz="2000" dirty="0" smtClean="0"/>
              <a:t>This type of </a:t>
            </a:r>
            <a:r>
              <a:rPr lang="en-US" sz="2000" dirty="0"/>
              <a:t>hydro mechanical system </a:t>
            </a:r>
            <a:r>
              <a:rPr lang="en-US" sz="2000" dirty="0" smtClean="0"/>
              <a:t>became common throughout the Northwest and it was the first means to harness hydro power in a mechanical form to perform work.</a:t>
            </a:r>
            <a:endParaRPr lang="en-US" sz="2000" dirty="0"/>
          </a:p>
        </p:txBody>
      </p:sp>
      <p:sp>
        <p:nvSpPr>
          <p:cNvPr id="5" name="Slide Number Placeholder 1" hidden="1"/>
          <p:cNvSpPr>
            <a:spLocks noGrp="1"/>
          </p:cNvSpPr>
          <p:nvPr>
            <p:ph type="sldNum" sz="quarter" idx="12"/>
          </p:nvPr>
        </p:nvSpPr>
        <p:spPr>
          <a:xfrm>
            <a:off x="8129016" y="5734050"/>
            <a:ext cx="609600" cy="521208"/>
          </a:xfrm>
        </p:spPr>
        <p:txBody>
          <a:bodyPr/>
          <a:lstStyle/>
          <a:p>
            <a:fld id="{B6F15528-21DE-4FAA-801E-634DDDAF4B2B}" type="slidenum">
              <a:rPr lang="en-US" smtClean="0"/>
              <a:pPr/>
              <a:t>8</a:t>
            </a:fld>
            <a:endParaRPr lang="en-US" dirty="0"/>
          </a:p>
        </p:txBody>
      </p:sp>
      <p:sp>
        <p:nvSpPr>
          <p:cNvPr id="6" name="Footer Placeholder 5" hidden="1"/>
          <p:cNvSpPr>
            <a:spLocks noGrp="1"/>
          </p:cNvSpPr>
          <p:nvPr>
            <p:ph type="ftr" sz="quarter" idx="11"/>
          </p:nvPr>
        </p:nvSpPr>
        <p:spPr/>
        <p:txBody>
          <a:bodyPr vert="horz" anchor="ctr" anchorCtr="0"/>
          <a:lstStyle/>
          <a:p>
            <a:r>
              <a:rPr lang="en-US" dirty="0" smtClean="0"/>
              <a:t>Development of the Electricity Industry in the Northwest - Part 1 The Early Years (Prior to 1900)</a:t>
            </a:r>
            <a:endParaRPr lang="en-US" dirty="0"/>
          </a:p>
        </p:txBody>
      </p:sp>
      <p:sp>
        <p:nvSpPr>
          <p:cNvPr id="9" name="Title 3"/>
          <p:cNvSpPr>
            <a:spLocks noGrp="1"/>
          </p:cNvSpPr>
          <p:nvPr>
            <p:ph type="title"/>
          </p:nvPr>
        </p:nvSpPr>
        <p:spPr>
          <a:xfrm>
            <a:off x="381000" y="135148"/>
            <a:ext cx="7924800" cy="685800"/>
          </a:xfrm>
        </p:spPr>
        <p:txBody>
          <a:bodyPr>
            <a:normAutofit fontScale="90000"/>
          </a:bodyPr>
          <a:lstStyle/>
          <a:p>
            <a:r>
              <a:rPr lang="en-US" sz="1300" dirty="0" smtClean="0">
                <a:solidFill>
                  <a:schemeClr val="bg1">
                    <a:lumMod val="75000"/>
                  </a:schemeClr>
                </a:solidFill>
              </a:rPr>
              <a:t>Part 1 (Prior to 1900): Early power systems in the northwest</a:t>
            </a:r>
            <a:r>
              <a:rPr lang="en-US" dirty="0" smtClean="0">
                <a:solidFill>
                  <a:schemeClr val="bg1">
                    <a:lumMod val="75000"/>
                  </a:schemeClr>
                </a:solidFill>
              </a:rPr>
              <a:t/>
            </a:r>
            <a:br>
              <a:rPr lang="en-US" dirty="0" smtClean="0">
                <a:solidFill>
                  <a:schemeClr val="bg1">
                    <a:lumMod val="75000"/>
                  </a:schemeClr>
                </a:solidFill>
              </a:rPr>
            </a:br>
            <a:r>
              <a:rPr lang="en-US" sz="2700" dirty="0" smtClean="0"/>
              <a:t>Hydraulic  (“Hydro”) Systems</a:t>
            </a:r>
            <a:endParaRPr lang="en-US" sz="2700" dirty="0"/>
          </a:p>
        </p:txBody>
      </p:sp>
      <p:pic>
        <p:nvPicPr>
          <p:cNvPr id="10" name="Content Placeholder 9" descr="researchpioneerpg2_lower_falls_600_low_res edited.jpg"/>
          <p:cNvPicPr>
            <a:picLocks noGrp="1" noChangeAspect="1"/>
          </p:cNvPicPr>
          <p:nvPr>
            <p:ph sz="quarter" idx="1"/>
          </p:nvPr>
        </p:nvPicPr>
        <p:blipFill>
          <a:blip r:embed="rId5" cstate="print"/>
          <a:stretch>
            <a:fillRect/>
          </a:stretch>
        </p:blipFill>
        <p:spPr>
          <a:xfrm>
            <a:off x="2087880" y="997792"/>
            <a:ext cx="4693920" cy="32004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8617787" y="6582422"/>
            <a:ext cx="517578" cy="276999"/>
          </a:xfrm>
          <a:prstGeom prst="rect">
            <a:avLst/>
          </a:prstGeom>
          <a:noFill/>
        </p:spPr>
        <p:txBody>
          <a:bodyPr wrap="square" rtlCol="0">
            <a:spAutoFit/>
          </a:bodyPr>
          <a:lstStyle/>
          <a:p>
            <a:pPr algn="ctr"/>
            <a:r>
              <a:rPr lang="en-US" sz="1200" dirty="0" smtClean="0"/>
              <a:t>1-8</a:t>
            </a:r>
            <a:endParaRPr lang="en-US" sz="12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939"/>
    </mc:Choice>
    <mc:Fallback>
      <p:transition spd="slow" advTm="45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69652"/>
            <a:ext cx="7391400" cy="639762"/>
          </a:xfrm>
        </p:spPr>
        <p:txBody>
          <a:bodyPr>
            <a:normAutofit fontScale="90000"/>
          </a:bodyPr>
          <a:lstStyle/>
          <a:p>
            <a:r>
              <a:rPr lang="en-US" sz="1300" dirty="0" smtClean="0">
                <a:solidFill>
                  <a:schemeClr val="bg1">
                    <a:lumMod val="75000"/>
                  </a:schemeClr>
                </a:solidFill>
              </a:rPr>
              <a:t>Part 1 (Prior to 1900): Early power systems in the northwest </a:t>
            </a:r>
            <a:br>
              <a:rPr lang="en-US" sz="1300" dirty="0" smtClean="0">
                <a:solidFill>
                  <a:schemeClr val="bg1">
                    <a:lumMod val="75000"/>
                  </a:schemeClr>
                </a:solidFill>
              </a:rPr>
            </a:br>
            <a:r>
              <a:rPr lang="en-US" sz="2700" dirty="0" smtClean="0"/>
              <a:t>The First Electricity in the Northwest</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9</a:t>
            </a:fld>
            <a:endParaRPr lang="en-US" dirty="0"/>
          </a:p>
        </p:txBody>
      </p:sp>
      <p:sp>
        <p:nvSpPr>
          <p:cNvPr id="5" name="Content Placeholder 4"/>
          <p:cNvSpPr>
            <a:spLocks noGrp="1"/>
          </p:cNvSpPr>
          <p:nvPr>
            <p:ph sz="quarter" idx="1"/>
          </p:nvPr>
        </p:nvSpPr>
        <p:spPr>
          <a:xfrm>
            <a:off x="566928" y="946832"/>
            <a:ext cx="4343400" cy="5486400"/>
          </a:xfrm>
        </p:spPr>
        <p:txBody>
          <a:bodyPr>
            <a:normAutofit fontScale="77500" lnSpcReduction="20000"/>
          </a:bodyPr>
          <a:lstStyle/>
          <a:p>
            <a:pPr marL="0" indent="233363">
              <a:lnSpc>
                <a:spcPct val="110000"/>
              </a:lnSpc>
              <a:spcBef>
                <a:spcPts val="1200"/>
              </a:spcBef>
              <a:buNone/>
            </a:pPr>
            <a:r>
              <a:rPr lang="en-US" dirty="0" smtClean="0"/>
              <a:t>The first form of electric lighting to reach the Northwest was in the summer of 1879 when  the S.S. California docked in Portland, OR. </a:t>
            </a:r>
          </a:p>
          <a:p>
            <a:pPr marL="0" indent="233363">
              <a:lnSpc>
                <a:spcPct val="110000"/>
              </a:lnSpc>
              <a:spcBef>
                <a:spcPts val="1200"/>
              </a:spcBef>
              <a:buNone/>
            </a:pPr>
            <a:r>
              <a:rPr lang="en-US" dirty="0" smtClean="0"/>
              <a:t>The S.S. California had six arc lights that were powered by the ships dynamos. Dynamo was the name given to direct current generators.</a:t>
            </a:r>
          </a:p>
          <a:p>
            <a:pPr marL="0" indent="233363">
              <a:lnSpc>
                <a:spcPct val="110000"/>
              </a:lnSpc>
              <a:spcBef>
                <a:spcPts val="1200"/>
              </a:spcBef>
              <a:buNone/>
            </a:pPr>
            <a:r>
              <a:rPr lang="en-US" dirty="0" smtClean="0"/>
              <a:t>Incandescent light would not arrive for another year, aboard the S.S. Columbia.</a:t>
            </a:r>
          </a:p>
          <a:p>
            <a:pPr marL="0" indent="233363">
              <a:lnSpc>
                <a:spcPct val="110000"/>
              </a:lnSpc>
              <a:spcBef>
                <a:spcPts val="1200"/>
              </a:spcBef>
              <a:buNone/>
            </a:pPr>
            <a:r>
              <a:rPr lang="en-US" dirty="0" smtClean="0"/>
              <a:t>At this time Portland had a population of 40,000, Seattle only 10,000, and the total Northwest was less than 500,000. </a:t>
            </a:r>
          </a:p>
          <a:p>
            <a:pPr marL="0" indent="233363">
              <a:lnSpc>
                <a:spcPct val="110000"/>
              </a:lnSpc>
              <a:spcBef>
                <a:spcPts val="1200"/>
              </a:spcBef>
              <a:buNone/>
            </a:pPr>
            <a:r>
              <a:rPr lang="en-US" dirty="0" smtClean="0"/>
              <a:t>Seattle did not see electricity for 2 more years  (1881) when the S.S. Willamette anchored in Elliot Bay.</a:t>
            </a:r>
          </a:p>
          <a:p>
            <a:endParaRPr lang="en-US" dirty="0" smtClean="0"/>
          </a:p>
          <a:p>
            <a:pPr>
              <a:buNone/>
            </a:pPr>
            <a:endParaRPr lang="en-US" dirty="0" smtClean="0"/>
          </a:p>
          <a:p>
            <a:endParaRPr lang="en-US" dirty="0"/>
          </a:p>
          <a:p>
            <a:endParaRPr lang="en-US" dirty="0" smtClean="0"/>
          </a:p>
        </p:txBody>
      </p:sp>
      <p:pic>
        <p:nvPicPr>
          <p:cNvPr id="7" name="Picture 2" descr="C:\Users\d3p313\Desktop\Long Legged Mary-Ann Dynamo.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5105400" y="914400"/>
            <a:ext cx="3352800" cy="5432778"/>
          </a:xfrm>
          <a:prstGeom prst="rect">
            <a:avLst/>
          </a:prstGeom>
          <a:ln w="31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Footer Placeholder 5" hidden="1"/>
          <p:cNvSpPr>
            <a:spLocks noGrp="1"/>
          </p:cNvSpPr>
          <p:nvPr>
            <p:ph type="ftr" sz="quarter" idx="11"/>
          </p:nvPr>
        </p:nvSpPr>
        <p:spPr/>
        <p:txBody>
          <a:bodyPr/>
          <a:lstStyle/>
          <a:p>
            <a:r>
              <a:rPr lang="en-US" dirty="0" smtClean="0"/>
              <a:t>Development of the Electricity Industry in the Northwest - Part 1 The Early Years (Prior to 1900)</a:t>
            </a:r>
            <a:endParaRPr lang="en-US" dirty="0"/>
          </a:p>
        </p:txBody>
      </p:sp>
      <p:sp>
        <p:nvSpPr>
          <p:cNvPr id="9" name="TextBox 8"/>
          <p:cNvSpPr txBox="1"/>
          <p:nvPr/>
        </p:nvSpPr>
        <p:spPr>
          <a:xfrm>
            <a:off x="8617787" y="6582422"/>
            <a:ext cx="517578" cy="276999"/>
          </a:xfrm>
          <a:prstGeom prst="rect">
            <a:avLst/>
          </a:prstGeom>
          <a:noFill/>
        </p:spPr>
        <p:txBody>
          <a:bodyPr wrap="square" rtlCol="0">
            <a:spAutoFit/>
          </a:bodyPr>
          <a:lstStyle/>
          <a:p>
            <a:pPr algn="ctr"/>
            <a:r>
              <a:rPr lang="en-US" sz="1200" dirty="0" smtClean="0"/>
              <a:t>1-9</a:t>
            </a:r>
            <a:endParaRPr lang="en-US" sz="1200" dirty="0"/>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24461517"/>
      </p:ext>
    </p:extLst>
  </p:cSld>
  <p:clrMapOvr>
    <a:masterClrMapping/>
  </p:clrMapOvr>
  <mc:AlternateContent xmlns:mc="http://schemas.openxmlformats.org/markup-compatibility/2006">
    <mc:Choice xmlns:p14="http://schemas.microsoft.com/office/powerpoint/2010/main" Requires="p14">
      <p:transition spd="slow" p14:dur="2000" advTm="209269"/>
    </mc:Choice>
    <mc:Fallback>
      <p:transition spd="slow" advTm="209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20271</TotalTime>
  <Words>5608</Words>
  <Application>Microsoft Office PowerPoint</Application>
  <PresentationFormat>On-screen Show (4:3)</PresentationFormat>
  <Paragraphs>441</Paragraphs>
  <Slides>37</Slides>
  <Notes>33</Notes>
  <HiddenSlides>0</HiddenSlides>
  <MMClips>36</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Oriel</vt:lpstr>
      <vt:lpstr>Development of the Electricity Industry in the Northwest</vt:lpstr>
      <vt:lpstr>Overview – about this presentation</vt:lpstr>
      <vt:lpstr>Table of contents</vt:lpstr>
      <vt:lpstr>Part 1: The Early Years of Electricity in the Northwest  (Prior to 1900)</vt:lpstr>
      <vt:lpstr>Part 1 Overview</vt:lpstr>
      <vt:lpstr>Part 1: The Early Years of Northwest Electricity  (Prior to 1900)  Section1: Early Power Systems in the Northwest </vt:lpstr>
      <vt:lpstr>Part 1 (Prior to 1900): Early power systems in the northwest Hydraulic  (“Hydro”) Systems</vt:lpstr>
      <vt:lpstr>Part 1 (Prior to 1900): Early power systems in the northwest Hydraulic  (“Hydro”) Systems</vt:lpstr>
      <vt:lpstr>Part 1 (Prior to 1900): Early power systems in the northwest  The First Electricity in the Northwest</vt:lpstr>
      <vt:lpstr>Part 1 (Prior to 1900): Early Power Systems in the northwest  The First “Central System” in the Northwest</vt:lpstr>
      <vt:lpstr>Part 1 (Prior to 1900): Early Power Systems in the northwest  Electrification of Hydraulic Systems</vt:lpstr>
      <vt:lpstr>Part 1 (Prior to 1900): Early Power Systems in the northwest  The first Standalone Hydroelectric System</vt:lpstr>
      <vt:lpstr>Part 1 (Prior to 1900): Early Power Systems in the northwest  First Urban “Central System” in the Northwest</vt:lpstr>
      <vt:lpstr>Part 1: The Early Years of Northwest Electricity  (Prior to 1900)  Section 2: The First Electric Loads </vt:lpstr>
      <vt:lpstr>Part 1 (Prior to 1900): The First Electric Loads What is an Electric Load?</vt:lpstr>
      <vt:lpstr>Part 1 (Prior to 1900): The First Electric Loads Early Electric Loads</vt:lpstr>
      <vt:lpstr>Part 1 (Prior to 1900): The First Electric Loads Early Lighting Loads</vt:lpstr>
      <vt:lpstr>Part 1(Prior to 1900): The First Electric Loads  Early Lighting Loads</vt:lpstr>
      <vt:lpstr>Part 1 (Prior to 1900):  The First Electric Loads  Early Lighting Loads</vt:lpstr>
      <vt:lpstr>Part 1 (Prior to 1900): The First Electric Loads  Early Traction Loads – Street Cars</vt:lpstr>
      <vt:lpstr>Part 1 (Prior to 1900): The First Electric Loads  Early Motor loads</vt:lpstr>
      <vt:lpstr>Part 1: The Early Years of Northwest Electricity  (Prior to 1900)  Section 3: Structuring and Financing the Early Systems </vt:lpstr>
      <vt:lpstr>Part 1 (Prior to 1900): Structuring and financing the early Systems Municipal Regulation and the Franchise System</vt:lpstr>
      <vt:lpstr>Part 1 (Prior to 1900): Structuring and financing the early Systems  Financing the Early Power Systems</vt:lpstr>
      <vt:lpstr>Part 1 (Prior to 1900): Structuring and financing the early Systems  Growth of the Isolated Stations</vt:lpstr>
      <vt:lpstr>Part 1 (Prior to 1900): Structuring and financing the early Systems Summary of Early Isolated Systems Across the NW</vt:lpstr>
      <vt:lpstr>Part 1 (Prior to 1900): Structuring and financing the early Systems  DC vs. AC</vt:lpstr>
      <vt:lpstr>Part 1 (Prior to 1900): Structuring and financing the early Systems  Battle of the Currents</vt:lpstr>
      <vt:lpstr>Part 1 (Prior to 1900): Structuring and financing the early Systems  Battle of the Currents in the Northwest</vt:lpstr>
      <vt:lpstr>Part 1 (Prior to 1900): Structuring and financing the early Systems  Financial Challenges of early Power</vt:lpstr>
      <vt:lpstr>Part 1 (Prior to 1900): Structuring and financing the early Systems  Financial Panic of 1893</vt:lpstr>
      <vt:lpstr>Part 1: The Early Years of Northwest Electricity  (Prior to 1900)  Section 4: Local Consolidation of the Early Systems  and the Shift to Central Generation </vt:lpstr>
      <vt:lpstr>Part 1 (Prior to 1900): Local Consolidation of early Systems and the Shift to Central Generation The Collapse of the Early Systems</vt:lpstr>
      <vt:lpstr>Part 1 (Prior to 1900): Local Consolidation of early Systems and the Shift to Central Generation   Formation of the Seattle Electric Company</vt:lpstr>
      <vt:lpstr>Part 1 (Prior to 1900): Local Consolidation of early Systems and the Shift to Central Generation  Formation of the Seattle Electric Company</vt:lpstr>
      <vt:lpstr>Part 1 (Prior to 1900): Local Consolidation of early Systems and the Shift to Central Generation  The Rise of Larger Generation Stations</vt:lpstr>
      <vt:lpstr>Part 1: The Early Years of Northwest Electricity  (Prior to 1900)  The Closing of the 19th Century</vt:lpstr>
    </vt:vector>
  </TitlesOfParts>
  <Company>Battelle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the Electricity Industry in the Northwest</dc:title>
  <dc:creator>WOLFG</dc:creator>
  <cp:lastModifiedBy>test</cp:lastModifiedBy>
  <cp:revision>480</cp:revision>
  <cp:lastPrinted>2013-05-30T19:06:21Z</cp:lastPrinted>
  <dcterms:created xsi:type="dcterms:W3CDTF">2013-04-12T19:19:59Z</dcterms:created>
  <dcterms:modified xsi:type="dcterms:W3CDTF">2013-07-12T20:36:20Z</dcterms:modified>
</cp:coreProperties>
</file>